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notesSlides/notesSlide69.xml" ContentType="application/vnd.openxmlformats-officedocument.presentationml.notesSlide+xml"/>
  <Override PartName="/ppt/slides/slide24.xml" ContentType="application/vnd.openxmlformats-officedocument.presentationml.slide+xml"/>
  <Override PartName="/ppt/charts/chart2.xml" ContentType="application/vnd.openxmlformats-officedocument.drawingml.chart+xml"/>
  <Override PartName="/ppt/slides/slide72.xml" ContentType="application/vnd.openxmlformats-officedocument.presentationml.slide+xml"/>
  <Override PartName="/ppt/slides/slide134.xml" ContentType="application/vnd.openxmlformats-officedocument.presentationml.slide+xml"/>
  <Override PartName="/ppt/notesSlides/notesSlide138.xml" ContentType="application/vnd.openxmlformats-officedocument.presentationml.notesSlide+xml"/>
  <Override PartName="/ppt/notesSlides/notesSlide47.xml" ContentType="application/vnd.openxmlformats-officedocument.presentationml.notesSlide+xml"/>
  <Override PartName="/ppt/slides/slide66.xml" ContentType="application/vnd.openxmlformats-officedocument.presentationml.slide+xml"/>
  <Override PartName="/ppt/slides/slide128.xml" ContentType="application/vnd.openxmlformats-officedocument.presentationml.slide+xml"/>
  <Override PartName="/ppt/slides/slide50.xml" ContentType="application/vnd.openxmlformats-officedocument.presentationml.slide+xml"/>
  <Override PartName="/ppt/slides/slide112.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notesSlides/notesSlide25.xml" ContentType="application/vnd.openxmlformats-officedocument.presentationml.notesSlide+xml"/>
  <Override PartName="/ppt/slides/slide44.xml" ContentType="application/vnd.openxmlformats-officedocument.presentationml.slide+xml"/>
  <Override PartName="/ppt/notesSlides/notesSlide67.xml" ContentType="application/vnd.openxmlformats-officedocument.presentationml.notesSlide+xml"/>
  <Override PartName="/ppt/slides/slide86.xml" ContentType="application/vnd.openxmlformats-officedocument.presentationml.slide+xml"/>
  <Default Extension="xlsx" ContentType="application/vnd.openxmlformats-officedocument.spreadsheetml.sheet"/>
  <Override PartName="/ppt/slides/slide22.xml" ContentType="application/vnd.openxmlformats-officedocument.presentationml.slide+xml"/>
  <Override PartName="/ppt/slides/slide132.xml" ContentType="application/vnd.openxmlformats-officedocument.presentationml.slide+xml"/>
  <Override PartName="/ppt/notesSlides/notesSlide136.xml" ContentType="application/vnd.openxmlformats-officedocument.presentationml.notesSlide+xml"/>
  <Override PartName="/ppt/notesSlides/notesSlide45.xml" ContentType="application/vnd.openxmlformats-officedocument.presentationml.notesSlide+xml"/>
  <Override PartName="/ppt/slides/slide64.xml" ContentType="application/vnd.openxmlformats-officedocument.presentationml.slide+xml"/>
  <Override PartName="/ppt/slides/slide126.xml" ContentType="application/vnd.openxmlformats-officedocument.presentationml.slide+xml"/>
  <Default Extension="xml" ContentType="application/xml"/>
  <Override PartName="/ppt/slides/slide110.xml" ContentType="application/vnd.openxmlformats-officedocument.presentationml.slide+xml"/>
  <Override PartName="/ppt/slideLayouts/slideLayout11.xml" ContentType="application/vnd.openxmlformats-officedocument.presentationml.slideLayout+xml"/>
  <Override PartName="/ppt/notesSlides/notesSlide87.xml" ContentType="application/vnd.openxmlformats-officedocument.presentationml.notesSlide+xml"/>
  <Override PartName="/ppt/notesSlides/notesSlide114.xml" ContentType="application/vnd.openxmlformats-officedocument.presentationml.notesSlide+xml"/>
  <Override PartName="/ppt/notesSlides/notesSlide23.xml" ContentType="application/vnd.openxmlformats-officedocument.presentationml.notesSlide+xml"/>
  <Override PartName="/ppt/slides/slide42.xml" ContentType="application/vnd.openxmlformats-officedocument.presentationml.slide+xml"/>
  <Override PartName="/ppt/notesSlides/notesSlide108.xml" ContentType="application/vnd.openxmlformats-officedocument.presentationml.notesSlide+xml"/>
  <Override PartName="/ppt/notesSlides/notesSlide65.xml" ContentType="application/vnd.openxmlformats-officedocument.presentationml.notesSlide+xml"/>
  <Override PartName="/ppt/slides/slide84.xml" ContentType="application/vnd.openxmlformats-officedocument.presentationml.slide+xml"/>
  <Override PartName="/ppt/slides/slide20.xml" ContentType="application/vnd.openxmlformats-officedocument.presentationml.slide+xml"/>
  <Override PartName="/ppt/notesSlides/notesSlide59.xml" ContentType="application/vnd.openxmlformats-officedocument.presentationml.notesSlide+xml"/>
  <Override PartName="/ppt/slides/slide130.xml" ContentType="application/vnd.openxmlformats-officedocument.presentationml.slide+xml"/>
  <Override PartName="/ppt/notesSlides/notesSlide134.xml" ContentType="application/vnd.openxmlformats-officedocument.presentationml.notesSlide+xml"/>
  <Override PartName="/ppt/notesSlides/notesSlide43.xml" ContentType="application/vnd.openxmlformats-officedocument.presentationml.notesSlide+xml"/>
  <Override PartName="/ppt/slides/slide62.xml" ContentType="application/vnd.openxmlformats-officedocument.presentationml.slide+xml"/>
  <Override PartName="/ppt/slides/slide124.xml" ContentType="application/vnd.openxmlformats-officedocument.presentationml.slide+xml"/>
  <Override PartName="/ppt/notesSlides/notesSlide128.xml" ContentType="application/vnd.openxmlformats-officedocument.presentationml.notesSlide+xml"/>
  <Override PartName="/ppt/notesSlides/notesSlide85.xml" ContentType="application/vnd.openxmlformats-officedocument.presentationml.notesSlide+xml"/>
  <Override PartName="/ppt/notesSlides/notesSlide112.xml" ContentType="application/vnd.openxmlformats-officedocument.presentationml.notesSlide+xml"/>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notesSlides/notesSlide79.xml" ContentType="application/vnd.openxmlformats-officedocument.presentationml.notesSlide+xml"/>
  <Default Extension="jpeg" ContentType="image/jpeg"/>
  <Override PartName="/ppt/notesSlides/notesSlide106.xml" ContentType="application/vnd.openxmlformats-officedocument.presentationml.notesSlide+xml"/>
  <Override PartName="/ppt/notesSlides/notesSlide63.xml" ContentType="application/vnd.openxmlformats-officedocument.presentationml.notesSlide+xml"/>
  <Override PartName="/ppt/slides/slide82.xml" ContentType="application/vnd.openxmlformats-officedocument.presentationml.slide+xml"/>
  <Override PartName="/ppt/slides/slide144.xml" ContentType="application/vnd.openxmlformats-officedocument.presentationml.slide+xml"/>
  <Override PartName="/ppt/notesSlides/notesSlide57.xml" ContentType="application/vnd.openxmlformats-officedocument.presentationml.notesSlide+xml"/>
  <Override PartName="/docProps/app.xml" ContentType="application/vnd.openxmlformats-officedocument.extended-properties+xml"/>
  <Override PartName="/ppt/slides/slide109.xml" ContentType="application/vnd.openxmlformats-officedocument.presentationml.slide+xml"/>
  <Override PartName="/ppt/slides/slide60.xml" ContentType="application/vnd.openxmlformats-officedocument.presentationml.slide+xml"/>
  <Override PartName="/ppt/slides/slide122.xml" ContentType="application/vnd.openxmlformats-officedocument.presentationml.slide+xml"/>
  <Override PartName="/ppt/notesSlides/notesSlide41.xml" ContentType="application/vnd.openxmlformats-officedocument.presentationml.notesSlide+xml"/>
  <Override PartName="/ppt/notesSlides/notesSlide99.xml" ContentType="application/vnd.openxmlformats-officedocument.presentationml.notesSlide+xml"/>
  <Override PartName="/ppt/slideLayouts/slideLayout8.xml" ContentType="application/vnd.openxmlformats-officedocument.presentationml.slideLayout+xml"/>
  <Override PartName="/ppt/notesSlides/notesSlide35.xml" ContentType="application/vnd.openxmlformats-officedocument.presentationml.notesSlide+xml"/>
  <Override PartName="/ppt/notesSlides/notesSlide126.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Override PartName="/ppt/slides/slide100.xml" ContentType="application/vnd.openxmlformats-officedocument.presentationml.slide+xml"/>
  <Override PartName="/ppt/notesSlides/notesSlide5.xml" ContentType="application/vnd.openxmlformats-officedocument.presentationml.notesSlide+xml"/>
  <Override PartName="/ppt/notesSlides/notesSlide77.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notesSlides/notesSlide104.xml" ContentType="application/vnd.openxmlformats-officedocument.presentationml.notesSlide+xml"/>
  <Override PartName="/ppt/slides/slide129.xml" ContentType="application/vnd.openxmlformats-officedocument.presentationml.slide+xml"/>
  <Override PartName="/ppt/slides/slide80.xml" ContentType="application/vnd.openxmlformats-officedocument.presentationml.slide+xml"/>
  <Override PartName="/ppt/slides/slide142.xml" ContentType="application/vnd.openxmlformats-officedocument.presentationml.slide+xml"/>
  <Override PartName="/ppt/notesSlides/notesSlide61.xml" ContentType="application/vnd.openxmlformats-officedocument.presentationml.notesSlide+xml"/>
  <Override PartName="/ppt/notesSlides/notesSlide55.xml" ContentType="application/vnd.openxmlformats-officedocument.presentationml.notesSlide+xml"/>
  <Override PartName="/ppt/slides/slide107.xml" ContentType="application/vnd.openxmlformats-officedocument.presentationml.slide+xml"/>
  <Override PartName="/ppt/slides/slide120.xml" ContentType="application/vnd.openxmlformats-officedocument.presentationml.slide+xml"/>
  <Override PartName="/ppt/slideMasters/slideMaster1.xml" ContentType="application/vnd.openxmlformats-officedocument.presentationml.slideMaster+xml"/>
  <Override PartName="/ppt/notesSlides/notesSlide97.xml" ContentType="application/vnd.openxmlformats-officedocument.presentationml.notesSlide+xml"/>
  <Override PartName="/ppt/notesSlides/notesSlide124.xml" ContentType="application/vnd.openxmlformats-officedocument.presentationml.notesSlide+xml"/>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handoutMasters/handoutMaster1.xml" ContentType="application/vnd.openxmlformats-officedocument.presentationml.handoutMaster+xml"/>
  <Override PartName="/ppt/notesSlides/notesSlide81.xml" ContentType="application/vnd.openxmlformats-officedocument.presentationml.notesSlide+xml"/>
  <Override PartName="/ppt/notesSlides/notesSlide3.xml" ContentType="application/vnd.openxmlformats-officedocument.presentationml.notesSlide+xml"/>
  <Override PartName="/ppt/slides/slide94.xml" ContentType="application/vnd.openxmlformats-officedocument.presentationml.slide+xml"/>
  <Override PartName="/ppt/notesSlides/notesSlide75.xml" ContentType="application/vnd.openxmlformats-officedocument.presentationml.notesSlide+xml"/>
  <Override PartName="/ppt/slides/slide5.xml" ContentType="application/vnd.openxmlformats-officedocument.presentationml.slide+xml"/>
  <Override PartName="/ppt/slides/slide17.xml" ContentType="application/vnd.openxmlformats-officedocument.presentationml.slide+xml"/>
  <Override PartName="/ppt/notesSlides/notesSlide102.xml" ContentType="application/vnd.openxmlformats-officedocument.presentationml.notesSlide+xml"/>
  <Override PartName="/ppt/slides/slide140.xml" ContentType="application/vnd.openxmlformats-officedocument.presentationml.slide+xml"/>
  <Override PartName="/ppt/notesSlides/notesSlide144.xml" ContentType="application/vnd.openxmlformats-officedocument.presentationml.notesSlide+xml"/>
  <Override PartName="/ppt/slides/slide59.xml" ContentType="application/vnd.openxmlformats-officedocument.presentationml.slide+xml"/>
  <Override PartName="/ppt/notesSlides/notesSlide53.xml" ContentType="application/vnd.openxmlformats-officedocument.presentationml.notesSlide+xml"/>
  <Override PartName="/ppt/slides/slide105.xml" ContentType="application/vnd.openxmlformats-officedocument.presentationml.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s/slide37.xml" ContentType="application/vnd.openxmlformats-officedocument.presentationml.slide+xml"/>
  <Override PartName="/ppt/notesSlides/notesSlide31.xml" ContentType="application/vnd.openxmlformats-officedocument.presentationml.notesSlide+xml"/>
  <Default Extension="pdf" ContentType="application/pdf"/>
  <Override PartName="/ppt/slides/slide79.xml" ContentType="application/vnd.openxmlformats-officedocument.presentationml.slide+xml"/>
  <Override PartName="/ppt/slides/slide9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notesSlides/notesSlide73.xml" ContentType="application/vnd.openxmlformats-officedocument.presentationml.notesSlide+xml"/>
  <Override PartName="/ppt/notesSlides/notesSlide100.xml" ContentType="application/vnd.openxmlformats-officedocument.presentationml.notesSlide+xml"/>
  <Override PartName="/ppt/charts/chart9.xml" ContentType="application/vnd.openxmlformats-officedocument.drawingml.chart+xml"/>
  <Override PartName="/ppt/notesSlides/notesSlide142.xml" ContentType="application/vnd.openxmlformats-officedocument.presentationml.notesSlide+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slides/slide119.xml" ContentType="application/vnd.openxmlformats-officedocument.presentationml.slide+xml"/>
  <Override PartName="/ppt/notesSlides/notesSlide51.xml" ContentType="application/vnd.openxmlformats-officedocument.presentationml.notesSlide+xml"/>
  <Override PartName="/ppt/notesSlides/notesSlide8.xml" ContentType="application/vnd.openxmlformats-officedocument.presentationml.notesSlide+xml"/>
  <Override PartName="/ppt/slides/slide99.xml" ContentType="application/vnd.openxmlformats-officedocument.presentationml.slide+xml"/>
  <Override PartName="/ppt/notesSlides/notesSlide93.xml" ContentType="application/vnd.openxmlformats-officedocument.presentationml.notesSlide+xml"/>
  <Override PartName="/ppt/notesSlides/notesSlide120.xml" ContentType="application/vnd.openxmlformats-officedocument.presentationml.notes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slides/slide139.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charts/chart7.xml" ContentType="application/vnd.openxmlformats-officedocument.drawingml.chart+xml"/>
  <Override PartName="/ppt/notesSlides/notesSlide71.xml" ContentType="application/vnd.openxmlformats-officedocument.presentationml.notesSlide+xml"/>
  <Override PartName="/ppt/notesSlides/notesSlide140.xml" ContentType="application/vnd.openxmlformats-officedocument.presentationml.notesSlide+xml"/>
  <Override PartName="/ppt/notesSlides/notesSlide36.xml" ContentType="application/vnd.openxmlformats-officedocument.presentationml.notesSlide+xml"/>
  <Override PartName="/ppt/slides/slide117.xml" ContentType="application/vnd.openxmlformats-officedocument.presentationml.slide+xml"/>
  <Override PartName="/ppt/slides/slide55.xml" ContentType="application/vnd.openxmlformats-officedocument.presentationml.slide+xml"/>
  <Override PartName="/ppt/slides/slide49.xml" ContentType="application/vnd.openxmlformats-officedocument.presentationml.slide+xml"/>
  <Override PartName="/ppt/slides/slide97.xml" ContentType="application/vnd.openxmlformats-officedocument.presentationml.slide+xml"/>
  <Override PartName="/ppt/theme/theme3.xml" ContentType="application/vnd.openxmlformats-officedocument.theme+xml"/>
  <Override PartName="/ppt/notesSlides/notesSlide91.xml" ContentType="application/vnd.openxmlformats-officedocument.presentationml.notesSlid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slides/slide75.xml" ContentType="application/vnd.openxmlformats-officedocument.presentationml.slide+xml"/>
  <Override PartName="/ppt/slides/slide137.xml" ContentType="application/vnd.openxmlformats-officedocument.presentationml.slide+xml"/>
  <Override PartName="/ppt/charts/chart5.xml" ContentType="application/vnd.openxmlformats-officedocument.drawingml.chart+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s/slide53.xml" ContentType="application/vnd.openxmlformats-officedocument.presentationml.slide+xml"/>
  <Override PartName="/ppt/slides/slide115.xml" ContentType="application/vnd.openxmlformats-officedocument.presentationml.slide+xml"/>
  <Override PartName="/ppt/notesSlides/notesSlide119.xml" ContentType="application/vnd.openxmlformats-officedocument.presentationml.notesSlide+xml"/>
  <Override PartName="/ppt/notesSlides/notesSlide132.xml" ContentType="application/vnd.openxmlformats-officedocument.presentationml.notesSlide+xml"/>
  <Override PartName="/ppt/notesSlides/notesSlide28.xml" ContentType="application/vnd.openxmlformats-officedocument.presentationml.notesSlide+xml"/>
  <Override PartName="/ppt/slides/slide47.xml" ContentType="application/vnd.openxmlformats-officedocument.presentationml.slide+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slides/slide25.xml" ContentType="application/vnd.openxmlformats-officedocument.presentationml.slide+xml"/>
  <Override PartName="/ppt/charts/chart3.xml" ContentType="application/vnd.openxmlformats-officedocument.drawingml.chart+xml"/>
  <Override PartName="/ppt/slides/slide73.xml" ContentType="application/vnd.openxmlformats-officedocument.presentationml.slide+xml"/>
  <Override PartName="/ppt/slides/slide135.xml" ContentType="application/vnd.openxmlformats-officedocument.presentationml.slide+xml"/>
  <Override PartName="/ppt/notesSlides/notesSlide139.xml" ContentType="application/vnd.openxmlformats-officedocument.presentationml.notesSlide+xml"/>
  <Override PartName="/ppt/notesSlides/notesSlide48.xml" ContentType="application/vnd.openxmlformats-officedocument.presentationml.notesSlide+xml"/>
  <Override PartName="/ppt/slides/slide67.xml" ContentType="application/vnd.openxmlformats-officedocument.presentationml.slide+xml"/>
  <Override PartName="/ppt/slides/slide51.xml" ContentType="application/vnd.openxmlformats-officedocument.presentationml.slide+xml"/>
  <Override PartName="/ppt/slides/slide113.xml" ContentType="application/vnd.openxmlformats-officedocument.presentationml.slide+xml"/>
  <Override PartName="/ppt/notesSlides/notesSlide117.xml" ContentType="application/vnd.openxmlformats-officedocument.presentationml.notesSlide+xml"/>
  <Override PartName="/ppt/notesSlides/notesSlide130.xml" ContentType="application/vnd.openxmlformats-officedocument.presentationml.notesSlide+xml"/>
  <Override PartName="/ppt/notesSlides/notesSlide26.xml" ContentType="application/vnd.openxmlformats-officedocument.presentationml.notesSlide+xml"/>
  <Override PartName="/ppt/slides/slide45.xml" ContentType="application/vnd.openxmlformats-officedocument.presentationml.slide+xml"/>
  <Override PartName="/ppt/notesSlides/notesSlide68.xml" ContentType="application/vnd.openxmlformats-officedocument.presentationml.notesSlide+xml"/>
  <Override PartName="/ppt/slides/slide87.xml" ContentType="application/vnd.openxmlformats-officedocument.presentationml.slide+xml"/>
  <Override PartName="/ppt/slides/slide23.xml" ContentType="application/vnd.openxmlformats-officedocument.presentationml.slide+xml"/>
  <Override PartName="/ppt/charts/chart1.xml" ContentType="application/vnd.openxmlformats-officedocument.drawingml.chart+xml"/>
  <Override PartName="/ppt/slides/slide133.xml" ContentType="application/vnd.openxmlformats-officedocument.presentationml.slide+xml"/>
  <Override PartName="/ppt/notesSlides/notesSlide137.xml" ContentType="application/vnd.openxmlformats-officedocument.presentationml.notesSlide+xml"/>
  <Override PartName="/ppt/notesSlides/notesSlide46.xml" ContentType="application/vnd.openxmlformats-officedocument.presentationml.notesSlide+xml"/>
  <Override PartName="/ppt/slides/slide127.xml" ContentType="application/vnd.openxmlformats-officedocument.presentationml.slide+xml"/>
  <Override PartName="/ppt/slides/slide65.xml" ContentType="application/vnd.openxmlformats-officedocument.presentationml.slide+xml"/>
  <Override PartName="/ppt/slides/slide111.xml" ContentType="application/vnd.openxmlformats-officedocument.presentationml.slide+xml"/>
  <Override PartName="/ppt/notesSlides/notesSlide88.xml" ContentType="application/vnd.openxmlformats-officedocument.presentationml.notesSlide+xml"/>
  <Override PartName="/ppt/notesSlides/notesSlide115.xml" ContentType="application/vnd.openxmlformats-officedocument.presentationml.notesSlide+xml"/>
  <Override PartName="/ppt/notesSlides/notesSlide24.xml" ContentType="application/vnd.openxmlformats-officedocument.presentationml.notesSlide+xml"/>
  <Override PartName="/ppt/slides/slide43.xml" ContentType="application/vnd.openxmlformats-officedocument.presentationml.slide+xml"/>
  <Override PartName="/ppt/notesSlides/notesSlide109.xml" ContentType="application/vnd.openxmlformats-officedocument.presentationml.notesSlide+xml"/>
  <Override PartName="/ppt/notesSlides/notesSlide66.xml" ContentType="application/vnd.openxmlformats-officedocument.presentationml.notesSlide+xml"/>
  <Override PartName="/ppt/slides/slide85.xml" ContentType="application/vnd.openxmlformats-officedocument.presentationml.slide+xml"/>
  <Override PartName="/ppt/slides/slide21.xml" ContentType="application/vnd.openxmlformats-officedocument.presentationml.slide+xml"/>
  <Override PartName="/ppt/slides/slide131.xml" ContentType="application/vnd.openxmlformats-officedocument.presentationml.slide+xml"/>
  <Override PartName="/ppt/notesSlides/notesSlide135.xml" ContentType="application/vnd.openxmlformats-officedocument.presentationml.notesSlide+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slides/slide125.xml" ContentType="application/vnd.openxmlformats-officedocument.presentationml.slide+xml"/>
  <Override PartName="/ppt/notesSlides/notesSlide129.xml" ContentType="application/vnd.openxmlformats-officedocument.presentationml.notesSlide+xml"/>
  <Override PartName="/ppt/notesSlides/notesSlide86.xml" ContentType="application/vnd.openxmlformats-officedocument.presentationml.notesSlide+xml"/>
  <Override PartName="/ppt/slideLayouts/slideLayout10.xml" ContentType="application/vnd.openxmlformats-officedocument.presentationml.slideLayout+xml"/>
  <Override PartName="/ppt/notesSlides/notesSlide113.xml" ContentType="application/vnd.openxmlformats-officedocument.presentationml.notesSlide+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notesSlides/notesSlide107.xml" ContentType="application/vnd.openxmlformats-officedocument.presentationml.notesSlide+xml"/>
  <Override PartName="/ppt/notesSlides/notesSlide64.xml" ContentType="application/vnd.openxmlformats-officedocument.presentationml.notesSlide+xml"/>
  <Override PartName="/ppt/slides/slide83.xml" ContentType="application/vnd.openxmlformats-officedocument.presentationml.slide+xml"/>
  <Override PartName="/ppt/slides/slide145.xml" ContentType="application/vnd.openxmlformats-officedocument.presentationml.slide+xml"/>
  <Override PartName="/ppt/notesSlides/notesSlide58.xml" ContentType="application/vnd.openxmlformats-officedocument.presentationml.notesSlide+xml"/>
  <Override PartName="/ppt/notesSlides/notesSlide133.xml" ContentType="application/vnd.openxmlformats-officedocument.presentationml.notesSlide+xml"/>
  <Override PartName="/ppt/notesSlides/notesSlide42.xml" ContentType="application/vnd.openxmlformats-officedocument.presentationml.notesSlide+xml"/>
  <Override PartName="/ppt/slides/slide61.xml" ContentType="application/vnd.openxmlformats-officedocument.presentationml.slide+xml"/>
  <Override PartName="/ppt/slides/slide123.xml" ContentType="application/vnd.openxmlformats-officedocument.presentationml.slide+xml"/>
  <Override PartName="/ppt/notesSlides/notesSlide127.xml" ContentType="application/vnd.openxmlformats-officedocument.presentationml.notesSlide+xml"/>
  <Override PartName="/ppt/slideLayouts/slideLayout9.xml" ContentType="application/vnd.openxmlformats-officedocument.presentationml.slideLayout+xml"/>
  <Override PartName="/ppt/notesSlides/notesSlide84.xml" ContentType="application/vnd.openxmlformats-officedocument.presentationml.notesSlide+xml"/>
  <Override PartName="/ppt/notesSlides/notesSlide111.xml" ContentType="application/vnd.openxmlformats-officedocument.presentationml.notesSlide+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notesSlides/notesSlide78.xml" ContentType="application/vnd.openxmlformats-officedocument.presentationml.notesSlide+xml"/>
  <Override PartName="/ppt/slides/slide8.xml" ContentType="application/vnd.openxmlformats-officedocument.presentationml.slide+xml"/>
  <Override PartName="/ppt/notesSlides/notesSlide105.xml" ContentType="application/vnd.openxmlformats-officedocument.presentationml.notesSlide+xml"/>
  <Override PartName="/ppt/notesSlides/notesSlide62.xml" ContentType="application/vnd.openxmlformats-officedocument.presentationml.notesSlide+xml"/>
  <Override PartName="/ppt/slides/slide81.xml" ContentType="application/vnd.openxmlformats-officedocument.presentationml.slide+xml"/>
  <Override PartName="/ppt/slides/slide143.xml" ContentType="application/vnd.openxmlformats-officedocument.presentationml.slide+xml"/>
  <Override PartName="/ppt/notesSlides/notesSlide56.xml" ContentType="application/vnd.openxmlformats-officedocument.presentationml.notesSlide+xml"/>
  <Override PartName="/ppt/notesSlides/notesSlide40.xml" ContentType="application/vnd.openxmlformats-officedocument.presentationml.notesSlide+xml"/>
  <Override PartName="/ppt/slides/slide108.xml" ContentType="application/vnd.openxmlformats-officedocument.presentationml.slide+xml"/>
  <Override PartName="/ppt/slides/slide121.xml" ContentType="application/vnd.openxmlformats-officedocument.presentationml.slide+xml"/>
  <Override PartName="/ppt/notesSlides/notesSlide98.xml" ContentType="application/vnd.openxmlformats-officedocument.presentationml.notesSlide+xml"/>
  <Override PartName="/ppt/notesSlides/notesSlide125.xml" ContentType="application/vnd.openxmlformats-officedocument.presentationml.notesSlide+xml"/>
  <Override PartName="/ppt/slideLayouts/slideLayout7.xml" ContentType="application/vnd.openxmlformats-officedocument.presentationml.slideLayout+xml"/>
  <Override PartName="/ppt/notesSlides/notesSlide34.xml" ContentType="application/vnd.openxmlformats-officedocument.presentationml.notesSlide+xml"/>
  <Override PartName="/ppt/notesSlides/notesSlide82.xml" ContentType="application/vnd.openxmlformats-officedocument.presentationml.notesSlide+xml"/>
  <Override PartName="/ppt/notesSlides/notesSlide4.xml" ContentType="application/vnd.openxmlformats-officedocument.presentationml.notesSlide+xml"/>
  <Override PartName="/ppt/slides/slide95.xml" ContentType="application/vnd.openxmlformats-officedocument.presentationml.slide+xml"/>
  <Override PartName="/ppt/notesSlides/notesSlide76.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notesSlides/notesSlide103.xml" ContentType="application/vnd.openxmlformats-officedocument.presentationml.notesSlide+xml"/>
  <Override PartName="/ppt/notesSlides/notesSlide60.xml" ContentType="application/vnd.openxmlformats-officedocument.presentationml.notesSlide+xml"/>
  <Override PartName="/ppt/slides/slide141.xml" ContentType="application/vnd.openxmlformats-officedocument.presentationml.slide+xml"/>
  <Override PartName="/ppt/notesSlides/notesSlide145.xml" ContentType="application/vnd.openxmlformats-officedocument.presentationml.notesSlide+xml"/>
  <Override PartName="/ppt/notesSlides/notesSlide54.xml" ContentType="application/vnd.openxmlformats-officedocument.presentationml.notesSlide+xml"/>
  <Override PartName="/ppt/slides/slide106.xml" ContentType="application/vnd.openxmlformats-officedocument.presentationml.slide+xml"/>
  <Override PartName="/ppt/notesSlides/notesSlide96.xml" ContentType="application/vnd.openxmlformats-officedocument.presentationml.notesSlide+xml"/>
  <Override PartName="/ppt/tableStyles.xml" ContentType="application/vnd.openxmlformats-officedocument.presentationml.tableStyles+xml"/>
  <Override PartName="/ppt/notesSlides/notesSlide123.xml" ContentType="application/vnd.openxmlformats-officedocument.presentationml.notesSlide+xml"/>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notesSlides/notesSlide80.xml" ContentType="application/vnd.openxmlformats-officedocument.presentationml.notesSlide+xml"/>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notesSlides/notesSlide74.xml" ContentType="application/vnd.openxmlformats-officedocument.presentationml.notes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notesSlides/notesSlide101.xml" ContentType="application/vnd.openxmlformats-officedocument.presentationml.notesSlide+xml"/>
  <Override PartName="/ppt/notesSlides/notesSlide143.xml" ContentType="application/vnd.openxmlformats-officedocument.presentationml.notesSlide+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94.xml" ContentType="application/vnd.openxmlformats-officedocument.presentationml.notesSlide+xml"/>
  <Override PartName="/ppt/notesSlides/notesSlide121.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slides/slide78.xml" ContentType="application/vnd.openxmlformats-officedocument.presentationml.slide+xml"/>
  <Override PartName="/ppt/slides/slide91.xml" ContentType="application/vnd.openxmlformats-officedocument.presentationml.slide+xml"/>
  <Override PartName="/ppt/notesSlides/notesSlide72.xml" ContentType="application/vnd.openxmlformats-officedocument.presentationml.notesSlide+xml"/>
  <Override PartName="/ppt/slides/slide2.xml" ContentType="application/vnd.openxmlformats-officedocument.presentationml.slide+xml"/>
  <Override PartName="/ppt/slides/slide14.xml" ContentType="application/vnd.openxmlformats-officedocument.presentationml.slide+xml"/>
  <Override PartName="/ppt/charts/chart8.xml" ContentType="application/vnd.openxmlformats-officedocument.drawingml.chart+xml"/>
  <Override PartName="/ppt/notesSlides/notesSlide141.xml" ContentType="application/vnd.openxmlformats-officedocument.presentationml.notesSlide+xml"/>
  <Override PartName="/ppt/notesSlides/notesSlide37.xml" ContentType="application/vnd.openxmlformats-officedocument.presentationml.notesSlide+xml"/>
  <Override PartName="/ppt/slides/slide56.xml" ContentType="application/vnd.openxmlformats-officedocument.presentationml.slide+xml"/>
  <Override PartName="/ppt/slides/slide118.xml" ContentType="application/vnd.openxmlformats-officedocument.presentationml.slide+xml"/>
  <Override PartName="/ppt/notesSlides/notesSlide50.xml" ContentType="application/vnd.openxmlformats-officedocument.presentationml.notesSlide+xml"/>
  <Override PartName="/ppt/slides/slide98.xml" ContentType="application/vnd.openxmlformats-officedocument.presentationml.slide+xml"/>
  <Override PartName="/ppt/notesSlides/notesSlide92.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s/slide76.xml" ContentType="application/vnd.openxmlformats-officedocument.presentationml.slide+xml"/>
  <Override PartName="/ppt/slides/slide138.xml" ContentType="application/vnd.openxmlformats-officedocument.presentationml.slide+xml"/>
  <Override PartName="/ppt/charts/chart6.xml" ContentType="application/vnd.openxmlformats-officedocument.drawingml.chart+xml"/>
  <Override PartName="/ppt/notesSlides/notesSlide70.xml" ContentType="application/vnd.openxmlformats-officedocument.presentationml.notesSlide+xml"/>
  <Default Extension="png" ContentType="image/png"/>
  <Override PartName="/ppt/slides/slide12.xml" ContentType="application/vnd.openxmlformats-officedocument.presentationml.slide+xml"/>
  <Default Extension="wmf" ContentType="image/x-wmf"/>
  <Default Extension="emf" ContentType="image/x-emf"/>
  <Override PartName="/ppt/slides/slide54.xml" ContentType="application/vnd.openxmlformats-officedocument.presentationml.slide+xml"/>
  <Override PartName="/ppt/slides/slide116.xml" ContentType="application/vnd.openxmlformats-officedocument.presentationml.slide+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Override PartName="/ppt/theme/theme2.xml" ContentType="application/vnd.openxmlformats-officedocument.theme+xml"/>
  <Override PartName="/ppt/notesSlides/notesSlide90.xml" ContentType="application/vnd.openxmlformats-officedocument.presentationml.notesSlide+xml"/>
  <Override PartName="/ppt/notesSlides/notesSlide13.xml" ContentType="application/vnd.openxmlformats-officedocument.presentationml.notesSlide+xml"/>
  <Override PartName="/ppt/slides/slide32.xml" ContentType="application/vnd.openxmlformats-officedocument.presentationml.slide+xml"/>
  <Override PartName="/ppt/slides/slide26.xml" ContentType="application/vnd.openxmlformats-officedocument.presentationml.slide+xml"/>
  <Override PartName="/ppt/slides/slide136.xml" ContentType="application/vnd.openxmlformats-officedocument.presentationml.slide+xml"/>
  <Override PartName="/ppt/charts/chart4.xml" ContentType="application/vnd.openxmlformats-officedocument.drawingml.chart+xml"/>
  <Override PartName="/ppt/slides/slide74.xml" ContentType="application/vnd.openxmlformats-officedocument.presentationml.slide+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s/slide52.xml" ContentType="application/vnd.openxmlformats-officedocument.presentationml.slide+xml"/>
  <Override PartName="/ppt/slides/slide114.xml" ContentType="application/vnd.openxmlformats-officedocument.presentationml.slide+xml"/>
  <Override PartName="/ppt/notesSlides/notesSlide118.xml" ContentType="application/vnd.openxmlformats-officedocument.presentationml.notesSlide+xml"/>
  <Override PartName="/ppt/notesSlides/notesSlide131.xml" ContentType="application/vnd.openxmlformats-officedocument.presentationml.notesSlide+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Lst>
  <p:notesMasterIdLst>
    <p:notesMasterId r:id="rId147"/>
  </p:notesMasterIdLst>
  <p:handoutMasterIdLst>
    <p:handoutMasterId r:id="rId148"/>
  </p:handoutMasterIdLst>
  <p:sldIdLst>
    <p:sldId id="256" r:id="rId2"/>
    <p:sldId id="410" r:id="rId3"/>
    <p:sldId id="258" r:id="rId4"/>
    <p:sldId id="454" r:id="rId5"/>
    <p:sldId id="260" r:id="rId6"/>
    <p:sldId id="503" r:id="rId7"/>
    <p:sldId id="455" r:id="rId8"/>
    <p:sldId id="457" r:id="rId9"/>
    <p:sldId id="456" r:id="rId10"/>
    <p:sldId id="430" r:id="rId11"/>
    <p:sldId id="262" r:id="rId12"/>
    <p:sldId id="263" r:id="rId13"/>
    <p:sldId id="350" r:id="rId14"/>
    <p:sldId id="265" r:id="rId15"/>
    <p:sldId id="266" r:id="rId16"/>
    <p:sldId id="501" r:id="rId17"/>
    <p:sldId id="502" r:id="rId18"/>
    <p:sldId id="267" r:id="rId19"/>
    <p:sldId id="458" r:id="rId20"/>
    <p:sldId id="433" r:id="rId21"/>
    <p:sldId id="268" r:id="rId22"/>
    <p:sldId id="269" r:id="rId23"/>
    <p:sldId id="270" r:id="rId24"/>
    <p:sldId id="351" r:id="rId25"/>
    <p:sldId id="272" r:id="rId26"/>
    <p:sldId id="459" r:id="rId27"/>
    <p:sldId id="273" r:id="rId28"/>
    <p:sldId id="368" r:id="rId29"/>
    <p:sldId id="436" r:id="rId30"/>
    <p:sldId id="276" r:id="rId31"/>
    <p:sldId id="274" r:id="rId32"/>
    <p:sldId id="417" r:id="rId33"/>
    <p:sldId id="275" r:id="rId34"/>
    <p:sldId id="277" r:id="rId35"/>
    <p:sldId id="352" r:id="rId36"/>
    <p:sldId id="279" r:id="rId37"/>
    <p:sldId id="280" r:id="rId38"/>
    <p:sldId id="281" r:id="rId39"/>
    <p:sldId id="494" r:id="rId40"/>
    <p:sldId id="432" r:id="rId41"/>
    <p:sldId id="491" r:id="rId42"/>
    <p:sldId id="505" r:id="rId43"/>
    <p:sldId id="504" r:id="rId44"/>
    <p:sldId id="492" r:id="rId45"/>
    <p:sldId id="493" r:id="rId46"/>
    <p:sldId id="282" r:id="rId47"/>
    <p:sldId id="283" r:id="rId48"/>
    <p:sldId id="284" r:id="rId49"/>
    <p:sldId id="285" r:id="rId50"/>
    <p:sldId id="286" r:id="rId51"/>
    <p:sldId id="287" r:id="rId52"/>
    <p:sldId id="423" r:id="rId53"/>
    <p:sldId id="353" r:id="rId54"/>
    <p:sldId id="354" r:id="rId55"/>
    <p:sldId id="292" r:id="rId56"/>
    <p:sldId id="355" r:id="rId57"/>
    <p:sldId id="414" r:id="rId58"/>
    <p:sldId id="293" r:id="rId59"/>
    <p:sldId id="418" r:id="rId60"/>
    <p:sldId id="415" r:id="rId61"/>
    <p:sldId id="500" r:id="rId62"/>
    <p:sldId id="390" r:id="rId63"/>
    <p:sldId id="294" r:id="rId64"/>
    <p:sldId id="295" r:id="rId65"/>
    <p:sldId id="495" r:id="rId66"/>
    <p:sldId id="496" r:id="rId67"/>
    <p:sldId id="499" r:id="rId68"/>
    <p:sldId id="498" r:id="rId69"/>
    <p:sldId id="413" r:id="rId70"/>
    <p:sldId id="296" r:id="rId71"/>
    <p:sldId id="297" r:id="rId72"/>
    <p:sldId id="437" r:id="rId73"/>
    <p:sldId id="298" r:id="rId74"/>
    <p:sldId id="299" r:id="rId75"/>
    <p:sldId id="407" r:id="rId76"/>
    <p:sldId id="301" r:id="rId77"/>
    <p:sldId id="302" r:id="rId78"/>
    <p:sldId id="303" r:id="rId79"/>
    <p:sldId id="304" r:id="rId80"/>
    <p:sldId id="305" r:id="rId81"/>
    <p:sldId id="446" r:id="rId82"/>
    <p:sldId id="445" r:id="rId83"/>
    <p:sldId id="314" r:id="rId84"/>
    <p:sldId id="408" r:id="rId85"/>
    <p:sldId id="397" r:id="rId86"/>
    <p:sldId id="483" r:id="rId87"/>
    <p:sldId id="484" r:id="rId88"/>
    <p:sldId id="485" r:id="rId89"/>
    <p:sldId id="438" r:id="rId90"/>
    <p:sldId id="439" r:id="rId91"/>
    <p:sldId id="440" r:id="rId92"/>
    <p:sldId id="441" r:id="rId93"/>
    <p:sldId id="442" r:id="rId94"/>
    <p:sldId id="443" r:id="rId95"/>
    <p:sldId id="444" r:id="rId96"/>
    <p:sldId id="486" r:id="rId97"/>
    <p:sldId id="487" r:id="rId98"/>
    <p:sldId id="488" r:id="rId99"/>
    <p:sldId id="448" r:id="rId100"/>
    <p:sldId id="449" r:id="rId101"/>
    <p:sldId id="450" r:id="rId102"/>
    <p:sldId id="392" r:id="rId103"/>
    <p:sldId id="309" r:id="rId104"/>
    <p:sldId id="310" r:id="rId105"/>
    <p:sldId id="311" r:id="rId106"/>
    <p:sldId id="447" r:id="rId107"/>
    <p:sldId id="460" r:id="rId108"/>
    <p:sldId id="461" r:id="rId109"/>
    <p:sldId id="462" r:id="rId110"/>
    <p:sldId id="463" r:id="rId111"/>
    <p:sldId id="464" r:id="rId112"/>
    <p:sldId id="465" r:id="rId113"/>
    <p:sldId id="466" r:id="rId114"/>
    <p:sldId id="467" r:id="rId115"/>
    <p:sldId id="468" r:id="rId116"/>
    <p:sldId id="469" r:id="rId117"/>
    <p:sldId id="470" r:id="rId118"/>
    <p:sldId id="471" r:id="rId119"/>
    <p:sldId id="472" r:id="rId120"/>
    <p:sldId id="473" r:id="rId121"/>
    <p:sldId id="474" r:id="rId122"/>
    <p:sldId id="475" r:id="rId123"/>
    <p:sldId id="476" r:id="rId124"/>
    <p:sldId id="477" r:id="rId125"/>
    <p:sldId id="478" r:id="rId126"/>
    <p:sldId id="479" r:id="rId127"/>
    <p:sldId id="480" r:id="rId128"/>
    <p:sldId id="481" r:id="rId129"/>
    <p:sldId id="482" r:id="rId130"/>
    <p:sldId id="334" r:id="rId131"/>
    <p:sldId id="401" r:id="rId132"/>
    <p:sldId id="451" r:id="rId133"/>
    <p:sldId id="400" r:id="rId134"/>
    <p:sldId id="402" r:id="rId135"/>
    <p:sldId id="405" r:id="rId136"/>
    <p:sldId id="406" r:id="rId137"/>
    <p:sldId id="403" r:id="rId138"/>
    <p:sldId id="452" r:id="rId139"/>
    <p:sldId id="412" r:id="rId140"/>
    <p:sldId id="338" r:id="rId141"/>
    <p:sldId id="363" r:id="rId142"/>
    <p:sldId id="365" r:id="rId143"/>
    <p:sldId id="366" r:id="rId144"/>
    <p:sldId id="453" r:id="rId145"/>
    <p:sldId id="420" r:id="rId146"/>
  </p:sldIdLst>
  <p:sldSz cx="17556163" cy="9875838"/>
  <p:notesSz cx="9296400" cy="7010400"/>
  <p:defaultTextStyle>
    <a:defPPr>
      <a:defRPr lang="en-US"/>
    </a:defPPr>
    <a:lvl1pPr marL="0" algn="l" defTabSz="781172" rtl="0" eaLnBrk="1" latinLnBrk="0" hangingPunct="1">
      <a:defRPr sz="3100" kern="1200">
        <a:solidFill>
          <a:schemeClr val="tx1"/>
        </a:solidFill>
        <a:latin typeface="+mn-lt"/>
        <a:ea typeface="+mn-ea"/>
        <a:cs typeface="+mn-cs"/>
      </a:defRPr>
    </a:lvl1pPr>
    <a:lvl2pPr marL="781172" algn="l" defTabSz="781172" rtl="0" eaLnBrk="1" latinLnBrk="0" hangingPunct="1">
      <a:defRPr sz="3100" kern="1200">
        <a:solidFill>
          <a:schemeClr val="tx1"/>
        </a:solidFill>
        <a:latin typeface="+mn-lt"/>
        <a:ea typeface="+mn-ea"/>
        <a:cs typeface="+mn-cs"/>
      </a:defRPr>
    </a:lvl2pPr>
    <a:lvl3pPr marL="1562344" algn="l" defTabSz="781172" rtl="0" eaLnBrk="1" latinLnBrk="0" hangingPunct="1">
      <a:defRPr sz="3100" kern="1200">
        <a:solidFill>
          <a:schemeClr val="tx1"/>
        </a:solidFill>
        <a:latin typeface="+mn-lt"/>
        <a:ea typeface="+mn-ea"/>
        <a:cs typeface="+mn-cs"/>
      </a:defRPr>
    </a:lvl3pPr>
    <a:lvl4pPr marL="2343516" algn="l" defTabSz="781172" rtl="0" eaLnBrk="1" latinLnBrk="0" hangingPunct="1">
      <a:defRPr sz="3100" kern="1200">
        <a:solidFill>
          <a:schemeClr val="tx1"/>
        </a:solidFill>
        <a:latin typeface="+mn-lt"/>
        <a:ea typeface="+mn-ea"/>
        <a:cs typeface="+mn-cs"/>
      </a:defRPr>
    </a:lvl4pPr>
    <a:lvl5pPr marL="3124688" algn="l" defTabSz="781172" rtl="0" eaLnBrk="1" latinLnBrk="0" hangingPunct="1">
      <a:defRPr sz="3100" kern="1200">
        <a:solidFill>
          <a:schemeClr val="tx1"/>
        </a:solidFill>
        <a:latin typeface="+mn-lt"/>
        <a:ea typeface="+mn-ea"/>
        <a:cs typeface="+mn-cs"/>
      </a:defRPr>
    </a:lvl5pPr>
    <a:lvl6pPr marL="3905860" algn="l" defTabSz="781172" rtl="0" eaLnBrk="1" latinLnBrk="0" hangingPunct="1">
      <a:defRPr sz="3100" kern="1200">
        <a:solidFill>
          <a:schemeClr val="tx1"/>
        </a:solidFill>
        <a:latin typeface="+mn-lt"/>
        <a:ea typeface="+mn-ea"/>
        <a:cs typeface="+mn-cs"/>
      </a:defRPr>
    </a:lvl6pPr>
    <a:lvl7pPr marL="4687032" algn="l" defTabSz="781172" rtl="0" eaLnBrk="1" latinLnBrk="0" hangingPunct="1">
      <a:defRPr sz="3100" kern="1200">
        <a:solidFill>
          <a:schemeClr val="tx1"/>
        </a:solidFill>
        <a:latin typeface="+mn-lt"/>
        <a:ea typeface="+mn-ea"/>
        <a:cs typeface="+mn-cs"/>
      </a:defRPr>
    </a:lvl7pPr>
    <a:lvl8pPr marL="5468203" algn="l" defTabSz="781172" rtl="0" eaLnBrk="1" latinLnBrk="0" hangingPunct="1">
      <a:defRPr sz="3100" kern="1200">
        <a:solidFill>
          <a:schemeClr val="tx1"/>
        </a:solidFill>
        <a:latin typeface="+mn-lt"/>
        <a:ea typeface="+mn-ea"/>
        <a:cs typeface="+mn-cs"/>
      </a:defRPr>
    </a:lvl8pPr>
    <a:lvl9pPr marL="6249375" algn="l" defTabSz="781172" rtl="0" eaLnBrk="1" latinLnBrk="0" hangingPunct="1">
      <a:defRPr sz="3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EEEEEE"/>
    <a:srgbClr val="02D2EE"/>
    <a:srgbClr val="BE1818"/>
    <a:srgbClr val="CD0921"/>
    <a:srgbClr val="16F63B"/>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horzBarState="maximized">
    <p:restoredLeft sz="13939" autoAdjust="0"/>
    <p:restoredTop sz="87595" autoAdjust="0"/>
  </p:normalViewPr>
  <p:slideViewPr>
    <p:cSldViewPr snapToObjects="1">
      <p:cViewPr>
        <p:scale>
          <a:sx n="44" d="100"/>
          <a:sy n="44" d="100"/>
        </p:scale>
        <p:origin x="-3256" y="-2304"/>
      </p:cViewPr>
      <p:guideLst>
        <p:guide orient="horz" pos="5222"/>
        <p:guide orient="horz" pos="1382"/>
        <p:guide pos="1804"/>
        <p:guide pos="5548"/>
        <p:guide pos="9292"/>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0" Type="http://schemas.openxmlformats.org/officeDocument/2006/relationships/presProps" Target="presProps.xml"/><Relationship Id="rId151" Type="http://schemas.openxmlformats.org/officeDocument/2006/relationships/viewProps" Target="viewProps.xml"/><Relationship Id="rId152" Type="http://schemas.openxmlformats.org/officeDocument/2006/relationships/theme" Target="theme/theme1.xml"/><Relationship Id="rId15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notesMaster" Target="notesMasters/notesMaster1.xml"/><Relationship Id="rId148" Type="http://schemas.openxmlformats.org/officeDocument/2006/relationships/handoutMaster" Target="handoutMasters/handoutMaster1.xml"/><Relationship Id="rId149" Type="http://schemas.openxmlformats.org/officeDocument/2006/relationships/printerSettings" Target="printerSettings/printerSettings1.bin"/></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Whitney\Documents\School%20reform%20slides\Data%20&amp;%20spreadsheets\Time%20per%20day%20by%20activity-8-18%20yr%20old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Whitney\Documents\School%20reform%20slides\Data%20&amp;%20spreadsheets\Ach%20gap%20chart%20with%20KIPP.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G:\School%20reform%20slides\Data%20&amp;%20spreadsheets\6-year%20grad%20rate%20by%20ethnicity.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G:\School%20reform%20slides\Data%20&amp;%20spreadsheets\Percent%20of%2025-%20to%2034-year-olds%20with%20at%20least%20an%20assoc%20degree.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Whitney\Documents\School%20reform%20slides\Data%20&amp;%20spreadsheets\NY%202%20yr%20college%20rate-black%20background.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G:\School%20reform%20slides\Data%20&amp;%20spreadsheets\Top%20vs.%20bottom%20quartile%20students%20falling%20by%20the%20wayside.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Whitney\Documents\School%20reform%20slides\Data%20&amp;%20spreadsheets\4th%20grade%20reading%20proficiency%20&amp;%20per%20pupil%20spending.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44"/>
  <c:chart>
    <c:autoTitleDeleted val="1"/>
    <c:plotArea>
      <c:layout>
        <c:manualLayout>
          <c:layoutTarget val="inner"/>
          <c:xMode val="edge"/>
          <c:yMode val="edge"/>
          <c:x val="0.103906581740977"/>
          <c:y val="0.0893162393162395"/>
          <c:w val="0.908311215311569"/>
          <c:h val="0.769086580523594"/>
        </c:manualLayout>
      </c:layout>
      <c:barChart>
        <c:barDir val="col"/>
        <c:grouping val="clustered"/>
        <c:ser>
          <c:idx val="0"/>
          <c:order val="0"/>
          <c:tx>
            <c:strRef>
              <c:f>Sheet1!$B$1</c:f>
              <c:strCache>
                <c:ptCount val="1"/>
                <c:pt idx="0">
                  <c:v>Series 1</c:v>
                </c:pt>
              </c:strCache>
            </c:strRef>
          </c:tx>
          <c:spPr>
            <a:solidFill>
              <a:srgbClr val="FF0000">
                <a:alpha val="73000"/>
              </a:srgbClr>
            </a:solidFill>
            <a:effectLst/>
            <a:scene3d>
              <a:camera prst="orthographicFront"/>
              <a:lightRig rig="threePt" dir="t">
                <a:rot lat="0" lon="0" rev="1200000"/>
              </a:lightRig>
            </a:scene3d>
            <a:sp3d>
              <a:bevelT w="19050"/>
              <a:bevelB w="0"/>
            </a:sp3d>
          </c:spPr>
          <c:cat>
            <c:strRef>
              <c:f>Sheet1!$A$2:$A$9</c:f>
              <c:strCache>
                <c:ptCount val="8"/>
                <c:pt idx="0">
                  <c:v>HS Dropout</c:v>
                </c:pt>
                <c:pt idx="1">
                  <c:v>HS Graduate</c:v>
                </c:pt>
                <c:pt idx="2">
                  <c:v>Some College</c:v>
                </c:pt>
                <c:pt idx="3">
                  <c:v>Assoc. Degree</c:v>
                </c:pt>
                <c:pt idx="4">
                  <c:v>BA</c:v>
                </c:pt>
                <c:pt idx="5">
                  <c:v>MA</c:v>
                </c:pt>
                <c:pt idx="6">
                  <c:v>Ph.D.</c:v>
                </c:pt>
                <c:pt idx="7">
                  <c:v>Prof.</c:v>
                </c:pt>
              </c:strCache>
            </c:strRef>
          </c:cat>
          <c:val>
            <c:numRef>
              <c:f>Sheet1!$B$2:$B$9</c:f>
              <c:numCache>
                <c:formatCode>#,##0</c:formatCode>
                <c:ptCount val="8"/>
                <c:pt idx="0" formatCode="\$#,##0">
                  <c:v>28000.0</c:v>
                </c:pt>
                <c:pt idx="1">
                  <c:v>36000.0</c:v>
                </c:pt>
                <c:pt idx="2">
                  <c:v>41000.0</c:v>
                </c:pt>
                <c:pt idx="3">
                  <c:v>43000.0</c:v>
                </c:pt>
                <c:pt idx="4">
                  <c:v>58000.0</c:v>
                </c:pt>
                <c:pt idx="5">
                  <c:v>71000.0</c:v>
                </c:pt>
                <c:pt idx="6">
                  <c:v>81000.0</c:v>
                </c:pt>
                <c:pt idx="7">
                  <c:v>100000.0</c:v>
                </c:pt>
              </c:numCache>
            </c:numRef>
          </c:val>
        </c:ser>
        <c:dLbls/>
        <c:axId val="592492584"/>
        <c:axId val="592493992"/>
      </c:barChart>
      <c:catAx>
        <c:axId val="592492584"/>
        <c:scaling>
          <c:orientation val="minMax"/>
        </c:scaling>
        <c:axPos val="b"/>
        <c:tickLblPos val="nextTo"/>
        <c:txPr>
          <a:bodyPr/>
          <a:lstStyle/>
          <a:p>
            <a:pPr>
              <a:defRPr b="0" i="0">
                <a:latin typeface="Avant Garde"/>
                <a:cs typeface="Avant Garde"/>
              </a:defRPr>
            </a:pPr>
            <a:endParaRPr lang="en-US"/>
          </a:p>
        </c:txPr>
        <c:crossAx val="592493992"/>
        <c:crosses val="autoZero"/>
        <c:auto val="1"/>
        <c:lblAlgn val="ctr"/>
        <c:lblOffset val="100"/>
      </c:catAx>
      <c:valAx>
        <c:axId val="592493992"/>
        <c:scaling>
          <c:orientation val="minMax"/>
        </c:scaling>
        <c:axPos val="l"/>
        <c:majorGridlines/>
        <c:numFmt formatCode="\$#,##0" sourceLinked="1"/>
        <c:tickLblPos val="nextTo"/>
        <c:txPr>
          <a:bodyPr/>
          <a:lstStyle/>
          <a:p>
            <a:pPr>
              <a:defRPr b="0" i="0">
                <a:latin typeface="Avant Garde"/>
                <a:cs typeface="Avant Garde"/>
              </a:defRPr>
            </a:pPr>
            <a:endParaRPr lang="en-US"/>
          </a:p>
        </c:txPr>
        <c:crossAx val="592492584"/>
        <c:crosses val="autoZero"/>
        <c:crossBetween val="between"/>
      </c:valAx>
      <c:spPr>
        <a:noFill/>
        <a:ln w="25400">
          <a:noFill/>
        </a:ln>
      </c:spPr>
    </c:plotArea>
    <c:plotVisOnly val="1"/>
    <c:dispBlanksAs val="gap"/>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2"/>
  <c:chart>
    <c:plotArea>
      <c:layout/>
      <c:barChart>
        <c:barDir val="bar"/>
        <c:grouping val="stacked"/>
        <c:ser>
          <c:idx val="0"/>
          <c:order val="0"/>
          <c:tx>
            <c:strRef>
              <c:f>Sheet1!$A$2</c:f>
              <c:strCache>
                <c:ptCount val="1"/>
                <c:pt idx="0">
                  <c:v>TV</c:v>
                </c:pt>
              </c:strCache>
            </c:strRef>
          </c:tx>
          <c:dLbls>
            <c:txPr>
              <a:bodyPr/>
              <a:lstStyle/>
              <a:p>
                <a:pPr>
                  <a:defRPr sz="2000" b="1">
                    <a:latin typeface="Arial" pitchFamily="34" charset="0"/>
                    <a:cs typeface="Arial" pitchFamily="34" charset="0"/>
                  </a:defRPr>
                </a:pPr>
                <a:endParaRPr lang="en-US"/>
              </a:p>
            </c:txPr>
            <c:showVal val="1"/>
          </c:dLbls>
          <c:cat>
            <c:numRef>
              <c:f>Sheet1!$B$1:$D$1</c:f>
              <c:numCache>
                <c:formatCode>General</c:formatCode>
                <c:ptCount val="3"/>
                <c:pt idx="0">
                  <c:v>1999.0</c:v>
                </c:pt>
                <c:pt idx="1">
                  <c:v>2004.0</c:v>
                </c:pt>
                <c:pt idx="2">
                  <c:v>2009.0</c:v>
                </c:pt>
              </c:numCache>
            </c:numRef>
          </c:cat>
          <c:val>
            <c:numRef>
              <c:f>Sheet1!$B$2:$D$2</c:f>
              <c:numCache>
                <c:formatCode>h:mm;@</c:formatCode>
                <c:ptCount val="3"/>
                <c:pt idx="0">
                  <c:v>0.157638888888889</c:v>
                </c:pt>
                <c:pt idx="1">
                  <c:v>0.160416666666667</c:v>
                </c:pt>
                <c:pt idx="2">
                  <c:v>0.186805555555556</c:v>
                </c:pt>
              </c:numCache>
            </c:numRef>
          </c:val>
        </c:ser>
        <c:ser>
          <c:idx val="1"/>
          <c:order val="1"/>
          <c:tx>
            <c:strRef>
              <c:f>Sheet1!$A$3</c:f>
              <c:strCache>
                <c:ptCount val="1"/>
                <c:pt idx="0">
                  <c:v>Music</c:v>
                </c:pt>
              </c:strCache>
            </c:strRef>
          </c:tx>
          <c:dLbls>
            <c:txPr>
              <a:bodyPr/>
              <a:lstStyle/>
              <a:p>
                <a:pPr>
                  <a:defRPr sz="2000" b="1">
                    <a:latin typeface="Arial" pitchFamily="34" charset="0"/>
                    <a:cs typeface="Arial" pitchFamily="34" charset="0"/>
                  </a:defRPr>
                </a:pPr>
                <a:endParaRPr lang="en-US"/>
              </a:p>
            </c:txPr>
            <c:showVal val="1"/>
          </c:dLbls>
          <c:cat>
            <c:numRef>
              <c:f>Sheet1!$B$1:$D$1</c:f>
              <c:numCache>
                <c:formatCode>General</c:formatCode>
                <c:ptCount val="3"/>
                <c:pt idx="0">
                  <c:v>1999.0</c:v>
                </c:pt>
                <c:pt idx="1">
                  <c:v>2004.0</c:v>
                </c:pt>
                <c:pt idx="2">
                  <c:v>2009.0</c:v>
                </c:pt>
              </c:numCache>
            </c:numRef>
          </c:cat>
          <c:val>
            <c:numRef>
              <c:f>Sheet1!$B$3:$D$3</c:f>
              <c:numCache>
                <c:formatCode>h:mm;@</c:formatCode>
                <c:ptCount val="3"/>
                <c:pt idx="0">
                  <c:v>0.075</c:v>
                </c:pt>
                <c:pt idx="1">
                  <c:v>0.0722222222222224</c:v>
                </c:pt>
                <c:pt idx="2">
                  <c:v>0.104861111111111</c:v>
                </c:pt>
              </c:numCache>
            </c:numRef>
          </c:val>
        </c:ser>
        <c:ser>
          <c:idx val="2"/>
          <c:order val="2"/>
          <c:tx>
            <c:strRef>
              <c:f>Sheet1!$A$4</c:f>
              <c:strCache>
                <c:ptCount val="1"/>
                <c:pt idx="0">
                  <c:v>Computer</c:v>
                </c:pt>
              </c:strCache>
            </c:strRef>
          </c:tx>
          <c:dLbls>
            <c:dLbl>
              <c:idx val="0"/>
              <c:tx>
                <c:rich>
                  <a:bodyPr/>
                  <a:lstStyle/>
                  <a:p>
                    <a:r>
                      <a:rPr lang="en-US" sz="2000">
                        <a:latin typeface="Arial" pitchFamily="34" charset="0"/>
                        <a:cs typeface="Arial" pitchFamily="34" charset="0"/>
                      </a:rPr>
                      <a:t>:27</a:t>
                    </a:r>
                  </a:p>
                </c:rich>
              </c:tx>
              <c:showVal val="1"/>
            </c:dLbl>
            <c:txPr>
              <a:bodyPr/>
              <a:lstStyle/>
              <a:p>
                <a:pPr>
                  <a:defRPr sz="2000" b="1">
                    <a:latin typeface="Arial" pitchFamily="34" charset="0"/>
                    <a:cs typeface="Arial" pitchFamily="34" charset="0"/>
                  </a:defRPr>
                </a:pPr>
                <a:endParaRPr lang="en-US"/>
              </a:p>
            </c:txPr>
            <c:showVal val="1"/>
          </c:dLbls>
          <c:cat>
            <c:numRef>
              <c:f>Sheet1!$B$1:$D$1</c:f>
              <c:numCache>
                <c:formatCode>General</c:formatCode>
                <c:ptCount val="3"/>
                <c:pt idx="0">
                  <c:v>1999.0</c:v>
                </c:pt>
                <c:pt idx="1">
                  <c:v>2004.0</c:v>
                </c:pt>
                <c:pt idx="2">
                  <c:v>2009.0</c:v>
                </c:pt>
              </c:numCache>
            </c:numRef>
          </c:cat>
          <c:val>
            <c:numRef>
              <c:f>Sheet1!$B$4:$D$4</c:f>
              <c:numCache>
                <c:formatCode>h:mm;@</c:formatCode>
                <c:ptCount val="3"/>
                <c:pt idx="0">
                  <c:v>0.01875</c:v>
                </c:pt>
                <c:pt idx="1">
                  <c:v>0.0430555555555554</c:v>
                </c:pt>
                <c:pt idx="2">
                  <c:v>0.0618055555555555</c:v>
                </c:pt>
              </c:numCache>
            </c:numRef>
          </c:val>
        </c:ser>
        <c:ser>
          <c:idx val="3"/>
          <c:order val="3"/>
          <c:tx>
            <c:strRef>
              <c:f>Sheet1!$A$5</c:f>
              <c:strCache>
                <c:ptCount val="1"/>
                <c:pt idx="0">
                  <c:v>Video Games</c:v>
                </c:pt>
              </c:strCache>
            </c:strRef>
          </c:tx>
          <c:dLbls>
            <c:dLbl>
              <c:idx val="0"/>
              <c:tx>
                <c:rich>
                  <a:bodyPr/>
                  <a:lstStyle/>
                  <a:p>
                    <a:r>
                      <a:rPr lang="en-US" sz="2000">
                        <a:latin typeface="Arial" pitchFamily="34" charset="0"/>
                        <a:cs typeface="Arial" pitchFamily="34" charset="0"/>
                      </a:rPr>
                      <a:t>:26</a:t>
                    </a:r>
                  </a:p>
                </c:rich>
              </c:tx>
              <c:showVal val="1"/>
            </c:dLbl>
            <c:dLbl>
              <c:idx val="1"/>
              <c:tx>
                <c:rich>
                  <a:bodyPr/>
                  <a:lstStyle/>
                  <a:p>
                    <a:r>
                      <a:rPr lang="en-US" sz="2000">
                        <a:latin typeface="Arial" pitchFamily="34" charset="0"/>
                        <a:cs typeface="Arial" pitchFamily="34" charset="0"/>
                      </a:rPr>
                      <a:t>:49</a:t>
                    </a:r>
                  </a:p>
                </c:rich>
              </c:tx>
              <c:showVal val="1"/>
            </c:dLbl>
            <c:txPr>
              <a:bodyPr/>
              <a:lstStyle/>
              <a:p>
                <a:pPr>
                  <a:defRPr sz="2000" b="1">
                    <a:latin typeface="Arial" pitchFamily="34" charset="0"/>
                    <a:cs typeface="Arial" pitchFamily="34" charset="0"/>
                  </a:defRPr>
                </a:pPr>
                <a:endParaRPr lang="en-US"/>
              </a:p>
            </c:txPr>
            <c:showVal val="1"/>
          </c:dLbls>
          <c:cat>
            <c:numRef>
              <c:f>Sheet1!$B$1:$D$1</c:f>
              <c:numCache>
                <c:formatCode>General</c:formatCode>
                <c:ptCount val="3"/>
                <c:pt idx="0">
                  <c:v>1999.0</c:v>
                </c:pt>
                <c:pt idx="1">
                  <c:v>2004.0</c:v>
                </c:pt>
                <c:pt idx="2">
                  <c:v>2009.0</c:v>
                </c:pt>
              </c:numCache>
            </c:numRef>
          </c:cat>
          <c:val>
            <c:numRef>
              <c:f>Sheet1!$B$5:$D$5</c:f>
              <c:numCache>
                <c:formatCode>h:mm;@</c:formatCode>
                <c:ptCount val="3"/>
                <c:pt idx="0">
                  <c:v>0.0180555555555556</c:v>
                </c:pt>
                <c:pt idx="1">
                  <c:v>0.034027777777778</c:v>
                </c:pt>
                <c:pt idx="2">
                  <c:v>0.0506944444444445</c:v>
                </c:pt>
              </c:numCache>
            </c:numRef>
          </c:val>
        </c:ser>
        <c:ser>
          <c:idx val="4"/>
          <c:order val="4"/>
          <c:tx>
            <c:strRef>
              <c:f>Sheet1!$A$6</c:f>
              <c:strCache>
                <c:ptCount val="1"/>
                <c:pt idx="0">
                  <c:v>Print</c:v>
                </c:pt>
              </c:strCache>
            </c:strRef>
          </c:tx>
          <c:dLbls>
            <c:dLbl>
              <c:idx val="0"/>
              <c:tx>
                <c:rich>
                  <a:bodyPr/>
                  <a:lstStyle/>
                  <a:p>
                    <a:r>
                      <a:rPr lang="en-US" sz="2000">
                        <a:latin typeface="Arial" pitchFamily="34" charset="0"/>
                        <a:cs typeface="Arial" pitchFamily="34" charset="0"/>
                      </a:rPr>
                      <a:t>:43</a:t>
                    </a:r>
                  </a:p>
                </c:rich>
              </c:tx>
              <c:showVal val="1"/>
            </c:dLbl>
            <c:dLbl>
              <c:idx val="1"/>
              <c:tx>
                <c:rich>
                  <a:bodyPr/>
                  <a:lstStyle/>
                  <a:p>
                    <a:r>
                      <a:rPr lang="en-US" sz="2000">
                        <a:latin typeface="Arial" pitchFamily="34" charset="0"/>
                        <a:cs typeface="Arial" pitchFamily="34" charset="0"/>
                      </a:rPr>
                      <a:t>:43</a:t>
                    </a:r>
                  </a:p>
                </c:rich>
              </c:tx>
              <c:showVal val="1"/>
            </c:dLbl>
            <c:dLbl>
              <c:idx val="2"/>
              <c:tx>
                <c:rich>
                  <a:bodyPr/>
                  <a:lstStyle/>
                  <a:p>
                    <a:r>
                      <a:rPr lang="en-US" sz="2000">
                        <a:latin typeface="Arial" pitchFamily="34" charset="0"/>
                        <a:cs typeface="Arial" pitchFamily="34" charset="0"/>
                      </a:rPr>
                      <a:t>:38</a:t>
                    </a:r>
                  </a:p>
                </c:rich>
              </c:tx>
              <c:showVal val="1"/>
            </c:dLbl>
            <c:txPr>
              <a:bodyPr/>
              <a:lstStyle/>
              <a:p>
                <a:pPr>
                  <a:defRPr sz="2000" b="1">
                    <a:latin typeface="Arial" pitchFamily="34" charset="0"/>
                    <a:cs typeface="Arial" pitchFamily="34" charset="0"/>
                  </a:defRPr>
                </a:pPr>
                <a:endParaRPr lang="en-US"/>
              </a:p>
            </c:txPr>
            <c:showVal val="1"/>
          </c:dLbls>
          <c:cat>
            <c:numRef>
              <c:f>Sheet1!$B$1:$D$1</c:f>
              <c:numCache>
                <c:formatCode>General</c:formatCode>
                <c:ptCount val="3"/>
                <c:pt idx="0">
                  <c:v>1999.0</c:v>
                </c:pt>
                <c:pt idx="1">
                  <c:v>2004.0</c:v>
                </c:pt>
                <c:pt idx="2">
                  <c:v>2009.0</c:v>
                </c:pt>
              </c:numCache>
            </c:numRef>
          </c:cat>
          <c:val>
            <c:numRef>
              <c:f>Sheet1!$B$6:$D$6</c:f>
              <c:numCache>
                <c:formatCode>h:mm;@</c:formatCode>
                <c:ptCount val="3"/>
                <c:pt idx="0">
                  <c:v>0.0298611111111112</c:v>
                </c:pt>
                <c:pt idx="1">
                  <c:v>0.0298611111111112</c:v>
                </c:pt>
                <c:pt idx="2">
                  <c:v>0.0263888888888889</c:v>
                </c:pt>
              </c:numCache>
            </c:numRef>
          </c:val>
        </c:ser>
        <c:ser>
          <c:idx val="5"/>
          <c:order val="5"/>
          <c:tx>
            <c:strRef>
              <c:f>Sheet1!$A$7</c:f>
              <c:strCache>
                <c:ptCount val="1"/>
                <c:pt idx="0">
                  <c:v>Movies</c:v>
                </c:pt>
              </c:strCache>
            </c:strRef>
          </c:tx>
          <c:dLbls>
            <c:dLbl>
              <c:idx val="0"/>
              <c:tx>
                <c:rich>
                  <a:bodyPr/>
                  <a:lstStyle/>
                  <a:p>
                    <a:r>
                      <a:rPr lang="en-US"/>
                      <a:t>:18</a:t>
                    </a:r>
                  </a:p>
                </c:rich>
              </c:tx>
              <c:showVal val="1"/>
            </c:dLbl>
            <c:dLbl>
              <c:idx val="1"/>
              <c:tx>
                <c:rich>
                  <a:bodyPr/>
                  <a:lstStyle/>
                  <a:p>
                    <a:r>
                      <a:rPr lang="en-US"/>
                      <a:t>:25</a:t>
                    </a:r>
                  </a:p>
                </c:rich>
              </c:tx>
              <c:showVal val="1"/>
            </c:dLbl>
            <c:dLbl>
              <c:idx val="2"/>
              <c:tx>
                <c:rich>
                  <a:bodyPr/>
                  <a:lstStyle/>
                  <a:p>
                    <a:r>
                      <a:rPr lang="en-US"/>
                      <a:t>:25</a:t>
                    </a:r>
                  </a:p>
                </c:rich>
              </c:tx>
              <c:showVal val="1"/>
            </c:dLbl>
            <c:txPr>
              <a:bodyPr/>
              <a:lstStyle/>
              <a:p>
                <a:pPr>
                  <a:defRPr sz="2000" b="1">
                    <a:latin typeface="Arial" pitchFamily="34" charset="0"/>
                    <a:cs typeface="Arial" pitchFamily="34" charset="0"/>
                  </a:defRPr>
                </a:pPr>
                <a:endParaRPr lang="en-US"/>
              </a:p>
            </c:txPr>
            <c:showVal val="1"/>
          </c:dLbls>
          <c:cat>
            <c:numRef>
              <c:f>Sheet1!$B$1:$D$1</c:f>
              <c:numCache>
                <c:formatCode>General</c:formatCode>
                <c:ptCount val="3"/>
                <c:pt idx="0">
                  <c:v>1999.0</c:v>
                </c:pt>
                <c:pt idx="1">
                  <c:v>2004.0</c:v>
                </c:pt>
                <c:pt idx="2">
                  <c:v>2009.0</c:v>
                </c:pt>
              </c:numCache>
            </c:numRef>
          </c:cat>
          <c:val>
            <c:numRef>
              <c:f>Sheet1!$B$7:$D$7</c:f>
              <c:numCache>
                <c:formatCode>h:mm;@</c:formatCode>
                <c:ptCount val="3"/>
                <c:pt idx="0">
                  <c:v>0.0125</c:v>
                </c:pt>
                <c:pt idx="1">
                  <c:v>0.0173611111111111</c:v>
                </c:pt>
                <c:pt idx="2">
                  <c:v>0.0173611111111111</c:v>
                </c:pt>
              </c:numCache>
            </c:numRef>
          </c:val>
        </c:ser>
        <c:dLbls/>
        <c:overlap val="100"/>
        <c:axId val="547050584"/>
        <c:axId val="547053576"/>
      </c:barChart>
      <c:catAx>
        <c:axId val="547050584"/>
        <c:scaling>
          <c:orientation val="minMax"/>
        </c:scaling>
        <c:delete val="1"/>
        <c:axPos val="l"/>
        <c:numFmt formatCode="General" sourceLinked="1"/>
        <c:tickLblPos val="none"/>
        <c:crossAx val="547053576"/>
        <c:crosses val="autoZero"/>
        <c:auto val="1"/>
        <c:lblAlgn val="ctr"/>
        <c:lblOffset val="100"/>
      </c:catAx>
      <c:valAx>
        <c:axId val="547053576"/>
        <c:scaling>
          <c:orientation val="minMax"/>
        </c:scaling>
        <c:delete val="1"/>
        <c:axPos val="b"/>
        <c:majorGridlines>
          <c:spPr>
            <a:ln>
              <a:solidFill>
                <a:schemeClr val="tx1"/>
              </a:solidFill>
            </a:ln>
          </c:spPr>
        </c:majorGridlines>
        <c:numFmt formatCode="h:mm;@" sourceLinked="1"/>
        <c:tickLblPos val="none"/>
        <c:crossAx val="547050584"/>
        <c:crosses val="autoZero"/>
        <c:crossBetween val="between"/>
        <c:majorUnit val="0.05"/>
      </c:valAx>
      <c:spPr>
        <a:solidFill>
          <a:schemeClr val="tx1"/>
        </a:solidFill>
        <a:ln w="0">
          <a:solidFill>
            <a:schemeClr val="tx1"/>
          </a:solidFill>
        </a:ln>
      </c:spPr>
    </c:plotArea>
    <c:plotVisOnly val="1"/>
    <c:dispBlanksAs val="gap"/>
  </c:chart>
  <c:spPr>
    <a:solidFill>
      <a:schemeClr val="tx1"/>
    </a:solidFill>
  </c:spPr>
  <c:txPr>
    <a:bodyPr/>
    <a:lstStyle/>
    <a:p>
      <a:pPr>
        <a:defRPr>
          <a:solidFill>
            <a:schemeClr val="bg1"/>
          </a:solidFill>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style val="2"/>
  <c:chart>
    <c:plotArea>
      <c:layout>
        <c:manualLayout>
          <c:layoutTarget val="inner"/>
          <c:xMode val="edge"/>
          <c:yMode val="edge"/>
          <c:x val="0.0398406529509512"/>
          <c:y val="0.0490694550243484"/>
          <c:w val="0.725099883707313"/>
          <c:h val="0.903554792517305"/>
        </c:manualLayout>
      </c:layout>
      <c:lineChart>
        <c:grouping val="standard"/>
        <c:ser>
          <c:idx val="0"/>
          <c:order val="0"/>
          <c:tx>
            <c:strRef>
              <c:f>'Ach gap-no KIPP'!$A$2</c:f>
              <c:strCache>
                <c:ptCount val="1"/>
                <c:pt idx="0">
                  <c:v>White students</c:v>
                </c:pt>
              </c:strCache>
            </c:strRef>
          </c:tx>
          <c:spPr>
            <a:ln w="38100">
              <a:solidFill>
                <a:schemeClr val="bg1"/>
              </a:solidFill>
              <a:prstDash val="solid"/>
            </a:ln>
          </c:spPr>
          <c:marker>
            <c:symbol val="none"/>
          </c:marker>
          <c:cat>
            <c:strRef>
              <c:f>'Ach gap-no KIPP'!$B$1:$N$1</c:f>
              <c:strCache>
                <c:ptCount val="13"/>
                <c:pt idx="0">
                  <c:v>K</c:v>
                </c:pt>
                <c:pt idx="1">
                  <c:v>1</c:v>
                </c:pt>
                <c:pt idx="2">
                  <c:v>2</c:v>
                </c:pt>
                <c:pt idx="3">
                  <c:v>3</c:v>
                </c:pt>
                <c:pt idx="4">
                  <c:v>4</c:v>
                </c:pt>
                <c:pt idx="5">
                  <c:v>5</c:v>
                </c:pt>
                <c:pt idx="6">
                  <c:v>6</c:v>
                </c:pt>
                <c:pt idx="7">
                  <c:v>7</c:v>
                </c:pt>
                <c:pt idx="8">
                  <c:v>8</c:v>
                </c:pt>
                <c:pt idx="9">
                  <c:v>9</c:v>
                </c:pt>
                <c:pt idx="10">
                  <c:v>10</c:v>
                </c:pt>
                <c:pt idx="11">
                  <c:v>11</c:v>
                </c:pt>
                <c:pt idx="12">
                  <c:v>12</c:v>
                </c:pt>
              </c:strCache>
            </c:strRef>
          </c:cat>
          <c:val>
            <c:numRef>
              <c:f>'Ach gap-no KIPP'!$B$2:$N$2</c:f>
              <c:numCache>
                <c:formatCode>General</c:formatCode>
                <c:ptCount val="13"/>
                <c:pt idx="0">
                  <c:v>0.0</c:v>
                </c:pt>
                <c:pt idx="1">
                  <c:v>1.0</c:v>
                </c:pt>
                <c:pt idx="2">
                  <c:v>2.0</c:v>
                </c:pt>
                <c:pt idx="3">
                  <c:v>3.0</c:v>
                </c:pt>
                <c:pt idx="4">
                  <c:v>4.0</c:v>
                </c:pt>
                <c:pt idx="5">
                  <c:v>5.0</c:v>
                </c:pt>
                <c:pt idx="6">
                  <c:v>6.0</c:v>
                </c:pt>
                <c:pt idx="7">
                  <c:v>7.0</c:v>
                </c:pt>
                <c:pt idx="8">
                  <c:v>8.0</c:v>
                </c:pt>
                <c:pt idx="9">
                  <c:v>9.0</c:v>
                </c:pt>
                <c:pt idx="10">
                  <c:v>10.0</c:v>
                </c:pt>
                <c:pt idx="11">
                  <c:v>11.0</c:v>
                </c:pt>
                <c:pt idx="12">
                  <c:v>12.0</c:v>
                </c:pt>
              </c:numCache>
            </c:numRef>
          </c:val>
        </c:ser>
        <c:ser>
          <c:idx val="1"/>
          <c:order val="1"/>
          <c:tx>
            <c:strRef>
              <c:f>'Ach gap-no KIPP'!$A$3</c:f>
              <c:strCache>
                <c:ptCount val="1"/>
                <c:pt idx="0">
                  <c:v>Black &amp; Latino students</c:v>
                </c:pt>
              </c:strCache>
            </c:strRef>
          </c:tx>
          <c:spPr>
            <a:ln w="38100" cmpd="sng">
              <a:solidFill>
                <a:srgbClr val="FF0000"/>
              </a:solidFill>
              <a:prstDash val="solid"/>
            </a:ln>
          </c:spPr>
          <c:marker>
            <c:symbol val="none"/>
          </c:marker>
          <c:cat>
            <c:strRef>
              <c:f>'Ach gap-no KIPP'!$B$1:$N$1</c:f>
              <c:strCache>
                <c:ptCount val="13"/>
                <c:pt idx="0">
                  <c:v>K</c:v>
                </c:pt>
                <c:pt idx="1">
                  <c:v>1</c:v>
                </c:pt>
                <c:pt idx="2">
                  <c:v>2</c:v>
                </c:pt>
                <c:pt idx="3">
                  <c:v>3</c:v>
                </c:pt>
                <c:pt idx="4">
                  <c:v>4</c:v>
                </c:pt>
                <c:pt idx="5">
                  <c:v>5</c:v>
                </c:pt>
                <c:pt idx="6">
                  <c:v>6</c:v>
                </c:pt>
                <c:pt idx="7">
                  <c:v>7</c:v>
                </c:pt>
                <c:pt idx="8">
                  <c:v>8</c:v>
                </c:pt>
                <c:pt idx="9">
                  <c:v>9</c:v>
                </c:pt>
                <c:pt idx="10">
                  <c:v>10</c:v>
                </c:pt>
                <c:pt idx="11">
                  <c:v>11</c:v>
                </c:pt>
                <c:pt idx="12">
                  <c:v>12</c:v>
                </c:pt>
              </c:strCache>
            </c:strRef>
          </c:cat>
          <c:val>
            <c:numRef>
              <c:f>'Ach gap-no KIPP'!$B$3:$N$3</c:f>
              <c:numCache>
                <c:formatCode>General</c:formatCode>
                <c:ptCount val="13"/>
                <c:pt idx="0">
                  <c:v>-1.0</c:v>
                </c:pt>
                <c:pt idx="1">
                  <c:v>-0.25</c:v>
                </c:pt>
                <c:pt idx="2">
                  <c:v>0.5</c:v>
                </c:pt>
                <c:pt idx="3">
                  <c:v>1.25</c:v>
                </c:pt>
                <c:pt idx="4">
                  <c:v>2.0</c:v>
                </c:pt>
                <c:pt idx="5">
                  <c:v>2.75</c:v>
                </c:pt>
                <c:pt idx="6">
                  <c:v>3.5</c:v>
                </c:pt>
                <c:pt idx="7">
                  <c:v>4.25</c:v>
                </c:pt>
                <c:pt idx="8">
                  <c:v>5.0</c:v>
                </c:pt>
                <c:pt idx="9">
                  <c:v>5.75</c:v>
                </c:pt>
                <c:pt idx="10">
                  <c:v>6.5</c:v>
                </c:pt>
                <c:pt idx="11">
                  <c:v>7.25</c:v>
                </c:pt>
                <c:pt idx="12">
                  <c:v>8.0</c:v>
                </c:pt>
              </c:numCache>
            </c:numRef>
          </c:val>
        </c:ser>
        <c:dLbls/>
        <c:marker val="1"/>
        <c:axId val="547147240"/>
        <c:axId val="547150936"/>
      </c:lineChart>
      <c:catAx>
        <c:axId val="547147240"/>
        <c:scaling>
          <c:orientation val="minMax"/>
        </c:scaling>
        <c:axPos val="b"/>
        <c:numFmt formatCode="@" sourceLinked="1"/>
        <c:tickLblPos val="nextTo"/>
        <c:spPr>
          <a:ln w="3175">
            <a:solidFill>
              <a:schemeClr val="bg1"/>
            </a:solidFill>
            <a:prstDash val="solid"/>
          </a:ln>
        </c:spPr>
        <c:txPr>
          <a:bodyPr rot="0" vert="horz"/>
          <a:lstStyle/>
          <a:p>
            <a:pPr>
              <a:defRPr sz="1350" b="1" i="0" u="none" strike="noStrike" baseline="0">
                <a:solidFill>
                  <a:schemeClr val="bg1"/>
                </a:solidFill>
                <a:latin typeface="Times New Roman"/>
                <a:ea typeface="Times New Roman"/>
                <a:cs typeface="Times New Roman"/>
              </a:defRPr>
            </a:pPr>
            <a:endParaRPr lang="en-US"/>
          </a:p>
        </c:txPr>
        <c:crossAx val="547150936"/>
        <c:crossesAt val="0.0"/>
        <c:auto val="1"/>
        <c:lblAlgn val="ctr"/>
        <c:lblOffset val="100"/>
        <c:tickLblSkip val="1"/>
        <c:tickMarkSkip val="1"/>
      </c:catAx>
      <c:valAx>
        <c:axId val="547150936"/>
        <c:scaling>
          <c:orientation val="minMax"/>
          <c:max val="12.0"/>
        </c:scaling>
        <c:axPos val="l"/>
        <c:majorGridlines>
          <c:spPr>
            <a:ln w="3175">
              <a:solidFill>
                <a:srgbClr val="FFFFFF"/>
              </a:solidFill>
              <a:prstDash val="solid"/>
            </a:ln>
          </c:spPr>
        </c:majorGridlines>
        <c:numFmt formatCode="General" sourceLinked="1"/>
        <c:tickLblPos val="nextTo"/>
        <c:spPr>
          <a:ln w="3175">
            <a:solidFill>
              <a:schemeClr val="bg1"/>
            </a:solidFill>
            <a:prstDash val="solid"/>
          </a:ln>
        </c:spPr>
        <c:txPr>
          <a:bodyPr rot="0" vert="horz"/>
          <a:lstStyle/>
          <a:p>
            <a:pPr>
              <a:defRPr sz="1350" b="1" i="0" u="none" strike="noStrike" baseline="0">
                <a:solidFill>
                  <a:schemeClr val="bg1"/>
                </a:solidFill>
                <a:latin typeface="Times New Roman"/>
                <a:ea typeface="Times New Roman"/>
                <a:cs typeface="Times New Roman"/>
              </a:defRPr>
            </a:pPr>
            <a:endParaRPr lang="en-US"/>
          </a:p>
        </c:txPr>
        <c:crossAx val="547147240"/>
        <c:crosses val="autoZero"/>
        <c:crossBetween val="midCat"/>
        <c:majorUnit val="3.0"/>
        <c:minorUnit val="1.0"/>
      </c:valAx>
      <c:spPr>
        <a:noFill/>
        <a:ln w="12700">
          <a:noFill/>
          <a:prstDash val="solid"/>
        </a:ln>
      </c:spPr>
    </c:plotArea>
    <c:legend>
      <c:legendPos val="b"/>
      <c:layout>
        <c:manualLayout>
          <c:xMode val="edge"/>
          <c:yMode val="edge"/>
          <c:x val="0.0558501741067227"/>
          <c:y val="0.854873648040375"/>
          <c:w val="0.490492497202792"/>
          <c:h val="0.0599537618184206"/>
        </c:manualLayout>
      </c:layout>
      <c:spPr>
        <a:solidFill>
          <a:schemeClr val="tx1"/>
        </a:solidFill>
        <a:ln w="3175">
          <a:solidFill>
            <a:srgbClr val="000000"/>
          </a:solidFill>
          <a:prstDash val="solid"/>
        </a:ln>
      </c:spPr>
      <c:txPr>
        <a:bodyPr/>
        <a:lstStyle/>
        <a:p>
          <a:pPr>
            <a:defRPr sz="2000" b="1" i="0" u="none" strike="noStrike" baseline="0">
              <a:solidFill>
                <a:schemeClr val="bg1"/>
              </a:solidFill>
              <a:latin typeface="Times New Roman"/>
              <a:ea typeface="Times New Roman"/>
              <a:cs typeface="Times New Roman"/>
            </a:defRPr>
          </a:pPr>
          <a:endParaRPr lang="en-US"/>
        </a:p>
      </c:txPr>
    </c:legend>
    <c:plotVisOnly val="1"/>
    <c:dispBlanksAs val="gap"/>
  </c:chart>
  <c:spPr>
    <a:solidFill>
      <a:schemeClr val="tx1"/>
    </a:solidFill>
    <a:ln w="3175">
      <a:solidFill>
        <a:srgbClr val="000000"/>
      </a:solidFill>
      <a:prstDash val="solid"/>
    </a:ln>
  </c:spPr>
  <c:txPr>
    <a:bodyPr/>
    <a:lstStyle/>
    <a:p>
      <a:pPr>
        <a:defRPr sz="1350" b="1" i="0" u="none" strike="noStrike" baseline="0">
          <a:solidFill>
            <a:srgbClr val="000000"/>
          </a:solidFill>
          <a:latin typeface="Times New Roman"/>
          <a:ea typeface="Times New Roman"/>
          <a:cs typeface="Times New Roman"/>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style val="2"/>
  <c:chart>
    <c:plotArea>
      <c:layout/>
      <c:barChart>
        <c:barDir val="col"/>
        <c:grouping val="clustered"/>
        <c:ser>
          <c:idx val="0"/>
          <c:order val="0"/>
          <c:spPr>
            <a:solidFill>
              <a:srgbClr val="FF0000"/>
            </a:solidFill>
          </c:spPr>
          <c:dLbls>
            <c:numFmt formatCode="0.0%" sourceLinked="0"/>
            <c:showVal val="1"/>
          </c:dLbls>
          <c:cat>
            <c:strRef>
              <c:f>Sheet1!$A$2:$A$5</c:f>
              <c:strCache>
                <c:ptCount val="4"/>
                <c:pt idx="0">
                  <c:v>Asian</c:v>
                </c:pt>
                <c:pt idx="1">
                  <c:v>White</c:v>
                </c:pt>
                <c:pt idx="2">
                  <c:v>Hispanic</c:v>
                </c:pt>
                <c:pt idx="3">
                  <c:v>Black</c:v>
                </c:pt>
              </c:strCache>
            </c:strRef>
          </c:cat>
          <c:val>
            <c:numRef>
              <c:f>Sheet1!$B$2:$B$5</c:f>
              <c:numCache>
                <c:formatCode>0%</c:formatCode>
                <c:ptCount val="4"/>
                <c:pt idx="0">
                  <c:v>0.655</c:v>
                </c:pt>
                <c:pt idx="1">
                  <c:v>0.594</c:v>
                </c:pt>
                <c:pt idx="2">
                  <c:v>0.468</c:v>
                </c:pt>
                <c:pt idx="3">
                  <c:v>0.405</c:v>
                </c:pt>
              </c:numCache>
            </c:numRef>
          </c:val>
        </c:ser>
        <c:dLbls/>
        <c:axId val="562847160"/>
        <c:axId val="562850216"/>
      </c:barChart>
      <c:catAx>
        <c:axId val="562847160"/>
        <c:scaling>
          <c:orientation val="minMax"/>
        </c:scaling>
        <c:axPos val="b"/>
        <c:tickLblPos val="nextTo"/>
        <c:crossAx val="562850216"/>
        <c:crosses val="autoZero"/>
        <c:auto val="1"/>
        <c:lblAlgn val="ctr"/>
        <c:lblOffset val="100"/>
      </c:catAx>
      <c:valAx>
        <c:axId val="562850216"/>
        <c:scaling>
          <c:orientation val="minMax"/>
        </c:scaling>
        <c:axPos val="l"/>
        <c:majorGridlines/>
        <c:numFmt formatCode="0%" sourceLinked="1"/>
        <c:tickLblPos val="nextTo"/>
        <c:crossAx val="562847160"/>
        <c:crosses val="autoZero"/>
        <c:crossBetween val="between"/>
      </c:valAx>
      <c:spPr>
        <a:solidFill>
          <a:schemeClr val="tx1"/>
        </a:solidFill>
        <a:ln w="635">
          <a:solidFill>
            <a:schemeClr val="bg1"/>
          </a:solidFill>
        </a:ln>
      </c:spPr>
    </c:plotArea>
    <c:plotVisOnly val="1"/>
    <c:dispBlanksAs val="gap"/>
  </c:chart>
  <c:spPr>
    <a:solidFill>
      <a:schemeClr val="tx1"/>
    </a:solidFill>
  </c:spPr>
  <c:txPr>
    <a:bodyPr/>
    <a:lstStyle/>
    <a:p>
      <a:pPr>
        <a:defRPr sz="1400" b="1">
          <a:solidFill>
            <a:schemeClr val="bg1"/>
          </a:solidFill>
          <a:latin typeface="Times New Roman" pitchFamily="18" charset="0"/>
          <a:cs typeface="Times New Roman" pitchFamily="18" charset="0"/>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style val="2"/>
  <c:chart>
    <c:plotArea>
      <c:layout/>
      <c:barChart>
        <c:barDir val="col"/>
        <c:grouping val="clustered"/>
        <c:ser>
          <c:idx val="0"/>
          <c:order val="0"/>
          <c:spPr>
            <a:solidFill>
              <a:srgbClr val="FF0000"/>
            </a:solidFill>
          </c:spPr>
          <c:dLbls>
            <c:numFmt formatCode="0.0%" sourceLinked="0"/>
            <c:showVal val="1"/>
          </c:dLbls>
          <c:cat>
            <c:strRef>
              <c:f>Sheet1!$A$2:$A$5</c:f>
              <c:strCache>
                <c:ptCount val="4"/>
                <c:pt idx="0">
                  <c:v>Asian</c:v>
                </c:pt>
                <c:pt idx="1">
                  <c:v>White</c:v>
                </c:pt>
                <c:pt idx="2">
                  <c:v>Black</c:v>
                </c:pt>
                <c:pt idx="3">
                  <c:v>Hispanic</c:v>
                </c:pt>
              </c:strCache>
            </c:strRef>
          </c:cat>
          <c:val>
            <c:numRef>
              <c:f>Sheet1!$B$2:$B$5</c:f>
              <c:numCache>
                <c:formatCode>0%</c:formatCode>
                <c:ptCount val="4"/>
                <c:pt idx="0">
                  <c:v>0.707</c:v>
                </c:pt>
                <c:pt idx="1">
                  <c:v>0.49</c:v>
                </c:pt>
                <c:pt idx="2">
                  <c:v>0.303</c:v>
                </c:pt>
                <c:pt idx="3">
                  <c:v>0.198</c:v>
                </c:pt>
              </c:numCache>
            </c:numRef>
          </c:val>
        </c:ser>
        <c:dLbls/>
        <c:axId val="547241176"/>
        <c:axId val="547244136"/>
      </c:barChart>
      <c:catAx>
        <c:axId val="547241176"/>
        <c:scaling>
          <c:orientation val="minMax"/>
        </c:scaling>
        <c:axPos val="b"/>
        <c:tickLblPos val="nextTo"/>
        <c:crossAx val="547244136"/>
        <c:crosses val="autoZero"/>
        <c:auto val="1"/>
        <c:lblAlgn val="ctr"/>
        <c:lblOffset val="100"/>
      </c:catAx>
      <c:valAx>
        <c:axId val="547244136"/>
        <c:scaling>
          <c:orientation val="minMax"/>
        </c:scaling>
        <c:axPos val="l"/>
        <c:majorGridlines/>
        <c:numFmt formatCode="0%" sourceLinked="1"/>
        <c:tickLblPos val="nextTo"/>
        <c:crossAx val="547241176"/>
        <c:crosses val="autoZero"/>
        <c:crossBetween val="between"/>
      </c:valAx>
      <c:spPr>
        <a:solidFill>
          <a:schemeClr val="tx1"/>
        </a:solidFill>
        <a:ln w="635">
          <a:solidFill>
            <a:schemeClr val="bg1"/>
          </a:solidFill>
        </a:ln>
      </c:spPr>
    </c:plotArea>
    <c:plotVisOnly val="1"/>
    <c:dispBlanksAs val="gap"/>
  </c:chart>
  <c:spPr>
    <a:solidFill>
      <a:schemeClr val="tx1"/>
    </a:solidFill>
  </c:spPr>
  <c:txPr>
    <a:bodyPr/>
    <a:lstStyle/>
    <a:p>
      <a:pPr>
        <a:defRPr sz="1400" b="1">
          <a:solidFill>
            <a:schemeClr val="bg1"/>
          </a:solidFill>
          <a:latin typeface="Times New Roman" pitchFamily="18" charset="0"/>
          <a:cs typeface="Times New Roman" pitchFamily="18" charset="0"/>
        </a:defRPr>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style val="2"/>
  <c:chart>
    <c:plotArea>
      <c:layout/>
      <c:lineChart>
        <c:grouping val="standard"/>
        <c:ser>
          <c:idx val="0"/>
          <c:order val="0"/>
          <c:tx>
            <c:strRef>
              <c:f>Sheet1!$A$2</c:f>
              <c:strCache>
                <c:ptCount val="1"/>
                <c:pt idx="0">
                  <c:v>All students</c:v>
                </c:pt>
              </c:strCache>
            </c:strRef>
          </c:tx>
          <c:dLbls>
            <c:dLbl>
              <c:idx val="0"/>
              <c:delete val="1"/>
            </c:dLbl>
            <c:txPr>
              <a:bodyPr/>
              <a:lstStyle/>
              <a:p>
                <a:pPr>
                  <a:defRPr sz="1200">
                    <a:solidFill>
                      <a:schemeClr val="bg1"/>
                    </a:solidFill>
                  </a:defRPr>
                </a:pPr>
                <a:endParaRPr lang="en-US"/>
              </a:p>
            </c:txPr>
            <c:showVal val="1"/>
          </c:dLbls>
          <c:cat>
            <c:strRef>
              <c:f>Sheet1!$B$1:$E$1</c:f>
              <c:strCache>
                <c:ptCount val="4"/>
                <c:pt idx="0">
                  <c:v>All 9th graders in '02</c:v>
                </c:pt>
                <c:pt idx="1">
                  <c:v>4-year HS graduation rate</c:v>
                </c:pt>
                <c:pt idx="2">
                  <c:v>Post-secondary enrollment</c:v>
                </c:pt>
                <c:pt idx="3">
                  <c:v>% in year 2 of college</c:v>
                </c:pt>
              </c:strCache>
            </c:strRef>
          </c:cat>
          <c:val>
            <c:numRef>
              <c:f>Sheet1!$B$2:$E$2</c:f>
              <c:numCache>
                <c:formatCode>0%</c:formatCode>
                <c:ptCount val="4"/>
                <c:pt idx="0">
                  <c:v>1.0</c:v>
                </c:pt>
                <c:pt idx="1">
                  <c:v>0.670000000000002</c:v>
                </c:pt>
                <c:pt idx="2">
                  <c:v>0.48</c:v>
                </c:pt>
                <c:pt idx="3">
                  <c:v>0.37</c:v>
                </c:pt>
              </c:numCache>
            </c:numRef>
          </c:val>
        </c:ser>
        <c:ser>
          <c:idx val="1"/>
          <c:order val="1"/>
          <c:tx>
            <c:strRef>
              <c:f>Sheet1!$A$3</c:f>
              <c:strCache>
                <c:ptCount val="1"/>
                <c:pt idx="0">
                  <c:v>Black &amp; Hispanic males</c:v>
                </c:pt>
              </c:strCache>
            </c:strRef>
          </c:tx>
          <c:dLbls>
            <c:dLbl>
              <c:idx val="0"/>
              <c:delete val="1"/>
            </c:dLbl>
            <c:txPr>
              <a:bodyPr/>
              <a:lstStyle/>
              <a:p>
                <a:pPr>
                  <a:defRPr sz="1200">
                    <a:solidFill>
                      <a:schemeClr val="bg1"/>
                    </a:solidFill>
                  </a:defRPr>
                </a:pPr>
                <a:endParaRPr lang="en-US"/>
              </a:p>
            </c:txPr>
            <c:showVal val="1"/>
          </c:dLbls>
          <c:cat>
            <c:strRef>
              <c:f>Sheet1!$B$1:$E$1</c:f>
              <c:strCache>
                <c:ptCount val="4"/>
                <c:pt idx="0">
                  <c:v>All 9th graders in '02</c:v>
                </c:pt>
                <c:pt idx="1">
                  <c:v>4-year HS graduation rate</c:v>
                </c:pt>
                <c:pt idx="2">
                  <c:v>Post-secondary enrollment</c:v>
                </c:pt>
                <c:pt idx="3">
                  <c:v>% in year 2 of college</c:v>
                </c:pt>
              </c:strCache>
            </c:strRef>
          </c:cat>
          <c:val>
            <c:numRef>
              <c:f>Sheet1!$B$3:$E$3</c:f>
              <c:numCache>
                <c:formatCode>0%</c:formatCode>
                <c:ptCount val="4"/>
                <c:pt idx="0">
                  <c:v>1.0</c:v>
                </c:pt>
                <c:pt idx="1">
                  <c:v>0.4</c:v>
                </c:pt>
                <c:pt idx="2">
                  <c:v>0.21</c:v>
                </c:pt>
                <c:pt idx="3">
                  <c:v>0.13</c:v>
                </c:pt>
              </c:numCache>
            </c:numRef>
          </c:val>
        </c:ser>
        <c:ser>
          <c:idx val="2"/>
          <c:order val="2"/>
          <c:tx>
            <c:strRef>
              <c:f>Sheet1!$A$4</c:f>
              <c:strCache>
                <c:ptCount val="1"/>
                <c:pt idx="0">
                  <c:v>English Language Learners</c:v>
                </c:pt>
              </c:strCache>
            </c:strRef>
          </c:tx>
          <c:dLbls>
            <c:dLbl>
              <c:idx val="0"/>
              <c:delete val="1"/>
            </c:dLbl>
            <c:txPr>
              <a:bodyPr/>
              <a:lstStyle/>
              <a:p>
                <a:pPr>
                  <a:defRPr sz="1200">
                    <a:solidFill>
                      <a:schemeClr val="bg1"/>
                    </a:solidFill>
                  </a:defRPr>
                </a:pPr>
                <a:endParaRPr lang="en-US"/>
              </a:p>
            </c:txPr>
            <c:showVal val="1"/>
          </c:dLbls>
          <c:cat>
            <c:strRef>
              <c:f>Sheet1!$B$1:$E$1</c:f>
              <c:strCache>
                <c:ptCount val="4"/>
                <c:pt idx="0">
                  <c:v>All 9th graders in '02</c:v>
                </c:pt>
                <c:pt idx="1">
                  <c:v>4-year HS graduation rate</c:v>
                </c:pt>
                <c:pt idx="2">
                  <c:v>Post-secondary enrollment</c:v>
                </c:pt>
                <c:pt idx="3">
                  <c:v>% in year 2 of college</c:v>
                </c:pt>
              </c:strCache>
            </c:strRef>
          </c:cat>
          <c:val>
            <c:numRef>
              <c:f>Sheet1!$B$4:$E$4</c:f>
              <c:numCache>
                <c:formatCode>0%</c:formatCode>
                <c:ptCount val="4"/>
                <c:pt idx="0">
                  <c:v>1.0</c:v>
                </c:pt>
                <c:pt idx="1">
                  <c:v>0.26</c:v>
                </c:pt>
                <c:pt idx="2">
                  <c:v>0.1</c:v>
                </c:pt>
                <c:pt idx="3">
                  <c:v>0.07</c:v>
                </c:pt>
              </c:numCache>
            </c:numRef>
          </c:val>
        </c:ser>
        <c:ser>
          <c:idx val="3"/>
          <c:order val="3"/>
          <c:tx>
            <c:strRef>
              <c:f>Sheet1!$A$5</c:f>
              <c:strCache>
                <c:ptCount val="1"/>
                <c:pt idx="0">
                  <c:v>Students with disabilities</c:v>
                </c:pt>
              </c:strCache>
            </c:strRef>
          </c:tx>
          <c:dLbls>
            <c:dLbl>
              <c:idx val="0"/>
              <c:delete val="1"/>
            </c:dLbl>
            <c:txPr>
              <a:bodyPr/>
              <a:lstStyle/>
              <a:p>
                <a:pPr>
                  <a:defRPr sz="1200">
                    <a:solidFill>
                      <a:schemeClr val="bg1"/>
                    </a:solidFill>
                  </a:defRPr>
                </a:pPr>
                <a:endParaRPr lang="en-US"/>
              </a:p>
            </c:txPr>
            <c:showVal val="1"/>
          </c:dLbls>
          <c:cat>
            <c:strRef>
              <c:f>Sheet1!$B$1:$E$1</c:f>
              <c:strCache>
                <c:ptCount val="4"/>
                <c:pt idx="0">
                  <c:v>All 9th graders in '02</c:v>
                </c:pt>
                <c:pt idx="1">
                  <c:v>4-year HS graduation rate</c:v>
                </c:pt>
                <c:pt idx="2">
                  <c:v>Post-secondary enrollment</c:v>
                </c:pt>
                <c:pt idx="3">
                  <c:v>% in year 2 of college</c:v>
                </c:pt>
              </c:strCache>
            </c:strRef>
          </c:cat>
          <c:val>
            <c:numRef>
              <c:f>Sheet1!$B$5:$E$5</c:f>
              <c:numCache>
                <c:formatCode>0%</c:formatCode>
                <c:ptCount val="4"/>
                <c:pt idx="0">
                  <c:v>1.0</c:v>
                </c:pt>
                <c:pt idx="1">
                  <c:v>0.43</c:v>
                </c:pt>
                <c:pt idx="2">
                  <c:v>0.27</c:v>
                </c:pt>
                <c:pt idx="3">
                  <c:v>0.16</c:v>
                </c:pt>
              </c:numCache>
            </c:numRef>
          </c:val>
        </c:ser>
        <c:ser>
          <c:idx val="4"/>
          <c:order val="4"/>
          <c:tx>
            <c:strRef>
              <c:f>Sheet1!$A$6</c:f>
              <c:strCache>
                <c:ptCount val="1"/>
                <c:pt idx="0">
                  <c:v>Other (excl. other 3 categories)</c:v>
                </c:pt>
              </c:strCache>
            </c:strRef>
          </c:tx>
          <c:dLbls>
            <c:dLbl>
              <c:idx val="0"/>
              <c:delete val="1"/>
            </c:dLbl>
            <c:txPr>
              <a:bodyPr/>
              <a:lstStyle/>
              <a:p>
                <a:pPr>
                  <a:defRPr sz="1200">
                    <a:solidFill>
                      <a:schemeClr val="bg1"/>
                    </a:solidFill>
                  </a:defRPr>
                </a:pPr>
                <a:endParaRPr lang="en-US"/>
              </a:p>
            </c:txPr>
            <c:showVal val="1"/>
          </c:dLbls>
          <c:cat>
            <c:strRef>
              <c:f>Sheet1!$B$1:$E$1</c:f>
              <c:strCache>
                <c:ptCount val="4"/>
                <c:pt idx="0">
                  <c:v>All 9th graders in '02</c:v>
                </c:pt>
                <c:pt idx="1">
                  <c:v>4-year HS graduation rate</c:v>
                </c:pt>
                <c:pt idx="2">
                  <c:v>Post-secondary enrollment</c:v>
                </c:pt>
                <c:pt idx="3">
                  <c:v>% in year 2 of college</c:v>
                </c:pt>
              </c:strCache>
            </c:strRef>
          </c:cat>
          <c:val>
            <c:numRef>
              <c:f>Sheet1!$B$6:$E$6</c:f>
              <c:numCache>
                <c:formatCode>0%</c:formatCode>
                <c:ptCount val="4"/>
                <c:pt idx="0">
                  <c:v>1.0</c:v>
                </c:pt>
                <c:pt idx="1">
                  <c:v>0.840000000000001</c:v>
                </c:pt>
                <c:pt idx="2">
                  <c:v>0.670000000000002</c:v>
                </c:pt>
                <c:pt idx="3">
                  <c:v>0.54</c:v>
                </c:pt>
              </c:numCache>
            </c:numRef>
          </c:val>
        </c:ser>
        <c:dLbls/>
        <c:marker val="1"/>
        <c:axId val="767605960"/>
        <c:axId val="767609368"/>
      </c:lineChart>
      <c:catAx>
        <c:axId val="767605960"/>
        <c:scaling>
          <c:orientation val="minMax"/>
        </c:scaling>
        <c:axPos val="b"/>
        <c:tickLblPos val="nextTo"/>
        <c:txPr>
          <a:bodyPr/>
          <a:lstStyle/>
          <a:p>
            <a:pPr>
              <a:defRPr sz="1200">
                <a:solidFill>
                  <a:schemeClr val="bg1"/>
                </a:solidFill>
              </a:defRPr>
            </a:pPr>
            <a:endParaRPr lang="en-US"/>
          </a:p>
        </c:txPr>
        <c:crossAx val="767609368"/>
        <c:crosses val="autoZero"/>
        <c:auto val="1"/>
        <c:lblAlgn val="ctr"/>
        <c:lblOffset val="100"/>
      </c:catAx>
      <c:valAx>
        <c:axId val="767609368"/>
        <c:scaling>
          <c:orientation val="minMax"/>
          <c:max val="1.0"/>
        </c:scaling>
        <c:axPos val="l"/>
        <c:majorGridlines/>
        <c:numFmt formatCode="0%" sourceLinked="1"/>
        <c:tickLblPos val="nextTo"/>
        <c:txPr>
          <a:bodyPr/>
          <a:lstStyle/>
          <a:p>
            <a:pPr>
              <a:defRPr sz="1200">
                <a:solidFill>
                  <a:schemeClr val="bg1"/>
                </a:solidFill>
              </a:defRPr>
            </a:pPr>
            <a:endParaRPr lang="en-US"/>
          </a:p>
        </c:txPr>
        <c:crossAx val="767605960"/>
        <c:crosses val="autoZero"/>
        <c:crossBetween val="midCat"/>
        <c:majorUnit val="0.1"/>
      </c:valAx>
      <c:spPr>
        <a:solidFill>
          <a:schemeClr val="tx1"/>
        </a:solidFill>
      </c:spPr>
    </c:plotArea>
    <c:plotVisOnly val="1"/>
    <c:dispBlanksAs val="gap"/>
  </c:chart>
  <c:spPr>
    <a:solidFill>
      <a:schemeClr val="tx1"/>
    </a:solidFill>
    <a:ln>
      <a:solidFill>
        <a:schemeClr val="bg1"/>
      </a:solidFill>
    </a:ln>
  </c:sp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style val="2"/>
  <c:chart>
    <c:plotArea>
      <c:layout>
        <c:manualLayout>
          <c:layoutTarget val="inner"/>
          <c:xMode val="edge"/>
          <c:yMode val="edge"/>
          <c:x val="0.0907070062188173"/>
          <c:y val="0.0299882829482828"/>
          <c:w val="0.903286987775177"/>
          <c:h val="0.898708420945823"/>
        </c:manualLayout>
      </c:layout>
      <c:barChart>
        <c:barDir val="col"/>
        <c:grouping val="clustered"/>
        <c:ser>
          <c:idx val="0"/>
          <c:order val="0"/>
          <c:tx>
            <c:strRef>
              <c:f>Sheet1!$B$1</c:f>
              <c:strCache>
                <c:ptCount val="1"/>
                <c:pt idx="0">
                  <c:v>Top income quartile</c:v>
                </c:pt>
              </c:strCache>
            </c:strRef>
          </c:tx>
          <c:spPr>
            <a:solidFill>
              <a:srgbClr val="0070C0"/>
            </a:solidFill>
          </c:spPr>
          <c:dLbls>
            <c:dLbl>
              <c:idx val="0"/>
              <c:delete val="1"/>
            </c:dLbl>
            <c:showVal val="1"/>
          </c:dLbls>
          <c:cat>
            <c:strRef>
              <c:f>Sheet1!$A$2:$A$5</c:f>
              <c:strCache>
                <c:ptCount val="4"/>
                <c:pt idx="0">
                  <c:v>All students</c:v>
                </c:pt>
                <c:pt idx="1">
                  <c:v>Graduate High School</c:v>
                </c:pt>
                <c:pt idx="2">
                  <c:v>Start college</c:v>
                </c:pt>
                <c:pt idx="3">
                  <c:v>Earn 4-Yr Degree</c:v>
                </c:pt>
              </c:strCache>
            </c:strRef>
          </c:cat>
          <c:val>
            <c:numRef>
              <c:f>Sheet1!$B$2:$B$5</c:f>
              <c:numCache>
                <c:formatCode>0%</c:formatCode>
                <c:ptCount val="4"/>
                <c:pt idx="0">
                  <c:v>1.0</c:v>
                </c:pt>
                <c:pt idx="1">
                  <c:v>0.92</c:v>
                </c:pt>
                <c:pt idx="2">
                  <c:v>0.81</c:v>
                </c:pt>
                <c:pt idx="3">
                  <c:v>0.77</c:v>
                </c:pt>
              </c:numCache>
            </c:numRef>
          </c:val>
        </c:ser>
        <c:ser>
          <c:idx val="1"/>
          <c:order val="1"/>
          <c:tx>
            <c:strRef>
              <c:f>Sheet1!$C$1</c:f>
              <c:strCache>
                <c:ptCount val="1"/>
                <c:pt idx="0">
                  <c:v>Bottom income quartile</c:v>
                </c:pt>
              </c:strCache>
            </c:strRef>
          </c:tx>
          <c:spPr>
            <a:solidFill>
              <a:srgbClr val="D43A3A"/>
            </a:solidFill>
          </c:spPr>
          <c:dLbls>
            <c:dLbl>
              <c:idx val="0"/>
              <c:delete val="1"/>
            </c:dLbl>
            <c:showVal val="1"/>
          </c:dLbls>
          <c:cat>
            <c:strRef>
              <c:f>Sheet1!$A$2:$A$5</c:f>
              <c:strCache>
                <c:ptCount val="4"/>
                <c:pt idx="0">
                  <c:v>All students</c:v>
                </c:pt>
                <c:pt idx="1">
                  <c:v>Graduate High School</c:v>
                </c:pt>
                <c:pt idx="2">
                  <c:v>Start college</c:v>
                </c:pt>
                <c:pt idx="3">
                  <c:v>Earn 4-Yr Degree</c:v>
                </c:pt>
              </c:strCache>
            </c:strRef>
          </c:cat>
          <c:val>
            <c:numRef>
              <c:f>Sheet1!$C$2:$C$5</c:f>
              <c:numCache>
                <c:formatCode>0%</c:formatCode>
                <c:ptCount val="4"/>
                <c:pt idx="0">
                  <c:v>1.0</c:v>
                </c:pt>
                <c:pt idx="1">
                  <c:v>0.71</c:v>
                </c:pt>
                <c:pt idx="2">
                  <c:v>0.41</c:v>
                </c:pt>
                <c:pt idx="3">
                  <c:v>0.09</c:v>
                </c:pt>
              </c:numCache>
            </c:numRef>
          </c:val>
        </c:ser>
        <c:dLbls/>
        <c:axId val="767710872"/>
        <c:axId val="767713928"/>
      </c:barChart>
      <c:catAx>
        <c:axId val="767710872"/>
        <c:scaling>
          <c:orientation val="minMax"/>
        </c:scaling>
        <c:axPos val="b"/>
        <c:tickLblPos val="nextTo"/>
        <c:crossAx val="767713928"/>
        <c:crosses val="autoZero"/>
        <c:auto val="1"/>
        <c:lblAlgn val="ctr"/>
        <c:lblOffset val="100"/>
      </c:catAx>
      <c:valAx>
        <c:axId val="767713928"/>
        <c:scaling>
          <c:orientation val="minMax"/>
          <c:max val="1.0"/>
        </c:scaling>
        <c:axPos val="l"/>
        <c:majorGridlines/>
        <c:numFmt formatCode="0%" sourceLinked="1"/>
        <c:tickLblPos val="nextTo"/>
        <c:crossAx val="767710872"/>
        <c:crosses val="autoZero"/>
        <c:crossBetween val="between"/>
        <c:majorUnit val="0.2"/>
      </c:valAx>
      <c:spPr>
        <a:solidFill>
          <a:schemeClr val="tx1"/>
        </a:solidFill>
        <a:ln>
          <a:solidFill>
            <a:schemeClr val="bg1"/>
          </a:solidFill>
        </a:ln>
      </c:spPr>
    </c:plotArea>
    <c:legend>
      <c:legendPos val="r"/>
      <c:layout>
        <c:manualLayout>
          <c:xMode val="edge"/>
          <c:yMode val="edge"/>
          <c:x val="0.672957366815635"/>
          <c:y val="0.0456165117107562"/>
          <c:w val="0.309044832233809"/>
          <c:h val="0.116986836462695"/>
        </c:manualLayout>
      </c:layout>
      <c:overlay val="1"/>
      <c:spPr>
        <a:ln>
          <a:solidFill>
            <a:schemeClr val="bg1"/>
          </a:solidFill>
        </a:ln>
      </c:spPr>
    </c:legend>
    <c:plotVisOnly val="1"/>
    <c:dispBlanksAs val="gap"/>
  </c:chart>
  <c:spPr>
    <a:solidFill>
      <a:schemeClr val="tx1"/>
    </a:solidFill>
    <a:ln>
      <a:noFill/>
    </a:ln>
  </c:spPr>
  <c:txPr>
    <a:bodyPr/>
    <a:lstStyle/>
    <a:p>
      <a:pPr>
        <a:defRPr sz="1400" b="1">
          <a:solidFill>
            <a:schemeClr val="bg1"/>
          </a:solidFill>
          <a:latin typeface="Times New Roman" pitchFamily="18" charset="0"/>
          <a:cs typeface="Times New Roman" pitchFamily="18" charset="0"/>
        </a:defRPr>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style val="2"/>
  <c:chart>
    <c:plotArea>
      <c:layout/>
      <c:scatterChart>
        <c:scatterStyle val="lineMarker"/>
        <c:ser>
          <c:idx val="0"/>
          <c:order val="0"/>
          <c:spPr>
            <a:ln w="28575">
              <a:noFill/>
            </a:ln>
          </c:spPr>
          <c:marker>
            <c:symbol val="diamond"/>
            <c:size val="10"/>
            <c:spPr>
              <a:solidFill>
                <a:srgbClr val="FF0000"/>
              </a:solidFill>
            </c:spPr>
          </c:marker>
          <c:xVal>
            <c:numRef>
              <c:f>'At or above proficient'!$C$9:$C$19</c:f>
              <c:numCache>
                <c:formatCode>"$"#,##0_);\("$"#,##0\)</c:formatCode>
                <c:ptCount val="11"/>
                <c:pt idx="0">
                  <c:v>7994.0</c:v>
                </c:pt>
                <c:pt idx="1">
                  <c:v>8081.0</c:v>
                </c:pt>
                <c:pt idx="2">
                  <c:v>8182.0</c:v>
                </c:pt>
                <c:pt idx="3">
                  <c:v>9666.0</c:v>
                </c:pt>
                <c:pt idx="4">
                  <c:v>9682.0</c:v>
                </c:pt>
                <c:pt idx="5">
                  <c:v>10364.0</c:v>
                </c:pt>
                <c:pt idx="6">
                  <c:v>11383.0</c:v>
                </c:pt>
                <c:pt idx="7">
                  <c:v>12745.0</c:v>
                </c:pt>
                <c:pt idx="8">
                  <c:v>13065.0</c:v>
                </c:pt>
                <c:pt idx="9">
                  <c:v>14324.0</c:v>
                </c:pt>
                <c:pt idx="10">
                  <c:v>16443.0</c:v>
                </c:pt>
              </c:numCache>
            </c:numRef>
          </c:xVal>
          <c:yVal>
            <c:numRef>
              <c:f>'At or above proficient'!$D$9:$D$19</c:f>
              <c:numCache>
                <c:formatCode>0%</c:formatCode>
                <c:ptCount val="11"/>
                <c:pt idx="0">
                  <c:v>0.17</c:v>
                </c:pt>
                <c:pt idx="1">
                  <c:v>0.35</c:v>
                </c:pt>
                <c:pt idx="2">
                  <c:v>0.3</c:v>
                </c:pt>
                <c:pt idx="3">
                  <c:v>0.16</c:v>
                </c:pt>
                <c:pt idx="4">
                  <c:v>0.25</c:v>
                </c:pt>
                <c:pt idx="5">
                  <c:v>0.13</c:v>
                </c:pt>
                <c:pt idx="6">
                  <c:v>0.09</c:v>
                </c:pt>
                <c:pt idx="7">
                  <c:v>0.18</c:v>
                </c:pt>
                <c:pt idx="8">
                  <c:v>0.2</c:v>
                </c:pt>
                <c:pt idx="9">
                  <c:v>0.14</c:v>
                </c:pt>
                <c:pt idx="10">
                  <c:v>0.25</c:v>
                </c:pt>
              </c:numCache>
            </c:numRef>
          </c:yVal>
        </c:ser>
        <c:dLbls/>
        <c:axId val="767667752"/>
        <c:axId val="767649032"/>
      </c:scatterChart>
      <c:valAx>
        <c:axId val="767667752"/>
        <c:scaling>
          <c:orientation val="minMax"/>
          <c:max val="17000.0"/>
          <c:min val="7000.0"/>
        </c:scaling>
        <c:axPos val="b"/>
        <c:numFmt formatCode="&quot;$&quot;#,##0_);\(&quot;$&quot;#,##0\)" sourceLinked="1"/>
        <c:tickLblPos val="nextTo"/>
        <c:spPr>
          <a:ln>
            <a:solidFill>
              <a:schemeClr val="bg1"/>
            </a:solidFill>
          </a:ln>
        </c:spPr>
        <c:txPr>
          <a:bodyPr/>
          <a:lstStyle/>
          <a:p>
            <a:pPr>
              <a:defRPr>
                <a:solidFill>
                  <a:schemeClr val="bg1"/>
                </a:solidFill>
              </a:defRPr>
            </a:pPr>
            <a:endParaRPr lang="en-US"/>
          </a:p>
        </c:txPr>
        <c:crossAx val="767649032"/>
        <c:crosses val="autoZero"/>
        <c:crossBetween val="midCat"/>
      </c:valAx>
      <c:valAx>
        <c:axId val="767649032"/>
        <c:scaling>
          <c:orientation val="minMax"/>
        </c:scaling>
        <c:axPos val="l"/>
        <c:numFmt formatCode="0%" sourceLinked="1"/>
        <c:tickLblPos val="nextTo"/>
        <c:spPr>
          <a:ln>
            <a:solidFill>
              <a:sysClr val="window" lastClr="FFFFFF"/>
            </a:solidFill>
          </a:ln>
        </c:spPr>
        <c:txPr>
          <a:bodyPr/>
          <a:lstStyle/>
          <a:p>
            <a:pPr>
              <a:defRPr>
                <a:solidFill>
                  <a:schemeClr val="bg1"/>
                </a:solidFill>
              </a:defRPr>
            </a:pPr>
            <a:endParaRPr lang="en-US"/>
          </a:p>
        </c:txPr>
        <c:crossAx val="767667752"/>
        <c:crosses val="autoZero"/>
        <c:crossBetween val="midCat"/>
      </c:valAx>
      <c:spPr>
        <a:solidFill>
          <a:sysClr val="windowText" lastClr="000000"/>
        </a:solidFill>
        <a:ln>
          <a:solidFill>
            <a:sysClr val="window" lastClr="FFFFFF"/>
          </a:solidFill>
        </a:ln>
      </c:spPr>
    </c:plotArea>
    <c:plotVisOnly val="1"/>
    <c:dispBlanksAs val="gap"/>
  </c:chart>
  <c:spPr>
    <a:solidFill>
      <a:schemeClr val="tx1"/>
    </a:solidFill>
    <a:ln>
      <a:noFill/>
    </a:ln>
  </c:sp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n-US"/>
  <c:style val="2"/>
  <c:chart>
    <c:plotArea>
      <c:layout/>
      <c:pieChart>
        <c:varyColors val="1"/>
        <c:ser>
          <c:idx val="0"/>
          <c:order val="0"/>
          <c:dLbls>
            <c:dLbl>
              <c:idx val="0"/>
              <c:layout>
                <c:manualLayout>
                  <c:x val="-0.226704382980846"/>
                  <c:y val="0.0262610225492933"/>
                </c:manualLayout>
              </c:layout>
              <c:dLblPos val="bestFit"/>
              <c:showCatName val="1"/>
            </c:dLbl>
            <c:dLbl>
              <c:idx val="1"/>
              <c:layout>
                <c:manualLayout>
                  <c:x val="-0.167042936516772"/>
                  <c:y val="-0.189180773384253"/>
                </c:manualLayout>
              </c:layout>
              <c:dLblPos val="bestFit"/>
              <c:showCatName val="1"/>
            </c:dLbl>
            <c:dLbl>
              <c:idx val="2"/>
              <c:layout>
                <c:manualLayout>
                  <c:x val="0.153530143224769"/>
                  <c:y val="-0.19139822781008"/>
                </c:manualLayout>
              </c:layout>
              <c:dLblPos val="bestFit"/>
              <c:showCatName val="1"/>
            </c:dLbl>
            <c:dLbl>
              <c:idx val="3"/>
              <c:layout>
                <c:manualLayout>
                  <c:x val="0.175362392881531"/>
                  <c:y val="-0.0834249465410844"/>
                </c:manualLayout>
              </c:layout>
              <c:dLblPos val="bestFit"/>
              <c:showCatName val="1"/>
            </c:dLbl>
            <c:dLbl>
              <c:idx val="4"/>
              <c:layout>
                <c:manualLayout>
                  <c:x val="0.121183649630524"/>
                  <c:y val="0.00461985167385415"/>
                </c:manualLayout>
              </c:layout>
              <c:dLblPos val="bestFit"/>
              <c:showCatName val="1"/>
            </c:dLbl>
            <c:dLbl>
              <c:idx val="5"/>
              <c:layout>
                <c:manualLayout>
                  <c:x val="0.132553546563733"/>
                  <c:y val="0.130915917526658"/>
                </c:manualLayout>
              </c:layout>
              <c:dLblPos val="bestFit"/>
              <c:showCatName val="1"/>
            </c:dLbl>
            <c:dLbl>
              <c:idx val="6"/>
              <c:layout>
                <c:manualLayout>
                  <c:x val="0.0414547566327158"/>
                  <c:y val="0.0513973696067284"/>
                </c:manualLayout>
              </c:layout>
              <c:tx>
                <c:rich>
                  <a:bodyPr/>
                  <a:lstStyle/>
                  <a:p>
                    <a:r>
                      <a:rPr lang="en-US" dirty="0"/>
                      <a:t>General/STEM </a:t>
                    </a:r>
                  </a:p>
                  <a:p>
                    <a:r>
                      <a:rPr lang="en-US" dirty="0"/>
                      <a:t>(30 </a:t>
                    </a:r>
                    <a:r>
                      <a:rPr lang="en-US" dirty="0" smtClean="0"/>
                      <a:t>points/6</a:t>
                    </a:r>
                    <a:r>
                      <a:rPr lang="en-US" dirty="0"/>
                      <a:t>%)</a:t>
                    </a:r>
                  </a:p>
                </c:rich>
              </c:tx>
              <c:dLblPos val="bestFit"/>
              <c:showCatName val="1"/>
            </c:dLbl>
            <c:spPr>
              <a:solidFill>
                <a:schemeClr val="bg1"/>
              </a:solidFill>
            </c:spPr>
            <c:txPr>
              <a:bodyPr/>
              <a:lstStyle/>
              <a:p>
                <a:pPr>
                  <a:defRPr sz="1200" b="1">
                    <a:latin typeface="Times New Roman" pitchFamily="18" charset="0"/>
                    <a:cs typeface="Times New Roman" pitchFamily="18" charset="0"/>
                  </a:defRPr>
                </a:pPr>
                <a:endParaRPr lang="en-US"/>
              </a:p>
            </c:txPr>
            <c:dLblPos val="inEnd"/>
            <c:showCatName val="1"/>
            <c:showLeaderLines val="1"/>
          </c:dLbls>
          <c:cat>
            <c:strRef>
              <c:f>Sheet1!$A$2:$A$8</c:f>
              <c:strCache>
                <c:ptCount val="7"/>
                <c:pt idx="0">
                  <c:v>Great Teachers &amp; Leaders (138 points/28%)</c:v>
                </c:pt>
                <c:pt idx="1">
                  <c:v>State Success Factors (125 points/25%)</c:v>
                </c:pt>
                <c:pt idx="2">
                  <c:v>Standards &amp; Assessments (70 points/14%)</c:v>
                </c:pt>
                <c:pt idx="3">
                  <c:v>Turning Around  Lowest-Achieving Schools (50 points/10%)</c:v>
                </c:pt>
                <c:pt idx="4">
                  <c:v>Data Systems to Support Instruction (47 points/9%)</c:v>
                </c:pt>
                <c:pt idx="5">
                  <c:v>Support High-Performing Charters (40 points/8%)</c:v>
                </c:pt>
                <c:pt idx="6">
                  <c:v>General/STEM (30 points/6%)</c:v>
                </c:pt>
              </c:strCache>
            </c:strRef>
          </c:cat>
          <c:val>
            <c:numRef>
              <c:f>Sheet1!$B$2:$B$8</c:f>
              <c:numCache>
                <c:formatCode>General</c:formatCode>
                <c:ptCount val="7"/>
                <c:pt idx="0">
                  <c:v>138.0</c:v>
                </c:pt>
                <c:pt idx="1">
                  <c:v>125.0</c:v>
                </c:pt>
                <c:pt idx="2">
                  <c:v>70.0</c:v>
                </c:pt>
                <c:pt idx="3">
                  <c:v>50.0</c:v>
                </c:pt>
                <c:pt idx="4">
                  <c:v>47.0</c:v>
                </c:pt>
                <c:pt idx="5">
                  <c:v>40.0</c:v>
                </c:pt>
                <c:pt idx="6">
                  <c:v>30.0</c:v>
                </c:pt>
              </c:numCache>
            </c:numRef>
          </c:val>
        </c:ser>
        <c:dLbls/>
        <c:firstSliceAng val="0"/>
      </c:pieChart>
    </c:plotArea>
    <c:plotVisOnly val="1"/>
    <c:dispBlanksAs val="zero"/>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075" cy="350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740" y="0"/>
            <a:ext cx="4029075" cy="350838"/>
          </a:xfrm>
          <a:prstGeom prst="rect">
            <a:avLst/>
          </a:prstGeom>
        </p:spPr>
        <p:txBody>
          <a:bodyPr vert="horz" lIns="91440" tIns="45720" rIns="91440" bIns="45720" rtlCol="0"/>
          <a:lstStyle>
            <a:lvl1pPr algn="r">
              <a:defRPr sz="1200"/>
            </a:lvl1pPr>
          </a:lstStyle>
          <a:p>
            <a:fld id="{247CB897-D8E4-46F3-8A92-7469AB9306B3}" type="datetimeFigureOut">
              <a:rPr lang="en-US" smtClean="0"/>
              <a:pPr/>
              <a:t>2/25/14</a:t>
            </a:fld>
            <a:endParaRPr lang="en-US"/>
          </a:p>
        </p:txBody>
      </p:sp>
      <p:sp>
        <p:nvSpPr>
          <p:cNvPr id="4" name="Footer Placeholder 3"/>
          <p:cNvSpPr>
            <a:spLocks noGrp="1"/>
          </p:cNvSpPr>
          <p:nvPr>
            <p:ph type="ftr" sz="quarter" idx="2"/>
          </p:nvPr>
        </p:nvSpPr>
        <p:spPr>
          <a:xfrm>
            <a:off x="1" y="6657975"/>
            <a:ext cx="4029075" cy="3508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740" y="6657975"/>
            <a:ext cx="4029075" cy="350838"/>
          </a:xfrm>
          <a:prstGeom prst="rect">
            <a:avLst/>
          </a:prstGeom>
        </p:spPr>
        <p:txBody>
          <a:bodyPr vert="horz" lIns="91440" tIns="45720" rIns="91440" bIns="45720" rtlCol="0" anchor="b"/>
          <a:lstStyle>
            <a:lvl1pPr algn="r">
              <a:defRPr sz="1200"/>
            </a:lvl1pPr>
          </a:lstStyle>
          <a:p>
            <a:fld id="{C808177D-7483-40FB-A272-31ACAA05DA7C}"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3300368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6347" y="0"/>
            <a:ext cx="4028440" cy="350520"/>
          </a:xfrm>
          <a:prstGeom prst="rect">
            <a:avLst/>
          </a:prstGeom>
        </p:spPr>
        <p:txBody>
          <a:bodyPr vert="horz" lIns="93177" tIns="46589" rIns="93177" bIns="46589" rtlCol="0"/>
          <a:lstStyle>
            <a:lvl1pPr algn="r">
              <a:defRPr sz="1200"/>
            </a:lvl1pPr>
          </a:lstStyle>
          <a:p>
            <a:fld id="{166D6838-6CD7-4046-B9F8-C31220559DC0}" type="datetimeFigureOut">
              <a:rPr lang="en-US" smtClean="0"/>
              <a:pPr/>
              <a:t>2/25/14</a:t>
            </a:fld>
            <a:endParaRPr lang="en-US" dirty="0"/>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258"/>
            <a:ext cx="4028440" cy="3505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6347" y="6658258"/>
            <a:ext cx="4028440" cy="350520"/>
          </a:xfrm>
          <a:prstGeom prst="rect">
            <a:avLst/>
          </a:prstGeom>
        </p:spPr>
        <p:txBody>
          <a:bodyPr vert="horz" lIns="93177" tIns="46589" rIns="93177" bIns="46589" rtlCol="0" anchor="b"/>
          <a:lstStyle>
            <a:lvl1pPr algn="r">
              <a:defRPr sz="1200"/>
            </a:lvl1pPr>
          </a:lstStyle>
          <a:p>
            <a:fld id="{F3715A52-F453-4741-957C-6891F70C8314}"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76344158"/>
      </p:ext>
    </p:extLst>
  </p:cSld>
  <p:clrMap bg1="lt1" tx1="dk1" bg2="lt2" tx2="dk2" accent1="accent1" accent2="accent2" accent3="accent3" accent4="accent4" accent5="accent5" accent6="accent6" hlink="hlink" folHlink="folHlink"/>
  <p:hf sldNum="0" hdr="0" ftr="0" dt="0"/>
  <p:notesStyle>
    <a:lvl1pPr marL="0" algn="l" defTabSz="781172" rtl="0" eaLnBrk="1" latinLnBrk="0" hangingPunct="1">
      <a:defRPr sz="2100" kern="1200">
        <a:solidFill>
          <a:schemeClr val="tx1"/>
        </a:solidFill>
        <a:latin typeface="+mn-lt"/>
        <a:ea typeface="+mn-ea"/>
        <a:cs typeface="+mn-cs"/>
      </a:defRPr>
    </a:lvl1pPr>
    <a:lvl2pPr marL="781172" algn="l" defTabSz="781172" rtl="0" eaLnBrk="1" latinLnBrk="0" hangingPunct="1">
      <a:defRPr sz="2100" kern="1200">
        <a:solidFill>
          <a:schemeClr val="tx1"/>
        </a:solidFill>
        <a:latin typeface="+mn-lt"/>
        <a:ea typeface="+mn-ea"/>
        <a:cs typeface="+mn-cs"/>
      </a:defRPr>
    </a:lvl2pPr>
    <a:lvl3pPr marL="1562344" algn="l" defTabSz="781172" rtl="0" eaLnBrk="1" latinLnBrk="0" hangingPunct="1">
      <a:defRPr sz="2100" kern="1200">
        <a:solidFill>
          <a:schemeClr val="tx1"/>
        </a:solidFill>
        <a:latin typeface="+mn-lt"/>
        <a:ea typeface="+mn-ea"/>
        <a:cs typeface="+mn-cs"/>
      </a:defRPr>
    </a:lvl3pPr>
    <a:lvl4pPr marL="2343516" algn="l" defTabSz="781172" rtl="0" eaLnBrk="1" latinLnBrk="0" hangingPunct="1">
      <a:defRPr sz="2100" kern="1200">
        <a:solidFill>
          <a:schemeClr val="tx1"/>
        </a:solidFill>
        <a:latin typeface="+mn-lt"/>
        <a:ea typeface="+mn-ea"/>
        <a:cs typeface="+mn-cs"/>
      </a:defRPr>
    </a:lvl4pPr>
    <a:lvl5pPr marL="3124688" algn="l" defTabSz="781172" rtl="0" eaLnBrk="1" latinLnBrk="0" hangingPunct="1">
      <a:defRPr sz="2100" kern="1200">
        <a:solidFill>
          <a:schemeClr val="tx1"/>
        </a:solidFill>
        <a:latin typeface="+mn-lt"/>
        <a:ea typeface="+mn-ea"/>
        <a:cs typeface="+mn-cs"/>
      </a:defRPr>
    </a:lvl5pPr>
    <a:lvl6pPr marL="3905860" algn="l" defTabSz="781172" rtl="0" eaLnBrk="1" latinLnBrk="0" hangingPunct="1">
      <a:defRPr sz="2100" kern="1200">
        <a:solidFill>
          <a:schemeClr val="tx1"/>
        </a:solidFill>
        <a:latin typeface="+mn-lt"/>
        <a:ea typeface="+mn-ea"/>
        <a:cs typeface="+mn-cs"/>
      </a:defRPr>
    </a:lvl6pPr>
    <a:lvl7pPr marL="4687032" algn="l" defTabSz="781172" rtl="0" eaLnBrk="1" latinLnBrk="0" hangingPunct="1">
      <a:defRPr sz="2100" kern="1200">
        <a:solidFill>
          <a:schemeClr val="tx1"/>
        </a:solidFill>
        <a:latin typeface="+mn-lt"/>
        <a:ea typeface="+mn-ea"/>
        <a:cs typeface="+mn-cs"/>
      </a:defRPr>
    </a:lvl7pPr>
    <a:lvl8pPr marL="5468203" algn="l" defTabSz="781172" rtl="0" eaLnBrk="1" latinLnBrk="0" hangingPunct="1">
      <a:defRPr sz="2100" kern="1200">
        <a:solidFill>
          <a:schemeClr val="tx1"/>
        </a:solidFill>
        <a:latin typeface="+mn-lt"/>
        <a:ea typeface="+mn-ea"/>
        <a:cs typeface="+mn-cs"/>
      </a:defRPr>
    </a:lvl8pPr>
    <a:lvl9pPr marL="6249375" algn="l" defTabSz="781172"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14736753"/>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44219439"/>
      </p:ext>
    </p:extLst>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16713" y="3067912"/>
            <a:ext cx="14922739" cy="2116904"/>
          </a:xfrm>
        </p:spPr>
        <p:txBody>
          <a:bodyPr/>
          <a:lstStyle/>
          <a:p>
            <a:r>
              <a:rPr lang="en-US" smtClean="0"/>
              <a:t>Click to edit Master title style</a:t>
            </a:r>
            <a:endParaRPr lang="en-US"/>
          </a:p>
        </p:txBody>
      </p:sp>
      <p:sp>
        <p:nvSpPr>
          <p:cNvPr id="3" name="Subtitle 2"/>
          <p:cNvSpPr>
            <a:spLocks noGrp="1"/>
          </p:cNvSpPr>
          <p:nvPr>
            <p:ph type="subTitle" idx="1"/>
          </p:nvPr>
        </p:nvSpPr>
        <p:spPr>
          <a:xfrm>
            <a:off x="2633425" y="5596309"/>
            <a:ext cx="12289315" cy="2523825"/>
          </a:xfrm>
        </p:spPr>
        <p:txBody>
          <a:bodyPr/>
          <a:lstStyle>
            <a:lvl1pPr marL="0" indent="0" algn="ctr">
              <a:buNone/>
              <a:defRPr>
                <a:solidFill>
                  <a:schemeClr val="tx1">
                    <a:tint val="75000"/>
                  </a:schemeClr>
                </a:solidFill>
              </a:defRPr>
            </a:lvl1pPr>
            <a:lvl2pPr marL="781172" indent="0" algn="ctr">
              <a:buNone/>
              <a:defRPr>
                <a:solidFill>
                  <a:schemeClr val="tx1">
                    <a:tint val="75000"/>
                  </a:schemeClr>
                </a:solidFill>
              </a:defRPr>
            </a:lvl2pPr>
            <a:lvl3pPr marL="1562344" indent="0" algn="ctr">
              <a:buNone/>
              <a:defRPr>
                <a:solidFill>
                  <a:schemeClr val="tx1">
                    <a:tint val="75000"/>
                  </a:schemeClr>
                </a:solidFill>
              </a:defRPr>
            </a:lvl3pPr>
            <a:lvl4pPr marL="2343516" indent="0" algn="ctr">
              <a:buNone/>
              <a:defRPr>
                <a:solidFill>
                  <a:schemeClr val="tx1">
                    <a:tint val="75000"/>
                  </a:schemeClr>
                </a:solidFill>
              </a:defRPr>
            </a:lvl4pPr>
            <a:lvl5pPr marL="3124688" indent="0" algn="ctr">
              <a:buNone/>
              <a:defRPr>
                <a:solidFill>
                  <a:schemeClr val="tx1">
                    <a:tint val="75000"/>
                  </a:schemeClr>
                </a:solidFill>
              </a:defRPr>
            </a:lvl5pPr>
            <a:lvl6pPr marL="3905860" indent="0" algn="ctr">
              <a:buNone/>
              <a:defRPr>
                <a:solidFill>
                  <a:schemeClr val="tx1">
                    <a:tint val="75000"/>
                  </a:schemeClr>
                </a:solidFill>
              </a:defRPr>
            </a:lvl6pPr>
            <a:lvl7pPr marL="4687032" indent="0" algn="ctr">
              <a:buNone/>
              <a:defRPr>
                <a:solidFill>
                  <a:schemeClr val="tx1">
                    <a:tint val="75000"/>
                  </a:schemeClr>
                </a:solidFill>
              </a:defRPr>
            </a:lvl7pPr>
            <a:lvl8pPr marL="5468203" indent="0" algn="ctr">
              <a:buNone/>
              <a:defRPr>
                <a:solidFill>
                  <a:schemeClr val="tx1">
                    <a:tint val="75000"/>
                  </a:schemeClr>
                </a:solidFill>
              </a:defRPr>
            </a:lvl8pPr>
            <a:lvl9pPr marL="624937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B60077-0F97-45C2-A78E-77A8EFEA0931}" type="datetime1">
              <a:rPr lang="en-US" smtClean="0"/>
              <a:pPr/>
              <a:t>2/25/14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8EF2F0-B23E-0D45-9EC4-8ABB153D849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4BF82-D348-4A95-9768-8F901702A4CA}" type="datetime1">
              <a:rPr lang="en-US" smtClean="0"/>
              <a:pPr/>
              <a:t>2/25/14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8EF2F0-B23E-0D45-9EC4-8ABB153D849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728218" y="395493"/>
            <a:ext cx="3950137" cy="842646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7809" y="395493"/>
            <a:ext cx="11557807" cy="84264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DCF4A4-56D8-438A-BFBE-736D315074EF}" type="datetime1">
              <a:rPr lang="en-US" smtClean="0"/>
              <a:pPr/>
              <a:t>2/25/14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8EF2F0-B23E-0D45-9EC4-8ABB153D849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6E89F4-1B09-401B-BA83-C9D98BA1A4A9}" type="datetime1">
              <a:rPr lang="en-US" smtClean="0"/>
              <a:pPr/>
              <a:t>2/25/14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3459725" y="9350041"/>
            <a:ext cx="4096438" cy="525797"/>
          </a:xfrm>
        </p:spPr>
        <p:txBody>
          <a:bodyPr/>
          <a:lstStyle>
            <a:lvl1pPr>
              <a:defRPr sz="1100" baseline="0">
                <a:solidFill>
                  <a:schemeClr val="bg1"/>
                </a:solidFill>
                <a:latin typeface="Avant Garde"/>
              </a:defRPr>
            </a:lvl1pPr>
          </a:lstStyle>
          <a:p>
            <a:r>
              <a:rPr lang="en-US" smtClean="0"/>
              <a:t>-</a:t>
            </a:r>
            <a:fld id="{5E8EF2F0-B23E-0D45-9EC4-8ABB153D8498}" type="slidenum">
              <a:rPr lang="en-US" smtClean="0"/>
              <a:pPr/>
              <a:t>‹#›</a:t>
            </a:fld>
            <a:r>
              <a:rPr lang="en-US" smtClean="0"/>
              <a:t>-</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6816" y="6346142"/>
            <a:ext cx="14922739" cy="1961451"/>
          </a:xfrm>
        </p:spPr>
        <p:txBody>
          <a:bodyPr anchor="t"/>
          <a:lstStyle>
            <a:lvl1pPr algn="l">
              <a:defRPr sz="6800" b="1" cap="all"/>
            </a:lvl1pPr>
          </a:lstStyle>
          <a:p>
            <a:r>
              <a:rPr lang="en-US" smtClean="0"/>
              <a:t>Click to edit Master title style</a:t>
            </a:r>
            <a:endParaRPr lang="en-US"/>
          </a:p>
        </p:txBody>
      </p:sp>
      <p:sp>
        <p:nvSpPr>
          <p:cNvPr id="3" name="Text Placeholder 2"/>
          <p:cNvSpPr>
            <a:spLocks noGrp="1"/>
          </p:cNvSpPr>
          <p:nvPr>
            <p:ph type="body" idx="1"/>
          </p:nvPr>
        </p:nvSpPr>
        <p:spPr>
          <a:xfrm>
            <a:off x="1386816" y="4185803"/>
            <a:ext cx="14922739" cy="2160339"/>
          </a:xfrm>
        </p:spPr>
        <p:txBody>
          <a:bodyPr anchor="b"/>
          <a:lstStyle>
            <a:lvl1pPr marL="0" indent="0">
              <a:buNone/>
              <a:defRPr sz="3400">
                <a:solidFill>
                  <a:schemeClr val="tx1">
                    <a:tint val="75000"/>
                  </a:schemeClr>
                </a:solidFill>
              </a:defRPr>
            </a:lvl1pPr>
            <a:lvl2pPr marL="781172" indent="0">
              <a:buNone/>
              <a:defRPr sz="3100">
                <a:solidFill>
                  <a:schemeClr val="tx1">
                    <a:tint val="75000"/>
                  </a:schemeClr>
                </a:solidFill>
              </a:defRPr>
            </a:lvl2pPr>
            <a:lvl3pPr marL="1562344" indent="0">
              <a:buNone/>
              <a:defRPr sz="2700">
                <a:solidFill>
                  <a:schemeClr val="tx1">
                    <a:tint val="75000"/>
                  </a:schemeClr>
                </a:solidFill>
              </a:defRPr>
            </a:lvl3pPr>
            <a:lvl4pPr marL="2343516" indent="0">
              <a:buNone/>
              <a:defRPr sz="2400">
                <a:solidFill>
                  <a:schemeClr val="tx1">
                    <a:tint val="75000"/>
                  </a:schemeClr>
                </a:solidFill>
              </a:defRPr>
            </a:lvl4pPr>
            <a:lvl5pPr marL="3124688" indent="0">
              <a:buNone/>
              <a:defRPr sz="2400">
                <a:solidFill>
                  <a:schemeClr val="tx1">
                    <a:tint val="75000"/>
                  </a:schemeClr>
                </a:solidFill>
              </a:defRPr>
            </a:lvl5pPr>
            <a:lvl6pPr marL="3905860" indent="0">
              <a:buNone/>
              <a:defRPr sz="2400">
                <a:solidFill>
                  <a:schemeClr val="tx1">
                    <a:tint val="75000"/>
                  </a:schemeClr>
                </a:solidFill>
              </a:defRPr>
            </a:lvl6pPr>
            <a:lvl7pPr marL="4687032" indent="0">
              <a:buNone/>
              <a:defRPr sz="2400">
                <a:solidFill>
                  <a:schemeClr val="tx1">
                    <a:tint val="75000"/>
                  </a:schemeClr>
                </a:solidFill>
              </a:defRPr>
            </a:lvl7pPr>
            <a:lvl8pPr marL="5468203" indent="0">
              <a:buNone/>
              <a:defRPr sz="2400">
                <a:solidFill>
                  <a:schemeClr val="tx1">
                    <a:tint val="75000"/>
                  </a:schemeClr>
                </a:solidFill>
              </a:defRPr>
            </a:lvl8pPr>
            <a:lvl9pPr marL="6249375"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80DB2A-94D7-4353-A263-7FDE2B46BA74}" type="datetime1">
              <a:rPr lang="en-US" smtClean="0"/>
              <a:pPr/>
              <a:t>2/25/14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8EF2F0-B23E-0D45-9EC4-8ABB153D849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77808" y="2304364"/>
            <a:ext cx="7753972" cy="6517597"/>
          </a:xfrm>
        </p:spPr>
        <p:txBody>
          <a:bodyPr/>
          <a:lstStyle>
            <a:lvl1pPr>
              <a:defRPr sz="4800"/>
            </a:lvl1pPr>
            <a:lvl2pPr>
              <a:defRPr sz="4100"/>
            </a:lvl2pPr>
            <a:lvl3pPr>
              <a:defRPr sz="34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924383" y="2304364"/>
            <a:ext cx="7753972" cy="6517597"/>
          </a:xfrm>
        </p:spPr>
        <p:txBody>
          <a:bodyPr/>
          <a:lstStyle>
            <a:lvl1pPr>
              <a:defRPr sz="4800"/>
            </a:lvl1pPr>
            <a:lvl2pPr>
              <a:defRPr sz="4100"/>
            </a:lvl2pPr>
            <a:lvl3pPr>
              <a:defRPr sz="34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EC0333-C78B-4063-9DCD-89D9B417A984}" type="datetime1">
              <a:rPr lang="en-US" smtClean="0"/>
              <a:pPr/>
              <a:t>2/25/14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8EF2F0-B23E-0D45-9EC4-8ABB153D849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77809" y="2210635"/>
            <a:ext cx="7757021" cy="921287"/>
          </a:xfrm>
        </p:spPr>
        <p:txBody>
          <a:bodyPr anchor="b"/>
          <a:lstStyle>
            <a:lvl1pPr marL="0" indent="0">
              <a:buNone/>
              <a:defRPr sz="4100" b="1"/>
            </a:lvl1pPr>
            <a:lvl2pPr marL="781172" indent="0">
              <a:buNone/>
              <a:defRPr sz="3400" b="1"/>
            </a:lvl2pPr>
            <a:lvl3pPr marL="1562344" indent="0">
              <a:buNone/>
              <a:defRPr sz="3100" b="1"/>
            </a:lvl3pPr>
            <a:lvl4pPr marL="2343516" indent="0">
              <a:buNone/>
              <a:defRPr sz="2700" b="1"/>
            </a:lvl4pPr>
            <a:lvl5pPr marL="3124688" indent="0">
              <a:buNone/>
              <a:defRPr sz="2700" b="1"/>
            </a:lvl5pPr>
            <a:lvl6pPr marL="3905860" indent="0">
              <a:buNone/>
              <a:defRPr sz="2700" b="1"/>
            </a:lvl6pPr>
            <a:lvl7pPr marL="4687032" indent="0">
              <a:buNone/>
              <a:defRPr sz="2700" b="1"/>
            </a:lvl7pPr>
            <a:lvl8pPr marL="5468203" indent="0">
              <a:buNone/>
              <a:defRPr sz="2700" b="1"/>
            </a:lvl8pPr>
            <a:lvl9pPr marL="6249375" indent="0">
              <a:buNone/>
              <a:defRPr sz="2700" b="1"/>
            </a:lvl9pPr>
          </a:lstStyle>
          <a:p>
            <a:pPr lvl="0"/>
            <a:r>
              <a:rPr lang="en-US" smtClean="0"/>
              <a:t>Click to edit Master text styles</a:t>
            </a:r>
          </a:p>
        </p:txBody>
      </p:sp>
      <p:sp>
        <p:nvSpPr>
          <p:cNvPr id="4" name="Content Placeholder 3"/>
          <p:cNvSpPr>
            <a:spLocks noGrp="1"/>
          </p:cNvSpPr>
          <p:nvPr>
            <p:ph sz="half" idx="2"/>
          </p:nvPr>
        </p:nvSpPr>
        <p:spPr>
          <a:xfrm>
            <a:off x="877809" y="3131921"/>
            <a:ext cx="7757021" cy="5690038"/>
          </a:xfrm>
        </p:spPr>
        <p:txBody>
          <a:bodyPr/>
          <a:lstStyle>
            <a:lvl1pPr>
              <a:defRPr sz="4100"/>
            </a:lvl1pPr>
            <a:lvl2pPr>
              <a:defRPr sz="3400"/>
            </a:lvl2pPr>
            <a:lvl3pPr>
              <a:defRPr sz="31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918288" y="2210635"/>
            <a:ext cx="7760068" cy="921287"/>
          </a:xfrm>
        </p:spPr>
        <p:txBody>
          <a:bodyPr anchor="b"/>
          <a:lstStyle>
            <a:lvl1pPr marL="0" indent="0">
              <a:buNone/>
              <a:defRPr sz="4100" b="1"/>
            </a:lvl1pPr>
            <a:lvl2pPr marL="781172" indent="0">
              <a:buNone/>
              <a:defRPr sz="3400" b="1"/>
            </a:lvl2pPr>
            <a:lvl3pPr marL="1562344" indent="0">
              <a:buNone/>
              <a:defRPr sz="3100" b="1"/>
            </a:lvl3pPr>
            <a:lvl4pPr marL="2343516" indent="0">
              <a:buNone/>
              <a:defRPr sz="2700" b="1"/>
            </a:lvl4pPr>
            <a:lvl5pPr marL="3124688" indent="0">
              <a:buNone/>
              <a:defRPr sz="2700" b="1"/>
            </a:lvl5pPr>
            <a:lvl6pPr marL="3905860" indent="0">
              <a:buNone/>
              <a:defRPr sz="2700" b="1"/>
            </a:lvl6pPr>
            <a:lvl7pPr marL="4687032" indent="0">
              <a:buNone/>
              <a:defRPr sz="2700" b="1"/>
            </a:lvl7pPr>
            <a:lvl8pPr marL="5468203" indent="0">
              <a:buNone/>
              <a:defRPr sz="2700" b="1"/>
            </a:lvl8pPr>
            <a:lvl9pPr marL="6249375" indent="0">
              <a:buNone/>
              <a:defRPr sz="2700" b="1"/>
            </a:lvl9pPr>
          </a:lstStyle>
          <a:p>
            <a:pPr lvl="0"/>
            <a:r>
              <a:rPr lang="en-US" smtClean="0"/>
              <a:t>Click to edit Master text styles</a:t>
            </a:r>
          </a:p>
        </p:txBody>
      </p:sp>
      <p:sp>
        <p:nvSpPr>
          <p:cNvPr id="6" name="Content Placeholder 5"/>
          <p:cNvSpPr>
            <a:spLocks noGrp="1"/>
          </p:cNvSpPr>
          <p:nvPr>
            <p:ph sz="quarter" idx="4"/>
          </p:nvPr>
        </p:nvSpPr>
        <p:spPr>
          <a:xfrm>
            <a:off x="8918288" y="3131921"/>
            <a:ext cx="7760068" cy="5690038"/>
          </a:xfrm>
        </p:spPr>
        <p:txBody>
          <a:bodyPr/>
          <a:lstStyle>
            <a:lvl1pPr>
              <a:defRPr sz="4100"/>
            </a:lvl1pPr>
            <a:lvl2pPr>
              <a:defRPr sz="3400"/>
            </a:lvl2pPr>
            <a:lvl3pPr>
              <a:defRPr sz="31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E1BB0C-9A99-4E4F-B683-CF30DEF5C7EB}" type="datetime1">
              <a:rPr lang="en-US" smtClean="0"/>
              <a:pPr/>
              <a:t>2/25/14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E8EF2F0-B23E-0D45-9EC4-8ABB153D849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849FE6-BBED-42DE-AD6A-AFB34C452C24}" type="datetime1">
              <a:rPr lang="en-US" smtClean="0"/>
              <a:pPr/>
              <a:t>2/25/14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E8EF2F0-B23E-0D45-9EC4-8ABB153D849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351665-7A2D-4467-8CFC-78F49BEEC2E1}" type="datetime1">
              <a:rPr lang="en-US" smtClean="0"/>
              <a:pPr/>
              <a:t>2/25/14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E8EF2F0-B23E-0D45-9EC4-8ABB153D849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10" y="393205"/>
            <a:ext cx="5775857" cy="1673406"/>
          </a:xfrm>
        </p:spPr>
        <p:txBody>
          <a:bodyPr anchor="b"/>
          <a:lstStyle>
            <a:lvl1pPr algn="l">
              <a:defRPr sz="3400" b="1"/>
            </a:lvl1pPr>
          </a:lstStyle>
          <a:p>
            <a:r>
              <a:rPr lang="en-US" smtClean="0"/>
              <a:t>Click to edit Master title style</a:t>
            </a:r>
            <a:endParaRPr lang="en-US"/>
          </a:p>
        </p:txBody>
      </p:sp>
      <p:sp>
        <p:nvSpPr>
          <p:cNvPr id="3" name="Content Placeholder 2"/>
          <p:cNvSpPr>
            <a:spLocks noGrp="1"/>
          </p:cNvSpPr>
          <p:nvPr>
            <p:ph idx="1"/>
          </p:nvPr>
        </p:nvSpPr>
        <p:spPr>
          <a:xfrm>
            <a:off x="6863973" y="393205"/>
            <a:ext cx="9814382" cy="8428754"/>
          </a:xfrm>
        </p:spPr>
        <p:txBody>
          <a:bodyPr/>
          <a:lstStyle>
            <a:lvl1pPr>
              <a:defRPr sz="5500"/>
            </a:lvl1pPr>
            <a:lvl2pPr>
              <a:defRPr sz="4800"/>
            </a:lvl2pPr>
            <a:lvl3pPr>
              <a:defRPr sz="4100"/>
            </a:lvl3pPr>
            <a:lvl4pPr>
              <a:defRPr sz="3400"/>
            </a:lvl4pPr>
            <a:lvl5pPr>
              <a:defRPr sz="3400"/>
            </a:lvl5pPr>
            <a:lvl6pPr>
              <a:defRPr sz="3400"/>
            </a:lvl6pPr>
            <a:lvl7pPr>
              <a:defRPr sz="3400"/>
            </a:lvl7pPr>
            <a:lvl8pPr>
              <a:defRPr sz="3400"/>
            </a:lvl8pPr>
            <a:lvl9pPr>
              <a:defRPr sz="3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77810" y="2066611"/>
            <a:ext cx="5775857" cy="6755348"/>
          </a:xfrm>
        </p:spPr>
        <p:txBody>
          <a:bodyPr/>
          <a:lstStyle>
            <a:lvl1pPr marL="0" indent="0">
              <a:buNone/>
              <a:defRPr sz="2400"/>
            </a:lvl1pPr>
            <a:lvl2pPr marL="781172" indent="0">
              <a:buNone/>
              <a:defRPr sz="2100"/>
            </a:lvl2pPr>
            <a:lvl3pPr marL="1562344" indent="0">
              <a:buNone/>
              <a:defRPr sz="1700"/>
            </a:lvl3pPr>
            <a:lvl4pPr marL="2343516" indent="0">
              <a:buNone/>
              <a:defRPr sz="1500"/>
            </a:lvl4pPr>
            <a:lvl5pPr marL="3124688" indent="0">
              <a:buNone/>
              <a:defRPr sz="1500"/>
            </a:lvl5pPr>
            <a:lvl6pPr marL="3905860" indent="0">
              <a:buNone/>
              <a:defRPr sz="1500"/>
            </a:lvl6pPr>
            <a:lvl7pPr marL="4687032" indent="0">
              <a:buNone/>
              <a:defRPr sz="1500"/>
            </a:lvl7pPr>
            <a:lvl8pPr marL="5468203" indent="0">
              <a:buNone/>
              <a:defRPr sz="1500"/>
            </a:lvl8pPr>
            <a:lvl9pPr marL="6249375"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868954-7B16-453C-9D69-CC960930A06C}" type="datetime1">
              <a:rPr lang="en-US" smtClean="0"/>
              <a:pPr/>
              <a:t>2/25/14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8EF2F0-B23E-0D45-9EC4-8ABB153D849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41132" y="6913088"/>
            <a:ext cx="10533698" cy="816129"/>
          </a:xfrm>
        </p:spPr>
        <p:txBody>
          <a:bodyPr anchor="b"/>
          <a:lstStyle>
            <a:lvl1pPr algn="l">
              <a:defRPr sz="3400" b="1"/>
            </a:lvl1pPr>
          </a:lstStyle>
          <a:p>
            <a:r>
              <a:rPr lang="en-US" smtClean="0"/>
              <a:t>Click to edit Master title style</a:t>
            </a:r>
            <a:endParaRPr lang="en-US"/>
          </a:p>
        </p:txBody>
      </p:sp>
      <p:sp>
        <p:nvSpPr>
          <p:cNvPr id="3" name="Picture Placeholder 2"/>
          <p:cNvSpPr>
            <a:spLocks noGrp="1"/>
          </p:cNvSpPr>
          <p:nvPr>
            <p:ph type="pic" idx="1"/>
          </p:nvPr>
        </p:nvSpPr>
        <p:spPr>
          <a:xfrm>
            <a:off x="3441132" y="882425"/>
            <a:ext cx="10533698" cy="5925503"/>
          </a:xfrm>
        </p:spPr>
        <p:txBody>
          <a:bodyPr/>
          <a:lstStyle>
            <a:lvl1pPr marL="0" indent="0">
              <a:buNone/>
              <a:defRPr sz="5500"/>
            </a:lvl1pPr>
            <a:lvl2pPr marL="781172" indent="0">
              <a:buNone/>
              <a:defRPr sz="4800"/>
            </a:lvl2pPr>
            <a:lvl3pPr marL="1562344" indent="0">
              <a:buNone/>
              <a:defRPr sz="4100"/>
            </a:lvl3pPr>
            <a:lvl4pPr marL="2343516" indent="0">
              <a:buNone/>
              <a:defRPr sz="3400"/>
            </a:lvl4pPr>
            <a:lvl5pPr marL="3124688" indent="0">
              <a:buNone/>
              <a:defRPr sz="3400"/>
            </a:lvl5pPr>
            <a:lvl6pPr marL="3905860" indent="0">
              <a:buNone/>
              <a:defRPr sz="3400"/>
            </a:lvl6pPr>
            <a:lvl7pPr marL="4687032" indent="0">
              <a:buNone/>
              <a:defRPr sz="3400"/>
            </a:lvl7pPr>
            <a:lvl8pPr marL="5468203" indent="0">
              <a:buNone/>
              <a:defRPr sz="3400"/>
            </a:lvl8pPr>
            <a:lvl9pPr marL="6249375" indent="0">
              <a:buNone/>
              <a:defRPr sz="3400"/>
            </a:lvl9pPr>
          </a:lstStyle>
          <a:p>
            <a:endParaRPr lang="en-US" dirty="0"/>
          </a:p>
        </p:txBody>
      </p:sp>
      <p:sp>
        <p:nvSpPr>
          <p:cNvPr id="4" name="Text Placeholder 3"/>
          <p:cNvSpPr>
            <a:spLocks noGrp="1"/>
          </p:cNvSpPr>
          <p:nvPr>
            <p:ph type="body" sz="half" idx="2"/>
          </p:nvPr>
        </p:nvSpPr>
        <p:spPr>
          <a:xfrm>
            <a:off x="3441132" y="7729216"/>
            <a:ext cx="10533698" cy="1159039"/>
          </a:xfrm>
        </p:spPr>
        <p:txBody>
          <a:bodyPr/>
          <a:lstStyle>
            <a:lvl1pPr marL="0" indent="0">
              <a:buNone/>
              <a:defRPr sz="2400"/>
            </a:lvl1pPr>
            <a:lvl2pPr marL="781172" indent="0">
              <a:buNone/>
              <a:defRPr sz="2100"/>
            </a:lvl2pPr>
            <a:lvl3pPr marL="1562344" indent="0">
              <a:buNone/>
              <a:defRPr sz="1700"/>
            </a:lvl3pPr>
            <a:lvl4pPr marL="2343516" indent="0">
              <a:buNone/>
              <a:defRPr sz="1500"/>
            </a:lvl4pPr>
            <a:lvl5pPr marL="3124688" indent="0">
              <a:buNone/>
              <a:defRPr sz="1500"/>
            </a:lvl5pPr>
            <a:lvl6pPr marL="3905860" indent="0">
              <a:buNone/>
              <a:defRPr sz="1500"/>
            </a:lvl6pPr>
            <a:lvl7pPr marL="4687032" indent="0">
              <a:buNone/>
              <a:defRPr sz="1500"/>
            </a:lvl7pPr>
            <a:lvl8pPr marL="5468203" indent="0">
              <a:buNone/>
              <a:defRPr sz="1500"/>
            </a:lvl8pPr>
            <a:lvl9pPr marL="6249375"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2333B-0CBC-407B-BE7A-E228B680E8E1}" type="datetime1">
              <a:rPr lang="en-US" smtClean="0"/>
              <a:pPr/>
              <a:t>2/25/14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8EF2F0-B23E-0D45-9EC4-8ABB153D849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7809" y="395492"/>
            <a:ext cx="15800547" cy="1645973"/>
          </a:xfrm>
          <a:prstGeom prst="rect">
            <a:avLst/>
          </a:prstGeom>
        </p:spPr>
        <p:txBody>
          <a:bodyPr vert="horz" lIns="156234" tIns="78117" rIns="156234" bIns="7811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77809" y="2304364"/>
            <a:ext cx="15800547" cy="6517597"/>
          </a:xfrm>
          <a:prstGeom prst="rect">
            <a:avLst/>
          </a:prstGeom>
        </p:spPr>
        <p:txBody>
          <a:bodyPr vert="horz" lIns="156234" tIns="78117" rIns="156234" bIns="781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77808" y="9153440"/>
            <a:ext cx="4096438" cy="525797"/>
          </a:xfrm>
          <a:prstGeom prst="rect">
            <a:avLst/>
          </a:prstGeom>
        </p:spPr>
        <p:txBody>
          <a:bodyPr vert="horz" lIns="156234" tIns="78117" rIns="156234" bIns="78117" rtlCol="0" anchor="ctr"/>
          <a:lstStyle>
            <a:lvl1pPr algn="l">
              <a:defRPr sz="2100">
                <a:solidFill>
                  <a:schemeClr val="tx1">
                    <a:tint val="75000"/>
                  </a:schemeClr>
                </a:solidFill>
              </a:defRPr>
            </a:lvl1pPr>
          </a:lstStyle>
          <a:p>
            <a:fld id="{24402913-2765-4585-A40A-DCB677078C70}" type="datetime1">
              <a:rPr lang="en-US" smtClean="0"/>
              <a:pPr/>
              <a:t>2/25/14</a:t>
            </a:fld>
            <a:endParaRPr lang="en-US" dirty="0"/>
          </a:p>
        </p:txBody>
      </p:sp>
      <p:sp>
        <p:nvSpPr>
          <p:cNvPr id="5" name="Footer Placeholder 4"/>
          <p:cNvSpPr>
            <a:spLocks noGrp="1"/>
          </p:cNvSpPr>
          <p:nvPr>
            <p:ph type="ftr" sz="quarter" idx="3"/>
          </p:nvPr>
        </p:nvSpPr>
        <p:spPr>
          <a:xfrm>
            <a:off x="5998356" y="9153440"/>
            <a:ext cx="5559452" cy="525797"/>
          </a:xfrm>
          <a:prstGeom prst="rect">
            <a:avLst/>
          </a:prstGeom>
        </p:spPr>
        <p:txBody>
          <a:bodyPr vert="horz" lIns="156234" tIns="78117" rIns="156234" bIns="78117" rtlCol="0" anchor="ctr"/>
          <a:lstStyle>
            <a:lvl1pPr algn="ctr">
              <a:defRPr sz="21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581917" y="9153440"/>
            <a:ext cx="4096438" cy="525797"/>
          </a:xfrm>
          <a:prstGeom prst="rect">
            <a:avLst/>
          </a:prstGeom>
        </p:spPr>
        <p:txBody>
          <a:bodyPr vert="horz" lIns="156234" tIns="78117" rIns="156234" bIns="78117" rtlCol="0" anchor="ctr"/>
          <a:lstStyle>
            <a:lvl1pPr algn="r">
              <a:defRPr sz="2100">
                <a:solidFill>
                  <a:schemeClr val="tx1">
                    <a:tint val="75000"/>
                  </a:schemeClr>
                </a:solidFill>
              </a:defRPr>
            </a:lvl1pPr>
          </a:lstStyle>
          <a:p>
            <a:fld id="{5E8EF2F0-B23E-0D45-9EC4-8ABB153D849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781172" rtl="0" eaLnBrk="1" latinLnBrk="0" hangingPunct="1">
        <a:spcBef>
          <a:spcPct val="0"/>
        </a:spcBef>
        <a:buNone/>
        <a:defRPr sz="7500" kern="1200">
          <a:solidFill>
            <a:schemeClr val="tx1"/>
          </a:solidFill>
          <a:latin typeface="+mj-lt"/>
          <a:ea typeface="+mj-ea"/>
          <a:cs typeface="+mj-cs"/>
        </a:defRPr>
      </a:lvl1pPr>
    </p:titleStyle>
    <p:bodyStyle>
      <a:lvl1pPr marL="585879" indent="-585879" algn="l" defTabSz="781172" rtl="0" eaLnBrk="1" latinLnBrk="0" hangingPunct="1">
        <a:spcBef>
          <a:spcPct val="20000"/>
        </a:spcBef>
        <a:buFont typeface="Arial"/>
        <a:buChar char="•"/>
        <a:defRPr sz="5500" kern="1200">
          <a:solidFill>
            <a:schemeClr val="tx1"/>
          </a:solidFill>
          <a:latin typeface="+mn-lt"/>
          <a:ea typeface="+mn-ea"/>
          <a:cs typeface="+mn-cs"/>
        </a:defRPr>
      </a:lvl1pPr>
      <a:lvl2pPr marL="1269404" indent="-488232" algn="l" defTabSz="781172" rtl="0" eaLnBrk="1" latinLnBrk="0" hangingPunct="1">
        <a:spcBef>
          <a:spcPct val="20000"/>
        </a:spcBef>
        <a:buFont typeface="Arial"/>
        <a:buChar char="–"/>
        <a:defRPr sz="4800" kern="1200">
          <a:solidFill>
            <a:schemeClr val="tx1"/>
          </a:solidFill>
          <a:latin typeface="+mn-lt"/>
          <a:ea typeface="+mn-ea"/>
          <a:cs typeface="+mn-cs"/>
        </a:defRPr>
      </a:lvl2pPr>
      <a:lvl3pPr marL="1952930" indent="-390586" algn="l" defTabSz="781172" rtl="0" eaLnBrk="1" latinLnBrk="0" hangingPunct="1">
        <a:spcBef>
          <a:spcPct val="20000"/>
        </a:spcBef>
        <a:buFont typeface="Arial"/>
        <a:buChar char="•"/>
        <a:defRPr sz="4100" kern="1200">
          <a:solidFill>
            <a:schemeClr val="tx1"/>
          </a:solidFill>
          <a:latin typeface="+mn-lt"/>
          <a:ea typeface="+mn-ea"/>
          <a:cs typeface="+mn-cs"/>
        </a:defRPr>
      </a:lvl3pPr>
      <a:lvl4pPr marL="2734102" indent="-390586" algn="l" defTabSz="781172" rtl="0" eaLnBrk="1" latinLnBrk="0" hangingPunct="1">
        <a:spcBef>
          <a:spcPct val="20000"/>
        </a:spcBef>
        <a:buFont typeface="Arial"/>
        <a:buChar char="–"/>
        <a:defRPr sz="3400" kern="1200">
          <a:solidFill>
            <a:schemeClr val="tx1"/>
          </a:solidFill>
          <a:latin typeface="+mn-lt"/>
          <a:ea typeface="+mn-ea"/>
          <a:cs typeface="+mn-cs"/>
        </a:defRPr>
      </a:lvl4pPr>
      <a:lvl5pPr marL="3515274" indent="-390586" algn="l" defTabSz="781172" rtl="0" eaLnBrk="1" latinLnBrk="0" hangingPunct="1">
        <a:spcBef>
          <a:spcPct val="20000"/>
        </a:spcBef>
        <a:buFont typeface="Arial"/>
        <a:buChar char="»"/>
        <a:defRPr sz="3400" kern="1200">
          <a:solidFill>
            <a:schemeClr val="tx1"/>
          </a:solidFill>
          <a:latin typeface="+mn-lt"/>
          <a:ea typeface="+mn-ea"/>
          <a:cs typeface="+mn-cs"/>
        </a:defRPr>
      </a:lvl5pPr>
      <a:lvl6pPr marL="4296446" indent="-390586" algn="l" defTabSz="781172" rtl="0" eaLnBrk="1" latinLnBrk="0" hangingPunct="1">
        <a:spcBef>
          <a:spcPct val="20000"/>
        </a:spcBef>
        <a:buFont typeface="Arial"/>
        <a:buChar char="•"/>
        <a:defRPr sz="3400" kern="1200">
          <a:solidFill>
            <a:schemeClr val="tx1"/>
          </a:solidFill>
          <a:latin typeface="+mn-lt"/>
          <a:ea typeface="+mn-ea"/>
          <a:cs typeface="+mn-cs"/>
        </a:defRPr>
      </a:lvl6pPr>
      <a:lvl7pPr marL="5077617" indent="-390586" algn="l" defTabSz="781172" rtl="0" eaLnBrk="1" latinLnBrk="0" hangingPunct="1">
        <a:spcBef>
          <a:spcPct val="20000"/>
        </a:spcBef>
        <a:buFont typeface="Arial"/>
        <a:buChar char="•"/>
        <a:defRPr sz="3400" kern="1200">
          <a:solidFill>
            <a:schemeClr val="tx1"/>
          </a:solidFill>
          <a:latin typeface="+mn-lt"/>
          <a:ea typeface="+mn-ea"/>
          <a:cs typeface="+mn-cs"/>
        </a:defRPr>
      </a:lvl7pPr>
      <a:lvl8pPr marL="5858789" indent="-390586" algn="l" defTabSz="781172" rtl="0" eaLnBrk="1" latinLnBrk="0" hangingPunct="1">
        <a:spcBef>
          <a:spcPct val="20000"/>
        </a:spcBef>
        <a:buFont typeface="Arial"/>
        <a:buChar char="•"/>
        <a:defRPr sz="3400" kern="1200">
          <a:solidFill>
            <a:schemeClr val="tx1"/>
          </a:solidFill>
          <a:latin typeface="+mn-lt"/>
          <a:ea typeface="+mn-ea"/>
          <a:cs typeface="+mn-cs"/>
        </a:defRPr>
      </a:lvl8pPr>
      <a:lvl9pPr marL="6639961" indent="-390586" algn="l" defTabSz="781172" rtl="0" eaLnBrk="1" latinLnBrk="0" hangingPunct="1">
        <a:spcBef>
          <a:spcPct val="20000"/>
        </a:spcBef>
        <a:buFont typeface="Arial"/>
        <a:buChar char="•"/>
        <a:defRPr sz="3400" kern="1200">
          <a:solidFill>
            <a:schemeClr val="tx1"/>
          </a:solidFill>
          <a:latin typeface="+mn-lt"/>
          <a:ea typeface="+mn-ea"/>
          <a:cs typeface="+mn-cs"/>
        </a:defRPr>
      </a:lvl9pPr>
    </p:bodyStyle>
    <p:otherStyle>
      <a:defPPr>
        <a:defRPr lang="en-US"/>
      </a:defPPr>
      <a:lvl1pPr marL="0" algn="l" defTabSz="781172" rtl="0" eaLnBrk="1" latinLnBrk="0" hangingPunct="1">
        <a:defRPr sz="3100" kern="1200">
          <a:solidFill>
            <a:schemeClr val="tx1"/>
          </a:solidFill>
          <a:latin typeface="+mn-lt"/>
          <a:ea typeface="+mn-ea"/>
          <a:cs typeface="+mn-cs"/>
        </a:defRPr>
      </a:lvl1pPr>
      <a:lvl2pPr marL="781172" algn="l" defTabSz="781172" rtl="0" eaLnBrk="1" latinLnBrk="0" hangingPunct="1">
        <a:defRPr sz="3100" kern="1200">
          <a:solidFill>
            <a:schemeClr val="tx1"/>
          </a:solidFill>
          <a:latin typeface="+mn-lt"/>
          <a:ea typeface="+mn-ea"/>
          <a:cs typeface="+mn-cs"/>
        </a:defRPr>
      </a:lvl2pPr>
      <a:lvl3pPr marL="1562344" algn="l" defTabSz="781172" rtl="0" eaLnBrk="1" latinLnBrk="0" hangingPunct="1">
        <a:defRPr sz="3100" kern="1200">
          <a:solidFill>
            <a:schemeClr val="tx1"/>
          </a:solidFill>
          <a:latin typeface="+mn-lt"/>
          <a:ea typeface="+mn-ea"/>
          <a:cs typeface="+mn-cs"/>
        </a:defRPr>
      </a:lvl3pPr>
      <a:lvl4pPr marL="2343516" algn="l" defTabSz="781172" rtl="0" eaLnBrk="1" latinLnBrk="0" hangingPunct="1">
        <a:defRPr sz="3100" kern="1200">
          <a:solidFill>
            <a:schemeClr val="tx1"/>
          </a:solidFill>
          <a:latin typeface="+mn-lt"/>
          <a:ea typeface="+mn-ea"/>
          <a:cs typeface="+mn-cs"/>
        </a:defRPr>
      </a:lvl4pPr>
      <a:lvl5pPr marL="3124688" algn="l" defTabSz="781172" rtl="0" eaLnBrk="1" latinLnBrk="0" hangingPunct="1">
        <a:defRPr sz="3100" kern="1200">
          <a:solidFill>
            <a:schemeClr val="tx1"/>
          </a:solidFill>
          <a:latin typeface="+mn-lt"/>
          <a:ea typeface="+mn-ea"/>
          <a:cs typeface="+mn-cs"/>
        </a:defRPr>
      </a:lvl5pPr>
      <a:lvl6pPr marL="3905860" algn="l" defTabSz="781172" rtl="0" eaLnBrk="1" latinLnBrk="0" hangingPunct="1">
        <a:defRPr sz="3100" kern="1200">
          <a:solidFill>
            <a:schemeClr val="tx1"/>
          </a:solidFill>
          <a:latin typeface="+mn-lt"/>
          <a:ea typeface="+mn-ea"/>
          <a:cs typeface="+mn-cs"/>
        </a:defRPr>
      </a:lvl6pPr>
      <a:lvl7pPr marL="4687032" algn="l" defTabSz="781172" rtl="0" eaLnBrk="1" latinLnBrk="0" hangingPunct="1">
        <a:defRPr sz="3100" kern="1200">
          <a:solidFill>
            <a:schemeClr val="tx1"/>
          </a:solidFill>
          <a:latin typeface="+mn-lt"/>
          <a:ea typeface="+mn-ea"/>
          <a:cs typeface="+mn-cs"/>
        </a:defRPr>
      </a:lvl7pPr>
      <a:lvl8pPr marL="5468203" algn="l" defTabSz="781172" rtl="0" eaLnBrk="1" latinLnBrk="0" hangingPunct="1">
        <a:defRPr sz="3100" kern="1200">
          <a:solidFill>
            <a:schemeClr val="tx1"/>
          </a:solidFill>
          <a:latin typeface="+mn-lt"/>
          <a:ea typeface="+mn-ea"/>
          <a:cs typeface="+mn-cs"/>
        </a:defRPr>
      </a:lvl8pPr>
      <a:lvl9pPr marL="6249375" algn="l" defTabSz="781172" rtl="0" eaLnBrk="1" latinLnBrk="0" hangingPunct="1">
        <a:defRPr sz="3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df"/><Relationship Id="rId4" Type="http://schemas.openxmlformats.org/officeDocument/2006/relationships/image" Target="../media/image1.png"/><Relationship Id="rId5"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12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29.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30.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df"/><Relationship Id="rId6" Type="http://schemas.openxmlformats.org/officeDocument/2006/relationships/image" Target="../media/image14.png"/><Relationship Id="rId7"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image" Target="../media/image131.pdf"/><Relationship Id="rId4"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33.pdf"/><Relationship Id="rId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3" Type="http://schemas.openxmlformats.org/officeDocument/2006/relationships/image" Target="../media/image135.pdf"/><Relationship Id="rId4"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7.pdf"/><Relationship Id="rId4"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39.pdf"/><Relationship Id="rId4"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3" Type="http://schemas.openxmlformats.org/officeDocument/2006/relationships/image" Target="../media/image141.pdf"/><Relationship Id="rId4" Type="http://schemas.openxmlformats.org/officeDocument/2006/relationships/image" Target="../media/image142.png"/><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3" Type="http://schemas.openxmlformats.org/officeDocument/2006/relationships/image" Target="../media/image143.pdf"/><Relationship Id="rId4"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df"/><Relationship Id="rId4" Type="http://schemas.openxmlformats.org/officeDocument/2006/relationships/image" Target="../media/image16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3" Type="http://schemas.openxmlformats.org/officeDocument/2006/relationships/image" Target="../media/image145.pdf"/><Relationship Id="rId4"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3" Type="http://schemas.openxmlformats.org/officeDocument/2006/relationships/image" Target="../media/image147.pdf"/><Relationship Id="rId4" Type="http://schemas.openxmlformats.org/officeDocument/2006/relationships/image" Target="../media/image148.png"/><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3" Type="http://schemas.openxmlformats.org/officeDocument/2006/relationships/image" Target="../media/image149.pdf"/><Relationship Id="rId4"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3" Type="http://schemas.openxmlformats.org/officeDocument/2006/relationships/image" Target="../media/image151.pdf"/><Relationship Id="rId4" Type="http://schemas.openxmlformats.org/officeDocument/2006/relationships/image" Target="../media/image152.png"/><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30.xml.rels><?xml version="1.0" encoding="UTF-8" standalone="yes"?>
<Relationships xmlns="http://schemas.openxmlformats.org/package/2006/relationships"><Relationship Id="rId3" Type="http://schemas.openxmlformats.org/officeDocument/2006/relationships/image" Target="../media/image153.pdf"/><Relationship Id="rId4" Type="http://schemas.openxmlformats.org/officeDocument/2006/relationships/image" Target="../media/image154.png"/><Relationship Id="rId5" Type="http://schemas.openxmlformats.org/officeDocument/2006/relationships/image" Target="../media/image155.pdf"/><Relationship Id="rId6" Type="http://schemas.openxmlformats.org/officeDocument/2006/relationships/image" Target="../media/image156.png"/><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 Id="rId3" Type="http://schemas.openxmlformats.org/officeDocument/2006/relationships/image" Target="../media/image157.emf"/></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df"/><Relationship Id="rId4" Type="http://schemas.openxmlformats.org/officeDocument/2006/relationships/image" Target="../media/image18.png"/><Relationship Id="rId5" Type="http://schemas.openxmlformats.org/officeDocument/2006/relationships/image" Target="../media/image18.pdf"/><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3" Type="http://schemas.openxmlformats.org/officeDocument/2006/relationships/image" Target="../media/image158.pdf"/><Relationship Id="rId4" Type="http://schemas.openxmlformats.org/officeDocument/2006/relationships/image" Target="../media/image159.png"/><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chart" Target="../charts/chart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image" Target="../media/image160.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df"/><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NULL"/><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df"/><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df"/><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df"/><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df"/><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df"/><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chart" Target="../charts/char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df"/><Relationship Id="rId4" Type="http://schemas.openxmlformats.org/officeDocument/2006/relationships/image" Target="../media/image42.png"/><Relationship Id="rId5" Type="http://schemas.openxmlformats.org/officeDocument/2006/relationships/image" Target="../media/image43.pdf"/><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5" Type="http://schemas.openxmlformats.org/officeDocument/2006/relationships/image" Target="../media/image47.em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df"/><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51.pdf"/><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3.pdf"/><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5.pdf"/><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53.pdf"/><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5.wmf"/></Relationships>
</file>

<file path=ppt/slides/_rels/slide46.xml.rels><?xml version="1.0" encoding="UTF-8" standalone="yes"?>
<Relationships xmlns="http://schemas.openxmlformats.org/package/2006/relationships"><Relationship Id="rId3" Type="http://schemas.openxmlformats.org/officeDocument/2006/relationships/image" Target="../media/image66.pdf"/><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68.pdf"/><Relationship Id="rId4" Type="http://schemas.openxmlformats.org/officeDocument/2006/relationships/image" Target="../media/image69.png"/><Relationship Id="rId5" Type="http://schemas.openxmlformats.org/officeDocument/2006/relationships/image" Target="../media/image70.pdf"/><Relationship Id="rId6"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72.pdf"/><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74.pdf"/><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5.pdf"/><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77.pdf"/><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79.pdf"/><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81.emf"/></Relationships>
</file>

<file path=ppt/slides/_rels/slide53.xml.rels><?xml version="1.0" encoding="UTF-8" standalone="yes"?>
<Relationships xmlns="http://schemas.openxmlformats.org/package/2006/relationships"><Relationship Id="rId3" Type="http://schemas.openxmlformats.org/officeDocument/2006/relationships/image" Target="../media/image82.pdf"/><Relationship Id="rId4"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84.pdf"/><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86.pdf"/><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88.pdf"/><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chart" Target="../charts/chart3.xml"/></Relationships>
</file>

<file path=ppt/slides/_rels/slide58.xml.rels><?xml version="1.0" encoding="UTF-8" standalone="yes"?>
<Relationships xmlns="http://schemas.openxmlformats.org/package/2006/relationships"><Relationship Id="rId3" Type="http://schemas.openxmlformats.org/officeDocument/2006/relationships/image" Target="../media/image90.pdf"/><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chart" Target="../charts/char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chart" Target="../charts/char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9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chart" Target="../charts/chart6.xml"/></Relationships>
</file>

<file path=ppt/slides/_rels/slide63.xml.rels><?xml version="1.0" encoding="UTF-8" standalone="yes"?>
<Relationships xmlns="http://schemas.openxmlformats.org/package/2006/relationships"><Relationship Id="rId3" Type="http://schemas.openxmlformats.org/officeDocument/2006/relationships/image" Target="../media/image93.pdf"/><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95.pdf"/><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9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97.jpeg"/></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hyperlink" Target="http://cdn.theatlantic.com/static/mt/assets/business/educationandmobility.png" TargetMode="External"/><Relationship Id="rId4"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chart" Target="../charts/char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02.pdf"/><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104.pdf"/><Relationship Id="rId4"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06.png"/></Relationships>
</file>

<file path=ppt/slides/_rels/slide73.xml.rels><?xml version="1.0" encoding="UTF-8" standalone="yes"?>
<Relationships xmlns="http://schemas.openxmlformats.org/package/2006/relationships"><Relationship Id="rId3" Type="http://schemas.openxmlformats.org/officeDocument/2006/relationships/image" Target="../media/image107.pdf"/><Relationship Id="rId4"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109.pdf"/><Relationship Id="rId4" Type="http://schemas.openxmlformats.org/officeDocument/2006/relationships/image" Target="../media/image110.png"/><Relationship Id="rId5" Type="http://schemas.openxmlformats.org/officeDocument/2006/relationships/image" Target="../media/image111.pdf"/><Relationship Id="rId6"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113.pdf"/><Relationship Id="rId4"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chart" Target="../charts/char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115.emf"/><Relationship Id="rId4" Type="http://schemas.openxmlformats.org/officeDocument/2006/relationships/image" Target="../media/image116.png"/><Relationship Id="rId5"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2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121.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12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12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124.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1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2"/>
          <p:cNvPicPr>
            <a:picLocks noChangeAspect="1" noChangeArrowheads="1"/>
          </p:cNvPicPr>
          <p:nvPr/>
        </p:nvPicPr>
        <mc:AlternateContent xmlns:ma="http://schemas.microsoft.com/office/mac/drawingml/2008/main">
          <mc:Choice Requires="ma">
            <p:blipFill>
              <a:blip r:embed="rId3"/>
              <a:srcRect/>
              <a:stretch>
                <a:fillRect/>
              </a:stretch>
            </p:blipFill>
          </mc:Choice>
          <mc:Fallback xmlns:mc="http://schemas.openxmlformats.org/markup-compatibility/2006" xmlns:p="http://schemas.openxmlformats.org/presentationml/2006/main" xmlns:r="http://schemas.openxmlformats.org/officeDocument/2006/relationships" xmlns:a="http://schemas.openxmlformats.org/drawingml/2006/main" xmlns="">
            <p:blipFill>
              <a:blip r:embed="rId4"/>
              <a:srcRect/>
              <a:stretch>
                <a:fillRect/>
              </a:stretch>
            </p:blipFill>
          </mc:Fallback>
        </mc:AlternateContent>
        <p:spPr bwMode="auto">
          <a:xfrm>
            <a:off x="-137319" y="0"/>
            <a:ext cx="17693482" cy="9875838"/>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a:srcRect/>
          <a:stretch>
            <a:fillRect/>
          </a:stretch>
        </p:blipFill>
        <p:spPr bwMode="auto">
          <a:xfrm>
            <a:off x="9311481" y="5090319"/>
            <a:ext cx="4676775" cy="1209675"/>
          </a:xfrm>
          <a:prstGeom prst="rect">
            <a:avLst/>
          </a:prstGeom>
          <a:noFill/>
          <a:ln w="9525">
            <a:noFill/>
            <a:miter lim="800000"/>
            <a:headEnd/>
            <a:tailEnd/>
          </a:ln>
          <a:effectLst/>
        </p:spPr>
      </p:pic>
      <p:sp>
        <p:nvSpPr>
          <p:cNvPr id="4" name="TextBox 3"/>
          <p:cNvSpPr txBox="1"/>
          <p:nvPr/>
        </p:nvSpPr>
        <p:spPr>
          <a:xfrm>
            <a:off x="17071123" y="9660394"/>
            <a:ext cx="473206" cy="215444"/>
          </a:xfrm>
          <a:prstGeom prst="rect">
            <a:avLst/>
          </a:prstGeom>
          <a:noFill/>
        </p:spPr>
        <p:txBody>
          <a:bodyPr wrap="none" rtlCol="0">
            <a:spAutoFit/>
          </a:bodyPr>
          <a:lstStyle/>
          <a:p>
            <a:r>
              <a:rPr lang="en-US" sz="800" dirty="0" smtClean="0">
                <a:solidFill>
                  <a:schemeClr val="bg1"/>
                </a:solidFill>
                <a:latin typeface="Avant Garde"/>
              </a:rPr>
              <a:t>8/2/13</a:t>
            </a:r>
            <a:endParaRPr lang="en-US" sz="800" dirty="0">
              <a:solidFill>
                <a:schemeClr val="bg1"/>
              </a:solidFill>
              <a:latin typeface="Avant Garde"/>
            </a:endParaRPr>
          </a:p>
        </p:txBody>
      </p:sp>
      <p:sp>
        <p:nvSpPr>
          <p:cNvPr id="5" name="TextBox 4"/>
          <p:cNvSpPr txBox="1"/>
          <p:nvPr/>
        </p:nvSpPr>
        <p:spPr>
          <a:xfrm>
            <a:off x="8397081" y="6842919"/>
            <a:ext cx="8628167" cy="2585323"/>
          </a:xfrm>
          <a:prstGeom prst="rect">
            <a:avLst/>
          </a:prstGeom>
          <a:noFill/>
        </p:spPr>
        <p:txBody>
          <a:bodyPr wrap="square" rtlCol="0">
            <a:spAutoFit/>
          </a:bodyPr>
          <a:lstStyle/>
          <a:p>
            <a:r>
              <a:rPr lang="en-US" sz="1800" dirty="0">
                <a:solidFill>
                  <a:srgbClr val="FFFFFF"/>
                </a:solidFill>
                <a:latin typeface="Avant Garde"/>
                <a:cs typeface="Avant Garde"/>
              </a:rPr>
              <a:t>The full version of this presentation, a documentary of me presenting it, and other resources are posted </a:t>
            </a:r>
            <a:r>
              <a:rPr lang="en-US" sz="1800" dirty="0" smtClean="0">
                <a:solidFill>
                  <a:srgbClr val="FFFFFF"/>
                </a:solidFill>
                <a:latin typeface="Avant Garde"/>
                <a:cs typeface="Avant Garde"/>
              </a:rPr>
              <a:t>at www.ARightDenied.org</a:t>
            </a:r>
            <a:endParaRPr lang="en-US" sz="1800" dirty="0">
              <a:solidFill>
                <a:srgbClr val="FFFFFF"/>
              </a:solidFill>
              <a:latin typeface="Avant Garde"/>
              <a:cs typeface="Avant Garde"/>
            </a:endParaRPr>
          </a:p>
          <a:p>
            <a:endParaRPr lang="en-US" sz="1800" dirty="0" smtClean="0">
              <a:solidFill>
                <a:srgbClr val="FFFFFF"/>
              </a:solidFill>
              <a:latin typeface="Avant Garde"/>
              <a:cs typeface="Avant Garde"/>
            </a:endParaRPr>
          </a:p>
          <a:p>
            <a:r>
              <a:rPr lang="en-US" sz="1800" dirty="0" smtClean="0">
                <a:solidFill>
                  <a:srgbClr val="FFFFFF"/>
                </a:solidFill>
                <a:latin typeface="Avant Garde"/>
                <a:cs typeface="Avant Garde"/>
              </a:rPr>
              <a:t>To be added to my school reform email list, simply email me at wtilson@kasecapital.com </a:t>
            </a:r>
          </a:p>
          <a:p>
            <a:endParaRPr lang="en-US" sz="1800" dirty="0">
              <a:solidFill>
                <a:srgbClr val="FFFFFF"/>
              </a:solidFill>
              <a:latin typeface="Avant Garde"/>
              <a:cs typeface="Avant Garde"/>
            </a:endParaRPr>
          </a:p>
          <a:p>
            <a:r>
              <a:rPr lang="en-US" sz="1800" dirty="0">
                <a:solidFill>
                  <a:srgbClr val="FFFFFF"/>
                </a:solidFill>
                <a:latin typeface="Avant Garde"/>
                <a:cs typeface="Avant Garde"/>
              </a:rPr>
              <a:t>A documentary of Whitney Tilson presenting these slides can be seen </a:t>
            </a:r>
            <a:r>
              <a:rPr lang="en-US" sz="1800" dirty="0" smtClean="0">
                <a:solidFill>
                  <a:srgbClr val="FFFFFF"/>
                </a:solidFill>
                <a:latin typeface="Avant Garde"/>
                <a:cs typeface="Avant Garde"/>
              </a:rPr>
              <a:t>at</a:t>
            </a:r>
            <a:r>
              <a:rPr lang="en-US" sz="1800" dirty="0">
                <a:solidFill>
                  <a:srgbClr val="FFFFFF"/>
                </a:solidFill>
                <a:latin typeface="Avant Garde"/>
                <a:cs typeface="Avant Garde"/>
              </a:rPr>
              <a:t> </a:t>
            </a:r>
          </a:p>
          <a:p>
            <a:r>
              <a:rPr lang="en-US" sz="1800" dirty="0">
                <a:solidFill>
                  <a:srgbClr val="FFFFFF"/>
                </a:solidFill>
                <a:latin typeface="Avant Garde"/>
                <a:cs typeface="Avant Garde"/>
              </a:rPr>
              <a:t>www.ARightDenied.org</a:t>
            </a:r>
          </a:p>
          <a:p>
            <a:endParaRPr lang="en-US" sz="1800" dirty="0">
              <a:solidFill>
                <a:srgbClr val="FFFFFF"/>
              </a:solidFill>
              <a:latin typeface="Avant Garde"/>
              <a:cs typeface="Avant Garde"/>
            </a:endParaRPr>
          </a:p>
        </p:txBody>
      </p:sp>
      <p:sp>
        <p:nvSpPr>
          <p:cNvPr id="6" name="TextBox 5"/>
          <p:cNvSpPr txBox="1"/>
          <p:nvPr/>
        </p:nvSpPr>
        <p:spPr>
          <a:xfrm>
            <a:off x="10225881" y="4556919"/>
            <a:ext cx="2667000" cy="461665"/>
          </a:xfrm>
          <a:prstGeom prst="rect">
            <a:avLst/>
          </a:prstGeom>
          <a:noFill/>
        </p:spPr>
        <p:txBody>
          <a:bodyPr wrap="square" rtlCol="0">
            <a:spAutoFit/>
          </a:bodyPr>
          <a:lstStyle/>
          <a:p>
            <a:r>
              <a:rPr lang="en-US" sz="2400" dirty="0" smtClean="0">
                <a:solidFill>
                  <a:srgbClr val="FFFFFF"/>
                </a:solidFill>
                <a:latin typeface="Avant Garde"/>
                <a:cs typeface="Avant Garde"/>
              </a:rPr>
              <a:t>By Whitney Tilson</a:t>
            </a:r>
            <a:endParaRPr lang="en-US" sz="2400" dirty="0">
              <a:solidFill>
                <a:srgbClr val="FFFFFF"/>
              </a:solidFill>
              <a:latin typeface="Avant Garde"/>
              <a:cs typeface="Avant Garde"/>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4" y="1127920"/>
            <a:ext cx="11072733" cy="2631490"/>
          </a:xfrm>
          <a:prstGeom prst="rect">
            <a:avLst/>
          </a:prstGeom>
          <a:noFill/>
        </p:spPr>
        <p:txBody>
          <a:bodyPr wrap="square" rtlCol="0">
            <a:spAutoFit/>
          </a:bodyPr>
          <a:lstStyle/>
          <a:p>
            <a:r>
              <a:rPr lang="en-US" sz="3600" dirty="0">
                <a:solidFill>
                  <a:srgbClr val="FFFFFF"/>
                </a:solidFill>
                <a:latin typeface="Avant Garde"/>
                <a:cs typeface="Avant Garde"/>
              </a:rPr>
              <a:t>By 2018, </a:t>
            </a:r>
            <a:r>
              <a:rPr lang="en-US" sz="3600" dirty="0" smtClean="0">
                <a:solidFill>
                  <a:srgbClr val="FFFFFF"/>
                </a:solidFill>
                <a:latin typeface="Avant Garde"/>
                <a:cs typeface="Avant Garde"/>
              </a:rPr>
              <a:t>62% </a:t>
            </a:r>
            <a:r>
              <a:rPr lang="en-US" sz="3600" dirty="0">
                <a:solidFill>
                  <a:srgbClr val="FFFFFF"/>
                </a:solidFill>
                <a:latin typeface="Avant Garde"/>
                <a:cs typeface="Avant Garde"/>
              </a:rPr>
              <a:t>of all jobs will require post-secondary credentials vs. </a:t>
            </a:r>
            <a:r>
              <a:rPr lang="en-US" sz="3600" dirty="0" smtClean="0">
                <a:solidFill>
                  <a:srgbClr val="FFFFFF"/>
                </a:solidFill>
                <a:latin typeface="Avant Garde"/>
                <a:cs typeface="Avant Garde"/>
              </a:rPr>
              <a:t>only 28</a:t>
            </a:r>
            <a:r>
              <a:rPr lang="en-US" sz="3600" dirty="0">
                <a:solidFill>
                  <a:srgbClr val="FFFFFF"/>
                </a:solidFill>
                <a:latin typeface="Avant Garde"/>
                <a:cs typeface="Avant Garde"/>
              </a:rPr>
              <a:t>% in 1972</a:t>
            </a:r>
          </a:p>
          <a:p>
            <a:r>
              <a:rPr lang="en-US" sz="3600" dirty="0" smtClean="0">
                <a:solidFill>
                  <a:srgbClr val="FFFFFF"/>
                </a:solidFill>
                <a:latin typeface="Avant Garde"/>
                <a:cs typeface="Avant Garde"/>
              </a:rPr>
              <a:t>.</a:t>
            </a:r>
          </a:p>
          <a:p>
            <a:endParaRPr lang="en-US" sz="900" dirty="0" smtClean="0">
              <a:solidFill>
                <a:srgbClr val="FFFFFF"/>
              </a:solidFill>
              <a:latin typeface="Avant Garde"/>
              <a:cs typeface="Avant Garde"/>
            </a:endParaRPr>
          </a:p>
          <a:p>
            <a:endParaRPr lang="en-US" sz="2000" dirty="0" smtClean="0">
              <a:solidFill>
                <a:srgbClr val="FFFFFF"/>
              </a:solidFill>
              <a:latin typeface="Avant Garde"/>
              <a:cs typeface="Avant Garde"/>
            </a:endParaRPr>
          </a:p>
          <a:p>
            <a:endParaRPr lang="en-US" sz="2800" dirty="0" smtClean="0">
              <a:solidFill>
                <a:srgbClr val="FFFFFF"/>
              </a:solidFill>
              <a:latin typeface="Avant Garde"/>
              <a:cs typeface="Avant Garde"/>
            </a:endParaRPr>
          </a:p>
        </p:txBody>
      </p:sp>
      <p:sp>
        <p:nvSpPr>
          <p:cNvPr id="5" name="TextBox 4"/>
          <p:cNvSpPr txBox="1"/>
          <p:nvPr/>
        </p:nvSpPr>
        <p:spPr>
          <a:xfrm>
            <a:off x="2472391" y="8819180"/>
            <a:ext cx="12261915" cy="738664"/>
          </a:xfrm>
          <a:prstGeom prst="rect">
            <a:avLst/>
          </a:prstGeom>
          <a:noFill/>
        </p:spPr>
        <p:txBody>
          <a:bodyPr wrap="square" rtlCol="0">
            <a:spAutoFit/>
          </a:bodyPr>
          <a:lstStyle/>
          <a:p>
            <a:r>
              <a:rPr lang="en-US" sz="1100" dirty="0" smtClean="0">
                <a:solidFill>
                  <a:srgbClr val="FFFFFF"/>
                </a:solidFill>
                <a:latin typeface="Avant Garde"/>
                <a:cs typeface="Avant Garde"/>
              </a:rPr>
              <a:t>Source: </a:t>
            </a:r>
            <a:r>
              <a:rPr lang="en-US" sz="1100" dirty="0">
                <a:solidFill>
                  <a:srgbClr val="FFFFFF"/>
                </a:solidFill>
                <a:latin typeface="Avant Garde"/>
                <a:cs typeface="Avant Garde"/>
              </a:rPr>
              <a:t>Projections of </a:t>
            </a:r>
            <a:r>
              <a:rPr lang="en-US" sz="1100" dirty="0" smtClean="0">
                <a:solidFill>
                  <a:srgbClr val="FFFFFF"/>
                </a:solidFill>
                <a:latin typeface="Avant Garde"/>
                <a:cs typeface="Avant Garde"/>
              </a:rPr>
              <a:t>Jobs </a:t>
            </a:r>
            <a:r>
              <a:rPr lang="en-US" sz="1100" dirty="0">
                <a:solidFill>
                  <a:srgbClr val="FFFFFF"/>
                </a:solidFill>
                <a:latin typeface="Avant Garde"/>
                <a:cs typeface="Avant Garde"/>
              </a:rPr>
              <a:t>and </a:t>
            </a:r>
            <a:r>
              <a:rPr lang="en-US" sz="1100" dirty="0" smtClean="0">
                <a:solidFill>
                  <a:srgbClr val="FFFFFF"/>
                </a:solidFill>
                <a:latin typeface="Avant Garde"/>
                <a:cs typeface="Avant Garde"/>
              </a:rPr>
              <a:t>Education Requirements through 2018, Center </a:t>
            </a:r>
            <a:r>
              <a:rPr lang="en-US" sz="1100" dirty="0">
                <a:solidFill>
                  <a:srgbClr val="FFFFFF"/>
                </a:solidFill>
                <a:latin typeface="Avant Garde"/>
                <a:cs typeface="Avant Garde"/>
              </a:rPr>
              <a:t>on </a:t>
            </a:r>
            <a:r>
              <a:rPr lang="en-US" sz="1100" dirty="0" smtClean="0">
                <a:solidFill>
                  <a:srgbClr val="FFFFFF"/>
                </a:solidFill>
                <a:latin typeface="Avant Garde"/>
                <a:cs typeface="Avant Garde"/>
              </a:rPr>
              <a:t>Education and the Workforce, 6/10.</a:t>
            </a:r>
          </a:p>
          <a:p>
            <a:endParaRPr lang="en-US" dirty="0">
              <a:solidFill>
                <a:srgbClr val="FFFFFF"/>
              </a:solidFill>
              <a:latin typeface="Avant Garde"/>
              <a:cs typeface="Avant Garde"/>
            </a:endParaRPr>
          </a:p>
        </p:txBody>
      </p:sp>
      <p:sp>
        <p:nvSpPr>
          <p:cNvPr id="14" name="Slide Number Placeholder 13"/>
          <p:cNvSpPr>
            <a:spLocks noGrp="1"/>
          </p:cNvSpPr>
          <p:nvPr>
            <p:ph type="sldNum" sz="quarter" idx="12"/>
          </p:nvPr>
        </p:nvSpPr>
        <p:spPr/>
        <p:txBody>
          <a:bodyPr/>
          <a:lstStyle/>
          <a:p>
            <a:r>
              <a:rPr lang="en-US" smtClean="0"/>
              <a:t>-</a:t>
            </a:r>
            <a:fld id="{5E8EF2F0-B23E-0D45-9EC4-8ABB153D8498}" type="slidenum">
              <a:rPr lang="en-US" smtClean="0"/>
              <a:pPr/>
              <a:t>10</a:t>
            </a:fld>
            <a:r>
              <a:rPr lang="en-US" smtClean="0"/>
              <a:t>-</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29773"/>
          <a:stretch/>
        </p:blipFill>
        <p:spPr>
          <a:xfrm>
            <a:off x="9769073" y="2582795"/>
            <a:ext cx="6314504" cy="5794146"/>
          </a:xfrm>
          <a:prstGeom prst="rect">
            <a:avLst/>
          </a:prstGeom>
        </p:spPr>
      </p:pic>
      <p:sp>
        <p:nvSpPr>
          <p:cNvPr id="2" name="TextBox 1"/>
          <p:cNvSpPr txBox="1"/>
          <p:nvPr/>
        </p:nvSpPr>
        <p:spPr>
          <a:xfrm>
            <a:off x="12055073" y="3716712"/>
            <a:ext cx="2290050" cy="646331"/>
          </a:xfrm>
          <a:prstGeom prst="rect">
            <a:avLst/>
          </a:prstGeom>
          <a:noFill/>
        </p:spPr>
        <p:txBody>
          <a:bodyPr wrap="none" rtlCol="0">
            <a:spAutoFit/>
          </a:bodyPr>
          <a:lstStyle/>
          <a:p>
            <a:r>
              <a:rPr lang="en-US" sz="1800" b="1" dirty="0" smtClean="0">
                <a:latin typeface="Times New Roman" pitchFamily="18" charset="0"/>
                <a:cs typeface="Times New Roman" pitchFamily="18" charset="0"/>
              </a:rPr>
              <a:t>Require at least some</a:t>
            </a:r>
          </a:p>
          <a:p>
            <a:r>
              <a:rPr lang="en-US" sz="1800" b="1" dirty="0" smtClean="0">
                <a:latin typeface="Times New Roman" pitchFamily="18" charset="0"/>
                <a:cs typeface="Times New Roman" pitchFamily="18" charset="0"/>
              </a:rPr>
              <a:t>college training</a:t>
            </a:r>
            <a:endParaRPr lang="en-US" sz="1800" b="1" dirty="0">
              <a:latin typeface="Times New Roman" pitchFamily="18" charset="0"/>
              <a:cs typeface="Times New Roman" pitchFamily="18" charset="0"/>
            </a:endParaRPr>
          </a:p>
        </p:txBody>
      </p:sp>
      <p:sp>
        <p:nvSpPr>
          <p:cNvPr id="10" name="TextBox 9"/>
          <p:cNvSpPr txBox="1"/>
          <p:nvPr/>
        </p:nvSpPr>
        <p:spPr>
          <a:xfrm>
            <a:off x="13219229" y="5479868"/>
            <a:ext cx="2200282" cy="646331"/>
          </a:xfrm>
          <a:prstGeom prst="rect">
            <a:avLst/>
          </a:prstGeom>
          <a:noFill/>
        </p:spPr>
        <p:txBody>
          <a:bodyPr wrap="none" rtlCol="0">
            <a:spAutoFit/>
          </a:bodyPr>
          <a:lstStyle/>
          <a:p>
            <a:r>
              <a:rPr lang="en-US" sz="1800" b="1" dirty="0" smtClean="0">
                <a:latin typeface="Times New Roman" pitchFamily="18" charset="0"/>
                <a:cs typeface="Times New Roman" pitchFamily="18" charset="0"/>
              </a:rPr>
              <a:t>Require high school </a:t>
            </a:r>
          </a:p>
          <a:p>
            <a:r>
              <a:rPr lang="en-US" sz="1800" b="1" dirty="0" smtClean="0">
                <a:latin typeface="Times New Roman" pitchFamily="18" charset="0"/>
                <a:cs typeface="Times New Roman" pitchFamily="18" charset="0"/>
              </a:rPr>
              <a:t>diploma or less</a:t>
            </a:r>
            <a:endParaRPr lang="en-US" sz="1800" b="1"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15281" y="2582795"/>
            <a:ext cx="7945990" cy="579414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7019518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853282" y="2691085"/>
            <a:ext cx="6857999" cy="6052939"/>
          </a:xfrm>
          <a:prstGeom prst="rect">
            <a:avLst/>
          </a:prstGeom>
          <a:noFill/>
        </p:spPr>
        <p:txBody>
          <a:bodyPr wrap="square" numCol="1" rtlCol="0">
            <a:spAutoFit/>
          </a:bodyPr>
          <a:lstStyle/>
          <a:p>
            <a:pPr marL="347663" indent="-347663">
              <a:spcBef>
                <a:spcPts val="700"/>
              </a:spcBef>
              <a:buFontTx/>
              <a:buAutoNum type="arabicPeriod"/>
            </a:pPr>
            <a:r>
              <a:rPr lang="en-US" sz="1400" u="sng" dirty="0" smtClean="0">
                <a:solidFill>
                  <a:srgbClr val="FFFFFF"/>
                </a:solidFill>
                <a:latin typeface="Avant Garde"/>
                <a:cs typeface="Avant Garde"/>
              </a:rPr>
              <a:t>High Expectations</a:t>
            </a:r>
            <a:r>
              <a:rPr lang="en-US" sz="1400" dirty="0" smtClean="0">
                <a:solidFill>
                  <a:srgbClr val="FFFFFF"/>
                </a:solidFill>
                <a:latin typeface="Avant Garde"/>
                <a:cs typeface="Avant Garde"/>
              </a:rPr>
              <a:t>. KIPP schools have clearly defined and measurable high expectations for academic achievement and conduct that make no excuses based on the students' backgrounds. Students, parents, teachers, and staff create and reinforce a culture of achievement and support through a range of formal and informal rewards and consequences for academic performance and behavior. </a:t>
            </a:r>
          </a:p>
          <a:p>
            <a:pPr marL="347663" indent="-347663">
              <a:spcBef>
                <a:spcPts val="700"/>
              </a:spcBef>
              <a:buFontTx/>
              <a:buAutoNum type="arabicPeriod"/>
            </a:pPr>
            <a:r>
              <a:rPr lang="en-US" sz="1400" u="sng" dirty="0" smtClean="0">
                <a:solidFill>
                  <a:srgbClr val="FFFFFF"/>
                </a:solidFill>
                <a:latin typeface="Avant Garde"/>
                <a:cs typeface="Avant Garde"/>
              </a:rPr>
              <a:t>Choice &amp; Commitment</a:t>
            </a:r>
            <a:r>
              <a:rPr lang="en-US" sz="1400" dirty="0" smtClean="0">
                <a:solidFill>
                  <a:srgbClr val="FFFFFF"/>
                </a:solidFill>
                <a:latin typeface="Avant Garde"/>
                <a:cs typeface="Avant Garde"/>
              </a:rPr>
              <a:t>. Students, their parents, and the faculty of each KIPP school choose to participate in the program. No one is assigned or forced to attend these schools. Everyone must make and uphold a commitment to the school and to each other to put in the time and effort required to achieve success. </a:t>
            </a:r>
          </a:p>
          <a:p>
            <a:pPr marL="347663" indent="-347663">
              <a:spcBef>
                <a:spcPts val="700"/>
              </a:spcBef>
              <a:buFontTx/>
              <a:buAutoNum type="arabicPeriod"/>
            </a:pPr>
            <a:r>
              <a:rPr lang="en-US" sz="1400" u="sng" dirty="0" smtClean="0">
                <a:solidFill>
                  <a:srgbClr val="FFFFFF"/>
                </a:solidFill>
                <a:latin typeface="Avant Garde"/>
                <a:cs typeface="Avant Garde"/>
              </a:rPr>
              <a:t>More Time</a:t>
            </a:r>
            <a:r>
              <a:rPr lang="en-US" sz="1400" dirty="0" smtClean="0">
                <a:solidFill>
                  <a:srgbClr val="FFFFFF"/>
                </a:solidFill>
                <a:latin typeface="Avant Garde"/>
                <a:cs typeface="Avant Garde"/>
              </a:rPr>
              <a:t>. KIPP schools know that there are no shortcuts when it comes to success in academics and life. With an extended school day, week, and year, students have more time in the classroom to acquire the academic knowledge and skills that will prepare them for competitive high schools and colleges, as well as more opportunities to engage in diverse extracurricular experiences.</a:t>
            </a:r>
          </a:p>
          <a:p>
            <a:pPr marL="347663" indent="-347663">
              <a:spcBef>
                <a:spcPts val="700"/>
              </a:spcBef>
              <a:buFontTx/>
              <a:buAutoNum type="arabicPeriod"/>
            </a:pPr>
            <a:r>
              <a:rPr lang="en-US" sz="1400" u="sng" dirty="0" smtClean="0">
                <a:solidFill>
                  <a:srgbClr val="FFFFFF"/>
                </a:solidFill>
                <a:latin typeface="Avant Garde"/>
                <a:cs typeface="Avant Garde"/>
              </a:rPr>
              <a:t>Power to Lead</a:t>
            </a:r>
            <a:r>
              <a:rPr lang="en-US" sz="1400" dirty="0" smtClean="0">
                <a:solidFill>
                  <a:srgbClr val="FFFFFF"/>
                </a:solidFill>
                <a:latin typeface="Avant Garde"/>
                <a:cs typeface="Avant Garde"/>
              </a:rPr>
              <a:t>. The principals of KIPP schools are effective academic and organizational leaders who understand that great schools require great School Leaders. They have control over their school budget and personnel. They are free to swiftly move dollars or make staffing changes, allowing them maximum effectiveness in helping students learn. </a:t>
            </a:r>
          </a:p>
          <a:p>
            <a:pPr marL="347663" indent="-347663">
              <a:spcBef>
                <a:spcPts val="700"/>
              </a:spcBef>
              <a:buFontTx/>
              <a:buAutoNum type="arabicPeriod"/>
            </a:pPr>
            <a:r>
              <a:rPr lang="en-US" sz="1400" u="sng" dirty="0" smtClean="0">
                <a:solidFill>
                  <a:srgbClr val="FFFFFF"/>
                </a:solidFill>
                <a:latin typeface="Avant Garde"/>
                <a:cs typeface="Avant Garde"/>
              </a:rPr>
              <a:t>Focus on Results</a:t>
            </a:r>
            <a:r>
              <a:rPr lang="en-US" sz="1400" dirty="0" smtClean="0">
                <a:solidFill>
                  <a:srgbClr val="FFFFFF"/>
                </a:solidFill>
                <a:latin typeface="Avant Garde"/>
                <a:cs typeface="Avant Garde"/>
              </a:rPr>
              <a:t>. KIPP schools relentlessly focus on high student performance on standardized tests and other objective measures. Just as there are no shortcuts, there are no excuses. Students are expected to achieve a level of academic performance that will enable them to succeed at the nation's best high schools and colleges.</a:t>
            </a:r>
          </a:p>
        </p:txBody>
      </p:sp>
      <p:sp>
        <p:nvSpPr>
          <p:cNvPr id="6" name="TextBox 5"/>
          <p:cNvSpPr txBox="1"/>
          <p:nvPr/>
        </p:nvSpPr>
        <p:spPr>
          <a:xfrm>
            <a:off x="1846203" y="289719"/>
            <a:ext cx="12342078" cy="1754326"/>
          </a:xfrm>
          <a:prstGeom prst="rect">
            <a:avLst/>
          </a:prstGeom>
          <a:noFill/>
        </p:spPr>
        <p:txBody>
          <a:bodyPr wrap="square" rtlCol="0">
            <a:spAutoFit/>
          </a:bodyPr>
          <a:lstStyle/>
          <a:p>
            <a:r>
              <a:rPr lang="en-US" sz="3600" dirty="0" smtClean="0">
                <a:solidFill>
                  <a:schemeClr val="bg1"/>
                </a:solidFill>
                <a:latin typeface="Avant Garde"/>
              </a:rPr>
              <a:t>KIPP schools share a core set of operating principles known as the Five Pillars, and every teacher, parent/guardian and student signs a Commitment to Excellence.</a:t>
            </a:r>
            <a:endParaRPr lang="en-US" sz="3600" dirty="0">
              <a:solidFill>
                <a:schemeClr val="bg1"/>
              </a:solidFill>
              <a:latin typeface="Avant Garde"/>
              <a:cs typeface="Avant Garde"/>
            </a:endParaRPr>
          </a:p>
        </p:txBody>
      </p:sp>
      <p:sp>
        <p:nvSpPr>
          <p:cNvPr id="7" name="Text Box 4"/>
          <p:cNvSpPr txBox="1">
            <a:spLocks noChangeArrowheads="1"/>
          </p:cNvSpPr>
          <p:nvPr/>
        </p:nvSpPr>
        <p:spPr bwMode="auto">
          <a:xfrm>
            <a:off x="853281" y="9219236"/>
            <a:ext cx="2967479" cy="261610"/>
          </a:xfrm>
          <a:prstGeom prst="rect">
            <a:avLst/>
          </a:prstGeom>
          <a:noFill/>
          <a:ln w="9525">
            <a:noFill/>
            <a:miter lim="800000"/>
            <a:headEnd/>
            <a:tailEnd/>
          </a:ln>
          <a:effectLst/>
        </p:spPr>
        <p:txBody>
          <a:bodyPr wrap="none">
            <a:spAutoFit/>
          </a:bodyPr>
          <a:lstStyle/>
          <a:p>
            <a:r>
              <a:rPr lang="en-US" sz="1100" dirty="0">
                <a:solidFill>
                  <a:schemeClr val="bg1"/>
                </a:solidFill>
                <a:latin typeface="Avant Garde"/>
              </a:rPr>
              <a:t>Source: </a:t>
            </a:r>
            <a:r>
              <a:rPr lang="en-US" sz="1100" u="sng" dirty="0" smtClean="0">
                <a:solidFill>
                  <a:schemeClr val="bg1"/>
                </a:solidFill>
                <a:latin typeface="Avant Garde"/>
              </a:rPr>
              <a:t>www.kipp.org/about-kipp/five-pillars.</a:t>
            </a:r>
            <a:endParaRPr lang="en-US" sz="1100" u="sng" dirty="0">
              <a:solidFill>
                <a:schemeClr val="bg1"/>
              </a:solidFill>
              <a:latin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100</a:t>
            </a:fld>
            <a:r>
              <a:rPr lang="en-US" smtClean="0"/>
              <a:t>-</a:t>
            </a:r>
            <a:endParaRPr lang="en-US" dirty="0"/>
          </a:p>
        </p:txBody>
      </p:sp>
      <p:sp>
        <p:nvSpPr>
          <p:cNvPr id="9" name="TextBox 8"/>
          <p:cNvSpPr txBox="1"/>
          <p:nvPr/>
        </p:nvSpPr>
        <p:spPr>
          <a:xfrm>
            <a:off x="853281" y="2216740"/>
            <a:ext cx="2438400" cy="461665"/>
          </a:xfrm>
          <a:prstGeom prst="rect">
            <a:avLst/>
          </a:prstGeom>
          <a:noFill/>
        </p:spPr>
        <p:txBody>
          <a:bodyPr wrap="square" rtlCol="0">
            <a:spAutoFit/>
          </a:bodyPr>
          <a:lstStyle/>
          <a:p>
            <a:r>
              <a:rPr lang="en-US" sz="2400" u="sng" dirty="0" smtClean="0">
                <a:solidFill>
                  <a:schemeClr val="bg1"/>
                </a:solidFill>
                <a:latin typeface="Avant Garde"/>
              </a:rPr>
              <a:t>The Five Pillars</a:t>
            </a:r>
            <a:endParaRPr lang="en-US" sz="2400" u="sng" dirty="0">
              <a:solidFill>
                <a:schemeClr val="bg1"/>
              </a:solidFill>
              <a:latin typeface="Avant Garde"/>
              <a:cs typeface="Avant Garde"/>
            </a:endParaRPr>
          </a:p>
        </p:txBody>
      </p:sp>
      <p:sp>
        <p:nvSpPr>
          <p:cNvPr id="10" name="TextBox 9"/>
          <p:cNvSpPr txBox="1"/>
          <p:nvPr/>
        </p:nvSpPr>
        <p:spPr>
          <a:xfrm>
            <a:off x="8473282" y="2689359"/>
            <a:ext cx="7924799" cy="6896760"/>
          </a:xfrm>
          <a:prstGeom prst="rect">
            <a:avLst/>
          </a:prstGeom>
          <a:noFill/>
        </p:spPr>
        <p:txBody>
          <a:bodyPr wrap="square" numCol="1" rtlCol="0">
            <a:spAutoFit/>
          </a:bodyPr>
          <a:lstStyle/>
          <a:p>
            <a:pPr marL="347663" indent="-347663">
              <a:spcBef>
                <a:spcPts val="700"/>
              </a:spcBef>
            </a:pPr>
            <a:r>
              <a:rPr lang="en-US" sz="1400" u="sng" dirty="0" smtClean="0">
                <a:solidFill>
                  <a:srgbClr val="FFFFFF"/>
                </a:solidFill>
                <a:latin typeface="Avant Garde"/>
                <a:cs typeface="Avant Garde"/>
              </a:rPr>
              <a:t>Teacher's Commitment</a:t>
            </a:r>
          </a:p>
          <a:p>
            <a:pPr marL="566738" lvl="1" indent="-223838">
              <a:spcBef>
                <a:spcPts val="700"/>
              </a:spcBef>
              <a:buFont typeface="Arial" pitchFamily="34" charset="0"/>
              <a:buChar char="•"/>
            </a:pPr>
            <a:r>
              <a:rPr lang="en-US" sz="1400" dirty="0" smtClean="0">
                <a:solidFill>
                  <a:srgbClr val="FFFFFF"/>
                </a:solidFill>
                <a:latin typeface="Avant Garde"/>
                <a:cs typeface="Avant Garde"/>
              </a:rPr>
              <a:t>We will always teach in the best way we know how and we will do whatever it takes for our students to learn.</a:t>
            </a:r>
          </a:p>
          <a:p>
            <a:pPr marL="566738" lvl="1" indent="-223838">
              <a:spcBef>
                <a:spcPts val="700"/>
              </a:spcBef>
              <a:buFont typeface="Arial" pitchFamily="34" charset="0"/>
              <a:buChar char="•"/>
            </a:pPr>
            <a:r>
              <a:rPr lang="en-US" sz="1400" dirty="0" smtClean="0">
                <a:solidFill>
                  <a:srgbClr val="FFFFFF"/>
                </a:solidFill>
                <a:latin typeface="Avant Garde"/>
                <a:cs typeface="Avant Garde"/>
              </a:rPr>
              <a:t>We will always make ourselves available to students and parents, and address any concerns they might have.</a:t>
            </a:r>
          </a:p>
          <a:p>
            <a:pPr marL="566738" lvl="1" indent="-223838">
              <a:spcBef>
                <a:spcPts val="700"/>
              </a:spcBef>
              <a:buFont typeface="Arial" pitchFamily="34" charset="0"/>
              <a:buChar char="•"/>
            </a:pPr>
            <a:r>
              <a:rPr lang="en-US" sz="1400" dirty="0" smtClean="0">
                <a:solidFill>
                  <a:srgbClr val="FFFFFF"/>
                </a:solidFill>
                <a:latin typeface="Avant Garde"/>
                <a:cs typeface="Avant Garde"/>
              </a:rPr>
              <a:t>We will always protect the safety, interests, and rights of all individuals in the classroom.</a:t>
            </a:r>
          </a:p>
          <a:p>
            <a:pPr marL="347663" indent="-347663">
              <a:spcBef>
                <a:spcPts val="700"/>
              </a:spcBef>
            </a:pPr>
            <a:r>
              <a:rPr lang="en-US" sz="1400" u="sng" dirty="0" smtClean="0">
                <a:solidFill>
                  <a:srgbClr val="FFFFFF"/>
                </a:solidFill>
                <a:latin typeface="Avant Garde"/>
                <a:cs typeface="Avant Garde"/>
              </a:rPr>
              <a:t>Parents'/Guardians' Commitment</a:t>
            </a:r>
          </a:p>
          <a:p>
            <a:pPr marL="566738" lvl="1" indent="-214313">
              <a:spcBef>
                <a:spcPts val="700"/>
              </a:spcBef>
              <a:buFont typeface="Arial" pitchFamily="34" charset="0"/>
              <a:buChar char="•"/>
            </a:pPr>
            <a:r>
              <a:rPr lang="en-US" sz="1400" dirty="0" smtClean="0">
                <a:solidFill>
                  <a:srgbClr val="FFFFFF"/>
                </a:solidFill>
                <a:latin typeface="Avant Garde"/>
                <a:cs typeface="Avant Garde"/>
              </a:rPr>
              <a:t>We will make sure our child arrives at KIPP every day by 7:25 a.m. (Monday-Friday) or boards a KIPP bus at the scheduled time.</a:t>
            </a:r>
          </a:p>
          <a:p>
            <a:pPr marL="566738" lvl="1" indent="-214313">
              <a:spcBef>
                <a:spcPts val="700"/>
              </a:spcBef>
              <a:buFont typeface="Arial" pitchFamily="34" charset="0"/>
              <a:buChar char="•"/>
            </a:pPr>
            <a:r>
              <a:rPr lang="en-US" sz="1400" dirty="0" smtClean="0">
                <a:solidFill>
                  <a:srgbClr val="FFFFFF"/>
                </a:solidFill>
                <a:latin typeface="Avant Garde"/>
                <a:cs typeface="Avant Garde"/>
              </a:rPr>
              <a:t>We will always help our child in the best way we know how and we will do whatever it takes for him/her to learn. This also means that we will check our child's homework every night, let him/her call the teacher if there is a problem with the homework, and try to read with him/her every night.</a:t>
            </a:r>
          </a:p>
          <a:p>
            <a:pPr marL="566738" lvl="1" indent="-214313">
              <a:spcBef>
                <a:spcPts val="700"/>
              </a:spcBef>
              <a:buFont typeface="Arial" pitchFamily="34" charset="0"/>
              <a:buChar char="•"/>
            </a:pPr>
            <a:r>
              <a:rPr lang="en-US" sz="1400" dirty="0" smtClean="0">
                <a:solidFill>
                  <a:srgbClr val="FFFFFF"/>
                </a:solidFill>
                <a:latin typeface="Avant Garde"/>
                <a:cs typeface="Avant Garde"/>
              </a:rPr>
              <a:t>We will always make ourselves available to our children and the school, and address any concerns they might have. This also means that if our child is going to miss school, we will notify the teacher as soon as possible, and we will carefully read any and all papers that the school sends home to us.</a:t>
            </a:r>
          </a:p>
          <a:p>
            <a:pPr marL="347663" indent="-347663">
              <a:spcBef>
                <a:spcPts val="700"/>
              </a:spcBef>
            </a:pPr>
            <a:r>
              <a:rPr lang="en-US" sz="1400" u="sng" dirty="0" smtClean="0">
                <a:solidFill>
                  <a:srgbClr val="FFFFFF"/>
                </a:solidFill>
                <a:latin typeface="Avant Garde"/>
                <a:cs typeface="Avant Garde"/>
              </a:rPr>
              <a:t>Student's Commitment</a:t>
            </a:r>
          </a:p>
          <a:p>
            <a:pPr marL="566738" lvl="1" indent="-214313">
              <a:spcBef>
                <a:spcPts val="700"/>
              </a:spcBef>
              <a:buFont typeface="Arial" pitchFamily="34" charset="0"/>
              <a:buChar char="•"/>
            </a:pPr>
            <a:r>
              <a:rPr lang="en-US" sz="1400" dirty="0" smtClean="0">
                <a:solidFill>
                  <a:srgbClr val="FFFFFF"/>
                </a:solidFill>
                <a:latin typeface="Avant Garde"/>
                <a:cs typeface="Avant Garde"/>
              </a:rPr>
              <a:t>I will always work, think, and behave in the best way I know how, and I will do whatever it takes for me and my fellow students to learn. This also means that I will complete all my homework every night, I will call my teachers if I have a problem with the homework or a problem with coming to school, and I will raise my hand and ask questions in class if I do not understand something.</a:t>
            </a:r>
          </a:p>
          <a:p>
            <a:pPr marL="566738" lvl="1" indent="-214313">
              <a:spcBef>
                <a:spcPts val="700"/>
              </a:spcBef>
              <a:buFont typeface="Arial" pitchFamily="34" charset="0"/>
              <a:buChar char="•"/>
            </a:pPr>
            <a:r>
              <a:rPr lang="en-US" sz="1400" dirty="0" smtClean="0">
                <a:solidFill>
                  <a:srgbClr val="FFFFFF"/>
                </a:solidFill>
                <a:latin typeface="Avant Garde"/>
                <a:cs typeface="Avant Garde"/>
              </a:rPr>
              <a:t>I will always behave so as to protect the safety, interests, and rights of all individuals in the classroom. This also means that I will always listen to all my KIPP teammates and give everyone my respect.</a:t>
            </a:r>
          </a:p>
          <a:p>
            <a:pPr marL="566738" lvl="1" indent="-214313">
              <a:spcBef>
                <a:spcPts val="700"/>
              </a:spcBef>
              <a:buFont typeface="Arial" pitchFamily="34" charset="0"/>
              <a:buChar char="•"/>
            </a:pPr>
            <a:r>
              <a:rPr lang="en-US" sz="1400" dirty="0" smtClean="0">
                <a:solidFill>
                  <a:srgbClr val="FFFFFF"/>
                </a:solidFill>
                <a:latin typeface="Avant Garde"/>
                <a:cs typeface="Avant Garde"/>
              </a:rPr>
              <a:t>I am responsible for my own behavior, and I will follow the teachers' directions. </a:t>
            </a:r>
          </a:p>
        </p:txBody>
      </p:sp>
      <p:sp>
        <p:nvSpPr>
          <p:cNvPr id="11" name="TextBox 10"/>
          <p:cNvSpPr txBox="1"/>
          <p:nvPr/>
        </p:nvSpPr>
        <p:spPr>
          <a:xfrm>
            <a:off x="8473281" y="2215014"/>
            <a:ext cx="4876800" cy="461665"/>
          </a:xfrm>
          <a:prstGeom prst="rect">
            <a:avLst/>
          </a:prstGeom>
          <a:noFill/>
        </p:spPr>
        <p:txBody>
          <a:bodyPr wrap="square" rtlCol="0">
            <a:spAutoFit/>
          </a:bodyPr>
          <a:lstStyle/>
          <a:p>
            <a:r>
              <a:rPr lang="en-US" sz="2400" u="sng" dirty="0" smtClean="0">
                <a:solidFill>
                  <a:schemeClr val="bg1"/>
                </a:solidFill>
                <a:latin typeface="Avant Garde"/>
              </a:rPr>
              <a:t>The Commitment to Excellence</a:t>
            </a:r>
            <a:endParaRPr lang="en-US" sz="2400" u="sng" dirty="0">
              <a:solidFill>
                <a:schemeClr val="bg1"/>
              </a:solidFill>
              <a:latin typeface="Avant Garde"/>
              <a:cs typeface="Avant Garde"/>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032328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539081" y="3109119"/>
            <a:ext cx="10515599" cy="6001643"/>
          </a:xfrm>
          <a:prstGeom prst="rect">
            <a:avLst/>
          </a:prstGeom>
          <a:noFill/>
        </p:spPr>
        <p:txBody>
          <a:bodyPr wrap="square" numCol="1" rtlCol="0">
            <a:spAutoFit/>
          </a:bodyPr>
          <a:lstStyle/>
          <a:p>
            <a:pPr marL="288925" indent="-288925">
              <a:spcBef>
                <a:spcPct val="0"/>
              </a:spcBef>
            </a:pPr>
            <a:r>
              <a:rPr lang="en-US" sz="2400" dirty="0" smtClean="0">
                <a:solidFill>
                  <a:srgbClr val="FFFFFF"/>
                </a:solidFill>
                <a:latin typeface="Avant Garde"/>
                <a:cs typeface="Avant Garde"/>
              </a:rPr>
              <a:t>•  KIPP and a handful of other similar schools are both laboratories of innovation – developing, testing and implementing new educational practices that can then be adopted more widely – and are also "black swans."  </a:t>
            </a:r>
          </a:p>
          <a:p>
            <a:pPr marL="288925" indent="-288925">
              <a:spcBef>
                <a:spcPct val="0"/>
              </a:spcBef>
            </a:pPr>
            <a:endParaRPr lang="en-US" sz="2400" dirty="0" smtClean="0">
              <a:solidFill>
                <a:srgbClr val="FFFFFF"/>
              </a:solidFill>
              <a:latin typeface="Avant Garde"/>
              <a:cs typeface="Avant Garde"/>
            </a:endParaRPr>
          </a:p>
          <a:p>
            <a:pPr marL="288925" indent="-288925">
              <a:spcBef>
                <a:spcPct val="0"/>
              </a:spcBef>
            </a:pPr>
            <a:r>
              <a:rPr lang="en-US" sz="2400" dirty="0" smtClean="0">
                <a:solidFill>
                  <a:srgbClr val="FFFFFF"/>
                </a:solidFill>
                <a:latin typeface="Avant Garde"/>
                <a:cs typeface="Avant Garde"/>
              </a:rPr>
              <a:t>•  Just as the existence of even one black swan proves that all swans aren't white, even a small number of high-performing schools proves that, without spending any additional money, schools have the capability to change the life trajectories of children and send nearly all low-income, minority students to college.  They prove that demography is </a:t>
            </a:r>
            <a:r>
              <a:rPr lang="en-US" sz="2400" i="1" dirty="0" smtClean="0">
                <a:solidFill>
                  <a:srgbClr val="FFFFFF"/>
                </a:solidFill>
                <a:latin typeface="Avant Garde"/>
                <a:cs typeface="Avant Garde"/>
              </a:rPr>
              <a:t>not</a:t>
            </a:r>
            <a:r>
              <a:rPr lang="en-US" sz="2400" dirty="0" smtClean="0">
                <a:solidFill>
                  <a:srgbClr val="FFFFFF"/>
                </a:solidFill>
                <a:latin typeface="Avant Garde"/>
                <a:cs typeface="Avant Garde"/>
              </a:rPr>
              <a:t> destiny!</a:t>
            </a:r>
          </a:p>
          <a:p>
            <a:pPr marL="288925" indent="-288925">
              <a:spcBef>
                <a:spcPct val="0"/>
              </a:spcBef>
            </a:pPr>
            <a:endParaRPr lang="en-US" sz="2400" dirty="0" smtClean="0">
              <a:solidFill>
                <a:srgbClr val="FFFFFF"/>
              </a:solidFill>
              <a:latin typeface="Avant Garde"/>
              <a:cs typeface="Avant Garde"/>
            </a:endParaRPr>
          </a:p>
          <a:p>
            <a:pPr marL="288925" indent="-288925">
              <a:spcBef>
                <a:spcPct val="0"/>
              </a:spcBef>
            </a:pPr>
            <a:r>
              <a:rPr lang="en-US" sz="2400" dirty="0" smtClean="0">
                <a:solidFill>
                  <a:srgbClr val="FFFFFF"/>
                </a:solidFill>
                <a:latin typeface="Avant Garde"/>
                <a:cs typeface="Avant Garde"/>
              </a:rPr>
              <a:t>•  KIPP schools have been a major catalyst in transforming the debate about the achievement gap, from one focused on excuses ("we just need to spend more money") and blaming the victims ("it's impossible to educate </a:t>
            </a:r>
            <a:r>
              <a:rPr lang="en-US" sz="2400" i="1" dirty="0" smtClean="0">
                <a:solidFill>
                  <a:srgbClr val="FFFFFF"/>
                </a:solidFill>
                <a:latin typeface="Avant Garde"/>
                <a:cs typeface="Avant Garde"/>
              </a:rPr>
              <a:t>those </a:t>
            </a:r>
            <a:r>
              <a:rPr lang="en-US" sz="2400" dirty="0" smtClean="0">
                <a:solidFill>
                  <a:srgbClr val="FFFFFF"/>
                </a:solidFill>
                <a:latin typeface="Avant Garde"/>
                <a:cs typeface="Avant Garde"/>
              </a:rPr>
              <a:t>kids") to one that centers on how to make </a:t>
            </a:r>
            <a:r>
              <a:rPr lang="en-US" sz="2400" i="1" dirty="0" smtClean="0">
                <a:solidFill>
                  <a:srgbClr val="FFFFFF"/>
                </a:solidFill>
                <a:latin typeface="Avant Garde"/>
                <a:cs typeface="Avant Garde"/>
              </a:rPr>
              <a:t>every</a:t>
            </a:r>
            <a:r>
              <a:rPr lang="en-US" sz="2400" dirty="0" smtClean="0">
                <a:solidFill>
                  <a:srgbClr val="FFFFFF"/>
                </a:solidFill>
                <a:latin typeface="Avant Garde"/>
                <a:cs typeface="Avant Garde"/>
              </a:rPr>
              <a:t> school as successful as KIPP schools.</a:t>
            </a:r>
          </a:p>
        </p:txBody>
      </p:sp>
      <p:sp>
        <p:nvSpPr>
          <p:cNvPr id="5" name="TextBox 4"/>
          <p:cNvSpPr txBox="1"/>
          <p:nvPr/>
        </p:nvSpPr>
        <p:spPr>
          <a:xfrm>
            <a:off x="1541401" y="1127920"/>
            <a:ext cx="11914248" cy="1754327"/>
          </a:xfrm>
          <a:prstGeom prst="rect">
            <a:avLst/>
          </a:prstGeom>
          <a:noFill/>
        </p:spPr>
        <p:txBody>
          <a:bodyPr wrap="square" rtlCol="0">
            <a:spAutoFit/>
          </a:bodyPr>
          <a:lstStyle/>
          <a:p>
            <a:r>
              <a:rPr lang="en-US" sz="3600" dirty="0" smtClean="0">
                <a:solidFill>
                  <a:srgbClr val="FFFFFF"/>
                </a:solidFill>
                <a:latin typeface="Avant Garde"/>
                <a:cs typeface="Avant Garde"/>
              </a:rPr>
              <a:t>Given that fewer than 1% of low-income, minority students nationwide attend high-performing schools like KIPP, why are such schools so important?</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101</a:t>
            </a:fld>
            <a:r>
              <a:rPr lang="en-US" smtClean="0"/>
              <a:t>-</a:t>
            </a:r>
            <a:endParaRPr lang="en-US" dirty="0"/>
          </a:p>
        </p:txBody>
      </p:sp>
      <p:pic>
        <p:nvPicPr>
          <p:cNvPr id="1026" name="Picture 2"/>
          <p:cNvPicPr>
            <a:picLocks noChangeAspect="1" noChangeArrowheads="1"/>
          </p:cNvPicPr>
          <p:nvPr/>
        </p:nvPicPr>
        <p:blipFill>
          <a:blip r:embed="rId3"/>
          <a:srcRect/>
          <a:stretch>
            <a:fillRect/>
          </a:stretch>
        </p:blipFill>
        <p:spPr bwMode="auto">
          <a:xfrm>
            <a:off x="12283280" y="3408739"/>
            <a:ext cx="5036969" cy="3357979"/>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874062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9235281" y="1409406"/>
            <a:ext cx="7620000" cy="8233023"/>
          </a:xfrm>
          <a:prstGeom prst="rect">
            <a:avLst/>
          </a:prstGeom>
          <a:noFill/>
        </p:spPr>
        <p:txBody>
          <a:bodyPr wrap="square" numCol="1" rtlCol="0">
            <a:spAutoFit/>
          </a:bodyPr>
          <a:lstStyle/>
          <a:p>
            <a:pPr marL="263525" indent="-263525" eaLnBrk="0" hangingPunct="0">
              <a:spcAft>
                <a:spcPts val="600"/>
              </a:spcAft>
              <a:buFontTx/>
              <a:buChar char="•"/>
            </a:pPr>
            <a:r>
              <a:rPr lang="en-US" sz="2400" dirty="0" smtClean="0">
                <a:solidFill>
                  <a:srgbClr val="FFFFFF"/>
                </a:solidFill>
                <a:latin typeface="Avant Garde"/>
                <a:cs typeface="Avant Garde"/>
              </a:rPr>
              <a:t>School choice, in the form of tuition vouchers and tax credit scholarships, redirects the flow of education funding, channeling it directly to individual families rather than to school districts, which allows families to select the public or private schools of their choice and have all or part of the tuition paid</a:t>
            </a:r>
          </a:p>
          <a:p>
            <a:pPr marL="263525" indent="-263525" eaLnBrk="0" hangingPunct="0">
              <a:spcAft>
                <a:spcPts val="600"/>
              </a:spcAft>
              <a:buFontTx/>
              <a:buChar char="•"/>
            </a:pPr>
            <a:r>
              <a:rPr lang="en-US" sz="2400" dirty="0" smtClean="0">
                <a:solidFill>
                  <a:srgbClr val="FFFFFF"/>
                </a:solidFill>
                <a:latin typeface="Avant Garde"/>
                <a:cs typeface="Avant Garde"/>
              </a:rPr>
              <a:t>Most voucher programs are carefully targeted at disadvantaged students (disabled, low income, and/or attend chronically failing schools)</a:t>
            </a:r>
          </a:p>
          <a:p>
            <a:pPr marL="263525" indent="-263525" eaLnBrk="0" hangingPunct="0">
              <a:spcAft>
                <a:spcPts val="600"/>
              </a:spcAft>
              <a:buFontTx/>
              <a:buChar char="•"/>
            </a:pPr>
            <a:r>
              <a:rPr lang="en-US" sz="2400" dirty="0" smtClean="0">
                <a:solidFill>
                  <a:srgbClr val="FFFFFF"/>
                </a:solidFill>
                <a:latin typeface="Avant Garde"/>
                <a:cs typeface="Avant Garde"/>
              </a:rPr>
              <a:t>Voucher programs have a long and successful history in this country: G.I. Bill, Pell Grants, Town </a:t>
            </a:r>
            <a:r>
              <a:rPr lang="en-US" sz="2400" dirty="0" err="1" smtClean="0">
                <a:solidFill>
                  <a:srgbClr val="FFFFFF"/>
                </a:solidFill>
                <a:latin typeface="Avant Garde"/>
                <a:cs typeface="Avant Garde"/>
              </a:rPr>
              <a:t>Tuitioning</a:t>
            </a:r>
            <a:r>
              <a:rPr lang="en-US" sz="2400" dirty="0" smtClean="0">
                <a:solidFill>
                  <a:srgbClr val="FFFFFF"/>
                </a:solidFill>
                <a:latin typeface="Avant Garde"/>
                <a:cs typeface="Avant Garde"/>
              </a:rPr>
              <a:t> in Maine and Vermont</a:t>
            </a:r>
          </a:p>
          <a:p>
            <a:pPr marL="263525" indent="-263525" eaLnBrk="0" hangingPunct="0">
              <a:spcAft>
                <a:spcPts val="600"/>
              </a:spcAft>
              <a:buFontTx/>
              <a:buChar char="•"/>
            </a:pPr>
            <a:r>
              <a:rPr lang="en-US" sz="2400" dirty="0" smtClean="0">
                <a:solidFill>
                  <a:srgbClr val="FFFFFF"/>
                </a:solidFill>
                <a:latin typeface="Avant Garde"/>
                <a:cs typeface="Avant Garde"/>
              </a:rPr>
              <a:t>Vouchers are enormously popular with students and parents</a:t>
            </a:r>
          </a:p>
          <a:p>
            <a:pPr marL="263525" indent="-263525" eaLnBrk="0" hangingPunct="0">
              <a:spcAft>
                <a:spcPts val="600"/>
              </a:spcAft>
              <a:buFontTx/>
              <a:buChar char="•"/>
            </a:pPr>
            <a:r>
              <a:rPr lang="en-US" sz="2400" dirty="0" smtClean="0">
                <a:solidFill>
                  <a:srgbClr val="FFFFFF"/>
                </a:solidFill>
                <a:latin typeface="Avant Garde"/>
                <a:cs typeface="Avant Garde"/>
              </a:rPr>
              <a:t>Studies are mixed, but many show that vouchers benefit students who take advantage of them and that public schools respond to the competition, so even the students "left behind" benefit from them</a:t>
            </a:r>
          </a:p>
          <a:p>
            <a:pPr marL="263525" indent="-263525" eaLnBrk="0" hangingPunct="0">
              <a:spcAft>
                <a:spcPts val="600"/>
              </a:spcAft>
              <a:buFontTx/>
              <a:buChar char="•"/>
            </a:pPr>
            <a:r>
              <a:rPr lang="en-US" sz="2400" dirty="0" smtClean="0">
                <a:solidFill>
                  <a:srgbClr val="FFFFFF"/>
                </a:solidFill>
                <a:latin typeface="Avant Garde"/>
                <a:cs typeface="Avant Garde"/>
              </a:rPr>
              <a:t>Food stamps are vouchers that don't require the recipients to shop at only certain supermarkets; ditto for HUD's Housing Choice (Section 8) Vouchers</a:t>
            </a:r>
          </a:p>
        </p:txBody>
      </p:sp>
      <p:sp>
        <p:nvSpPr>
          <p:cNvPr id="8" name="TextBox 7"/>
          <p:cNvSpPr txBox="1"/>
          <p:nvPr/>
        </p:nvSpPr>
        <p:spPr>
          <a:xfrm>
            <a:off x="1996281" y="481588"/>
            <a:ext cx="13711358" cy="646331"/>
          </a:xfrm>
          <a:prstGeom prst="rect">
            <a:avLst/>
          </a:prstGeom>
          <a:noFill/>
        </p:spPr>
        <p:txBody>
          <a:bodyPr wrap="square" rtlCol="0">
            <a:spAutoFit/>
          </a:bodyPr>
          <a:lstStyle/>
          <a:p>
            <a:r>
              <a:rPr lang="en-US" sz="3600" dirty="0">
                <a:solidFill>
                  <a:srgbClr val="FFFFFF"/>
                </a:solidFill>
                <a:latin typeface="Avant Garde"/>
                <a:cs typeface="Avant Garde"/>
              </a:rPr>
              <a:t>V</a:t>
            </a:r>
            <a:r>
              <a:rPr lang="en-US" sz="3600" dirty="0" smtClean="0">
                <a:solidFill>
                  <a:srgbClr val="FFFFFF"/>
                </a:solidFill>
                <a:latin typeface="Avant Garde"/>
                <a:cs typeface="Avant Garde"/>
              </a:rPr>
              <a:t>oucher and tax credit programs are in effect in only a few areas.</a:t>
            </a:r>
            <a:endParaRPr lang="en-US" sz="3600" dirty="0">
              <a:solidFill>
                <a:srgbClr val="FFFFFF"/>
              </a:solidFill>
              <a:latin typeface="Avant Garde"/>
              <a:cs typeface="Avant Garde"/>
            </a:endParaRPr>
          </a:p>
        </p:txBody>
      </p:sp>
      <p:sp>
        <p:nvSpPr>
          <p:cNvPr id="9" name="Slide Number Placeholder 8"/>
          <p:cNvSpPr>
            <a:spLocks noGrp="1"/>
          </p:cNvSpPr>
          <p:nvPr>
            <p:ph type="sldNum" sz="quarter" idx="12"/>
          </p:nvPr>
        </p:nvSpPr>
        <p:spPr/>
        <p:txBody>
          <a:bodyPr/>
          <a:lstStyle/>
          <a:p>
            <a:r>
              <a:rPr lang="en-US" smtClean="0"/>
              <a:t>-</a:t>
            </a:r>
            <a:fld id="{5E8EF2F0-B23E-0D45-9EC4-8ABB153D8498}" type="slidenum">
              <a:rPr lang="en-US" smtClean="0"/>
              <a:pPr/>
              <a:t>102</a:t>
            </a:fld>
            <a:r>
              <a:rPr lang="en-US" smtClean="0"/>
              <a:t>-</a:t>
            </a:r>
            <a:endParaRPr lang="en-US" dirty="0"/>
          </a:p>
        </p:txBody>
      </p:sp>
      <p:pic>
        <p:nvPicPr>
          <p:cNvPr id="10" name="Picture 9" descr="VoucherMapApril2010-combined8X11.jpg"/>
          <p:cNvPicPr>
            <a:picLocks noChangeAspect="1"/>
          </p:cNvPicPr>
          <p:nvPr/>
        </p:nvPicPr>
        <p:blipFill>
          <a:blip r:embed="rId3"/>
          <a:srcRect l="1807" t="9055" b="9055"/>
          <a:stretch>
            <a:fillRect/>
          </a:stretch>
        </p:blipFill>
        <p:spPr>
          <a:xfrm>
            <a:off x="396081" y="1585119"/>
            <a:ext cx="8871857" cy="5715000"/>
          </a:xfrm>
          <a:prstGeom prst="rect">
            <a:avLst/>
          </a:prstGeo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58282" y="1889919"/>
            <a:ext cx="10972799" cy="7201972"/>
          </a:xfrm>
          <a:prstGeom prst="rect">
            <a:avLst/>
          </a:prstGeom>
          <a:noFill/>
        </p:spPr>
        <p:txBody>
          <a:bodyPr wrap="square" numCol="1" rtlCol="0">
            <a:spAutoFit/>
          </a:bodyPr>
          <a:lstStyle/>
          <a:p>
            <a:pPr marL="457200" indent="-457200">
              <a:spcAft>
                <a:spcPts val="1200"/>
              </a:spcAft>
              <a:buFont typeface="Arial" pitchFamily="34" charset="0"/>
              <a:buChar char="•"/>
            </a:pPr>
            <a:r>
              <a:rPr lang="en-US" sz="2600" dirty="0" smtClean="0">
                <a:solidFill>
                  <a:srgbClr val="FFFFFF"/>
                </a:solidFill>
                <a:latin typeface="Avant Garde"/>
                <a:cs typeface="Avant Garde"/>
              </a:rPr>
              <a:t>Charter schools provide critical lifelines for needy children, and are also laboratories of innovation and models for change</a:t>
            </a:r>
            <a:endParaRPr lang="en-US" sz="2600" dirty="0">
              <a:solidFill>
                <a:srgbClr val="FFFFFF"/>
              </a:solidFill>
              <a:latin typeface="Avant Garde"/>
              <a:cs typeface="Avant Garde"/>
            </a:endParaRPr>
          </a:p>
          <a:p>
            <a:pPr marL="457200" indent="-457200">
              <a:spcAft>
                <a:spcPts val="1200"/>
              </a:spcAft>
              <a:buFont typeface="Arial" pitchFamily="34" charset="0"/>
              <a:buChar char="•"/>
            </a:pPr>
            <a:r>
              <a:rPr lang="en-US" sz="2600" dirty="0" smtClean="0">
                <a:solidFill>
                  <a:srgbClr val="FFFFFF"/>
                </a:solidFill>
                <a:latin typeface="Avant Garde"/>
                <a:cs typeface="Avant Garde"/>
              </a:rPr>
              <a:t>While the “</a:t>
            </a:r>
            <a:r>
              <a:rPr lang="en-US" sz="2600" dirty="0" err="1" smtClean="0">
                <a:solidFill>
                  <a:srgbClr val="FFFFFF"/>
                </a:solidFill>
                <a:latin typeface="Avant Garde"/>
                <a:cs typeface="Avant Garde"/>
              </a:rPr>
              <a:t>relinquisher</a:t>
            </a:r>
            <a:r>
              <a:rPr lang="en-US" sz="2600" dirty="0" smtClean="0">
                <a:solidFill>
                  <a:srgbClr val="FFFFFF"/>
                </a:solidFill>
                <a:latin typeface="Avant Garde"/>
                <a:cs typeface="Avant Garde"/>
              </a:rPr>
              <a:t>” model isn’t politically feasible in most districts, there’s no reason why every school in America couldn’t be </a:t>
            </a:r>
            <a:r>
              <a:rPr lang="en-US" sz="2600" dirty="0" err="1" smtClean="0">
                <a:solidFill>
                  <a:srgbClr val="FFFFFF"/>
                </a:solidFill>
                <a:latin typeface="Avant Garde"/>
                <a:cs typeface="Avant Garde"/>
              </a:rPr>
              <a:t>charterized</a:t>
            </a:r>
            <a:r>
              <a:rPr lang="en-US" sz="2600" dirty="0" smtClean="0">
                <a:solidFill>
                  <a:srgbClr val="FFFFFF"/>
                </a:solidFill>
                <a:latin typeface="Avant Garde"/>
                <a:cs typeface="Avant Garde"/>
              </a:rPr>
              <a:t>, in the sense that the adults in the building have to set five-year goals, are given the power, autonomy and resources to achieve those goals, and then are held accountable for results</a:t>
            </a:r>
          </a:p>
          <a:p>
            <a:pPr marL="1238372" lvl="1" indent="-457200">
              <a:spcAft>
                <a:spcPts val="1200"/>
              </a:spcAft>
              <a:buFont typeface="Arial" pitchFamily="34" charset="0"/>
              <a:buChar char="•"/>
            </a:pPr>
            <a:r>
              <a:rPr lang="en-US" sz="2400" dirty="0" smtClean="0">
                <a:solidFill>
                  <a:srgbClr val="FFFFFF"/>
                </a:solidFill>
                <a:latin typeface="Avant Garde"/>
                <a:cs typeface="Avant Garde"/>
              </a:rPr>
              <a:t>If they fail to deliver them, then they can lose the right to occupy the building and teach the children and other adults can be brought in</a:t>
            </a:r>
            <a:endParaRPr lang="en-US" sz="2600" dirty="0" smtClean="0">
              <a:solidFill>
                <a:srgbClr val="FFFFFF"/>
              </a:solidFill>
              <a:latin typeface="Avant Garde"/>
              <a:cs typeface="Avant Garde"/>
            </a:endParaRPr>
          </a:p>
          <a:p>
            <a:pPr marL="457200" indent="-457200">
              <a:spcAft>
                <a:spcPts val="1200"/>
              </a:spcAft>
              <a:buFont typeface="Arial" pitchFamily="34" charset="0"/>
              <a:buChar char="•"/>
            </a:pPr>
            <a:r>
              <a:rPr lang="en-US" sz="2600" dirty="0" smtClean="0">
                <a:solidFill>
                  <a:srgbClr val="FFFFFF"/>
                </a:solidFill>
                <a:latin typeface="Avant Garde"/>
                <a:cs typeface="Avant Garde"/>
              </a:rPr>
              <a:t>Once they reach a critical mass, choice programs/schools do indeed create pressure for change – New Orleans, DC and Harlem, for example</a:t>
            </a:r>
          </a:p>
          <a:p>
            <a:pPr marL="457200" indent="-457200">
              <a:spcAft>
                <a:spcPts val="1200"/>
              </a:spcAft>
              <a:buFont typeface="Arial" pitchFamily="34" charset="0"/>
              <a:buChar char="•"/>
            </a:pPr>
            <a:r>
              <a:rPr lang="en-US" sz="2600" dirty="0" smtClean="0">
                <a:solidFill>
                  <a:srgbClr val="FFFFFF"/>
                </a:solidFill>
                <a:latin typeface="Avant Garde"/>
                <a:cs typeface="Avant Garde"/>
              </a:rPr>
              <a:t>For the foreseeable future, however, the vast majority of children will continue to be educated at their local public school</a:t>
            </a:r>
          </a:p>
          <a:p>
            <a:pPr marL="457200" indent="-457200">
              <a:spcAft>
                <a:spcPts val="1200"/>
              </a:spcAft>
              <a:buFont typeface="Arial" pitchFamily="34" charset="0"/>
              <a:buChar char="•"/>
            </a:pPr>
            <a:r>
              <a:rPr lang="en-US" sz="2600" dirty="0" smtClean="0">
                <a:solidFill>
                  <a:srgbClr val="FFFFFF"/>
                </a:solidFill>
                <a:latin typeface="Avant Garde"/>
                <a:cs typeface="Avant Garde"/>
              </a:rPr>
              <a:t>First and foremost, parents don't want choice – they want a good neighborhood school!</a:t>
            </a:r>
          </a:p>
        </p:txBody>
      </p:sp>
      <p:sp>
        <p:nvSpPr>
          <p:cNvPr id="5" name="TextBox 4"/>
          <p:cNvSpPr txBox="1"/>
          <p:nvPr/>
        </p:nvSpPr>
        <p:spPr>
          <a:xfrm>
            <a:off x="2760602" y="823119"/>
            <a:ext cx="8227279" cy="646331"/>
          </a:xfrm>
          <a:prstGeom prst="rect">
            <a:avLst/>
          </a:prstGeom>
          <a:noFill/>
        </p:spPr>
        <p:txBody>
          <a:bodyPr wrap="square" rtlCol="0">
            <a:spAutoFit/>
          </a:bodyPr>
          <a:lstStyle/>
          <a:p>
            <a:r>
              <a:rPr lang="en-US" sz="3600" dirty="0" smtClean="0">
                <a:solidFill>
                  <a:srgbClr val="FFFFFF"/>
                </a:solidFill>
                <a:latin typeface="Avant Garde"/>
                <a:cs typeface="Avant Garde"/>
              </a:rPr>
              <a:t>We need to adopt </a:t>
            </a:r>
            <a:r>
              <a:rPr lang="en-US" sz="3600" i="1" u="sng" dirty="0" smtClean="0">
                <a:solidFill>
                  <a:srgbClr val="FFFFFF"/>
                </a:solidFill>
                <a:latin typeface="Avant Garde"/>
                <a:cs typeface="Avant Garde"/>
              </a:rPr>
              <a:t>both</a:t>
            </a:r>
            <a:r>
              <a:rPr lang="en-US" sz="3600" dirty="0" smtClean="0">
                <a:solidFill>
                  <a:srgbClr val="FFFFFF"/>
                </a:solidFill>
                <a:latin typeface="Avant Garde"/>
                <a:cs typeface="Avant Garde"/>
              </a:rPr>
              <a:t> strategies.</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103</a:t>
            </a:fld>
            <a:r>
              <a:rPr lang="en-US" smtClean="0"/>
              <a:t>-</a:t>
            </a:r>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2631827"/>
            <a:ext cx="10699123" cy="3416320"/>
          </a:xfrm>
          <a:prstGeom prst="rect">
            <a:avLst/>
          </a:prstGeom>
          <a:noFill/>
        </p:spPr>
        <p:txBody>
          <a:bodyPr wrap="square" rtlCol="0">
            <a:spAutoFit/>
          </a:bodyPr>
          <a:lstStyle/>
          <a:p>
            <a:r>
              <a:rPr lang="en-US" sz="3600" dirty="0" smtClean="0">
                <a:solidFill>
                  <a:srgbClr val="FFFFFF"/>
                </a:solidFill>
                <a:latin typeface="Avant Garde"/>
                <a:cs typeface="Avant Garde"/>
              </a:rPr>
              <a:t>What might a successful system look like?</a:t>
            </a:r>
          </a:p>
          <a:p>
            <a:r>
              <a:rPr lang="en-US" sz="3600" dirty="0" smtClean="0">
                <a:solidFill>
                  <a:srgbClr val="FFFFFF"/>
                </a:solidFill>
                <a:latin typeface="Avant Garde"/>
                <a:cs typeface="Avant Garde"/>
              </a:rPr>
              <a:t>We don't have to look very far.</a:t>
            </a:r>
          </a:p>
          <a:p>
            <a:endParaRPr lang="en-US" sz="3600" dirty="0" smtClean="0">
              <a:solidFill>
                <a:srgbClr val="FFFFFF"/>
              </a:solidFill>
              <a:latin typeface="Avant Garde"/>
              <a:cs typeface="Avant Garde"/>
            </a:endParaRPr>
          </a:p>
          <a:p>
            <a:r>
              <a:rPr lang="en-US" sz="3600" dirty="0" smtClean="0">
                <a:solidFill>
                  <a:srgbClr val="FFFFFF"/>
                </a:solidFill>
                <a:latin typeface="Avant Garde"/>
                <a:cs typeface="Avant Garde"/>
              </a:rPr>
              <a:t>The United States has two educational systems:</a:t>
            </a:r>
          </a:p>
          <a:p>
            <a:r>
              <a:rPr lang="en-US" sz="3600" dirty="0" smtClean="0">
                <a:solidFill>
                  <a:srgbClr val="FFFFFF"/>
                </a:solidFill>
                <a:latin typeface="Avant Garde"/>
                <a:cs typeface="Avant Garde"/>
              </a:rPr>
              <a:t>One is performing poorly, while the other is </a:t>
            </a:r>
          </a:p>
          <a:p>
            <a:r>
              <a:rPr lang="en-US" sz="3600" dirty="0" smtClean="0">
                <a:solidFill>
                  <a:srgbClr val="FFFFFF"/>
                </a:solidFill>
                <a:latin typeface="Avant Garde"/>
                <a:cs typeface="Avant Garde"/>
              </a:rPr>
              <a:t>the envy of the world.</a:t>
            </a:r>
            <a:endParaRPr lang="en-US" sz="3600" dirty="0">
              <a:solidFill>
                <a:srgbClr val="FFFFFF"/>
              </a:solidFill>
              <a:latin typeface="Avant Garde"/>
              <a:cs typeface="Avant Garde"/>
            </a:endParaRPr>
          </a:p>
        </p:txBody>
      </p:sp>
      <p:sp>
        <p:nvSpPr>
          <p:cNvPr id="4" name="Slide Number Placeholder 3"/>
          <p:cNvSpPr>
            <a:spLocks noGrp="1"/>
          </p:cNvSpPr>
          <p:nvPr>
            <p:ph type="sldNum" sz="quarter" idx="12"/>
          </p:nvPr>
        </p:nvSpPr>
        <p:spPr/>
        <p:txBody>
          <a:bodyPr/>
          <a:lstStyle/>
          <a:p>
            <a:r>
              <a:rPr lang="en-US" smtClean="0"/>
              <a:t>-</a:t>
            </a:r>
            <a:fld id="{5E8EF2F0-B23E-0D45-9EC4-8ABB153D8498}" type="slidenum">
              <a:rPr lang="en-US" smtClean="0"/>
              <a:pPr/>
              <a:t>104</a:t>
            </a:fld>
            <a:r>
              <a:rPr lang="en-US" smtClean="0"/>
              <a:t>-</a:t>
            </a:r>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777081" y="2518390"/>
            <a:ext cx="7696199" cy="5478423"/>
          </a:xfrm>
          <a:prstGeom prst="rect">
            <a:avLst/>
          </a:prstGeom>
          <a:noFill/>
        </p:spPr>
        <p:txBody>
          <a:bodyPr wrap="square" numCol="1" rtlCol="0">
            <a:spAutoFit/>
          </a:bodyPr>
          <a:lstStyle/>
          <a:p>
            <a:pPr marL="266700" indent="-266700" eaLnBrk="0" hangingPunct="0">
              <a:spcBef>
                <a:spcPts val="1200"/>
              </a:spcBef>
              <a:buFontTx/>
              <a:buChar char="•"/>
            </a:pPr>
            <a:r>
              <a:rPr lang="en-US" sz="2000" dirty="0" smtClean="0">
                <a:solidFill>
                  <a:srgbClr val="FFFFFF"/>
                </a:solidFill>
                <a:latin typeface="Avant Garde"/>
                <a:cs typeface="Avant Garde"/>
              </a:rPr>
              <a:t>Only people with means can afford to opt out of the public schools</a:t>
            </a:r>
          </a:p>
          <a:p>
            <a:pPr marL="266700" indent="-266700" eaLnBrk="0" hangingPunct="0">
              <a:spcBef>
                <a:spcPts val="1200"/>
              </a:spcBef>
              <a:buFontTx/>
              <a:buChar char="•"/>
            </a:pPr>
            <a:r>
              <a:rPr lang="en-US" sz="2000" dirty="0" smtClean="0">
                <a:solidFill>
                  <a:srgbClr val="FFFFFF"/>
                </a:solidFill>
                <a:latin typeface="Avant Garde"/>
                <a:cs typeface="Avant Garde"/>
              </a:rPr>
              <a:t>Public schools have dominant market share</a:t>
            </a:r>
          </a:p>
          <a:p>
            <a:pPr marL="266700" indent="-266700" eaLnBrk="0" hangingPunct="0">
              <a:spcBef>
                <a:spcPts val="1200"/>
              </a:spcBef>
              <a:buFontTx/>
              <a:buChar char="•"/>
            </a:pPr>
            <a:r>
              <a:rPr lang="en-US" sz="2000" dirty="0" smtClean="0">
                <a:solidFill>
                  <a:srgbClr val="FFFFFF"/>
                </a:solidFill>
                <a:latin typeface="Avant Garde"/>
                <a:cs typeface="Avant Garde"/>
              </a:rPr>
              <a:t>Students and their parents typically have little or no choice of school; they are assigned to one school based on where they live</a:t>
            </a:r>
          </a:p>
          <a:p>
            <a:pPr marL="266700" indent="-266700" eaLnBrk="0" hangingPunct="0">
              <a:spcBef>
                <a:spcPts val="1200"/>
              </a:spcBef>
              <a:buFontTx/>
              <a:buChar char="•"/>
            </a:pPr>
            <a:r>
              <a:rPr lang="en-US" sz="2000" dirty="0" smtClean="0">
                <a:solidFill>
                  <a:srgbClr val="FFFFFF"/>
                </a:solidFill>
                <a:latin typeface="Avant Garde"/>
                <a:cs typeface="Avant Garde"/>
              </a:rPr>
              <a:t>Money doesn't follow students; if they don't attend their local public school, they get nothing</a:t>
            </a:r>
          </a:p>
          <a:p>
            <a:pPr marL="604838" lvl="1" indent="-223838" eaLnBrk="0" hangingPunct="0">
              <a:spcBef>
                <a:spcPts val="1200"/>
              </a:spcBef>
              <a:buFontTx/>
              <a:buChar char="–"/>
            </a:pPr>
            <a:r>
              <a:rPr lang="en-US" sz="2000" dirty="0" smtClean="0">
                <a:solidFill>
                  <a:srgbClr val="FFFFFF"/>
                </a:solidFill>
                <a:latin typeface="Avant Garde"/>
                <a:cs typeface="Avant Garde"/>
              </a:rPr>
              <a:t>If students or their parents are dissatisfied with a school, they have few options</a:t>
            </a:r>
          </a:p>
          <a:p>
            <a:pPr marL="266700" indent="-266700" eaLnBrk="0" hangingPunct="0">
              <a:spcBef>
                <a:spcPts val="1200"/>
              </a:spcBef>
              <a:buFontTx/>
              <a:buChar char="•"/>
            </a:pPr>
            <a:r>
              <a:rPr lang="en-US" sz="2000" dirty="0" smtClean="0">
                <a:solidFill>
                  <a:srgbClr val="FFFFFF"/>
                </a:solidFill>
                <a:latin typeface="Avant Garde"/>
                <a:cs typeface="Avant Garde"/>
              </a:rPr>
              <a:t>Failing schools typically face few consequences</a:t>
            </a:r>
          </a:p>
          <a:p>
            <a:pPr marL="266700" indent="-266700" eaLnBrk="0" hangingPunct="0">
              <a:spcBef>
                <a:spcPts val="1200"/>
              </a:spcBef>
              <a:buFontTx/>
              <a:buChar char="•"/>
            </a:pPr>
            <a:r>
              <a:rPr lang="en-US" sz="2000" dirty="0" smtClean="0">
                <a:solidFill>
                  <a:srgbClr val="FFFFFF"/>
                </a:solidFill>
                <a:latin typeface="Avant Garde"/>
                <a:cs typeface="Avant Garde"/>
              </a:rPr>
              <a:t>Teachers, even the most ineffective teachers, almost always get tenure within a few years</a:t>
            </a:r>
          </a:p>
          <a:p>
            <a:pPr marL="266700" indent="-266700" eaLnBrk="0" hangingPunct="0">
              <a:spcBef>
                <a:spcPts val="1200"/>
              </a:spcBef>
              <a:buFontTx/>
              <a:buChar char="•"/>
            </a:pPr>
            <a:r>
              <a:rPr lang="en-US" sz="2000" dirty="0" smtClean="0">
                <a:solidFill>
                  <a:srgbClr val="FFFFFF"/>
                </a:solidFill>
                <a:latin typeface="Avant Garde"/>
                <a:cs typeface="Avant Garde"/>
              </a:rPr>
              <a:t>Very little innovation and specialization among schools</a:t>
            </a:r>
            <a:endParaRPr lang="en-US" sz="2000" dirty="0">
              <a:solidFill>
                <a:srgbClr val="FFFFFF"/>
              </a:solidFill>
              <a:latin typeface="Avant Garde"/>
              <a:cs typeface="Avant Garde"/>
            </a:endParaRPr>
          </a:p>
        </p:txBody>
      </p:sp>
      <p:sp>
        <p:nvSpPr>
          <p:cNvPr id="5" name="TextBox 4"/>
          <p:cNvSpPr txBox="1"/>
          <p:nvPr/>
        </p:nvSpPr>
        <p:spPr>
          <a:xfrm>
            <a:off x="779401" y="1127920"/>
            <a:ext cx="8227279" cy="1200329"/>
          </a:xfrm>
          <a:prstGeom prst="rect">
            <a:avLst/>
          </a:prstGeom>
          <a:noFill/>
        </p:spPr>
        <p:txBody>
          <a:bodyPr wrap="square" rtlCol="0">
            <a:spAutoFit/>
          </a:bodyPr>
          <a:lstStyle/>
          <a:p>
            <a:r>
              <a:rPr lang="en-US" sz="3600" dirty="0" smtClean="0">
                <a:solidFill>
                  <a:srgbClr val="FFFFFF"/>
                </a:solidFill>
                <a:latin typeface="Avant Garde"/>
                <a:cs typeface="Avant Garde"/>
              </a:rPr>
              <a:t>Characteristics of our K-12 public school system:</a:t>
            </a:r>
            <a:endParaRPr lang="en-US" sz="3600" dirty="0">
              <a:solidFill>
                <a:srgbClr val="FFFFFF"/>
              </a:solidFill>
              <a:latin typeface="Avant Garde"/>
              <a:cs typeface="Avant Garde"/>
            </a:endParaRPr>
          </a:p>
        </p:txBody>
      </p:sp>
      <p:sp>
        <p:nvSpPr>
          <p:cNvPr id="7" name="TextBox 6"/>
          <p:cNvSpPr txBox="1"/>
          <p:nvPr/>
        </p:nvSpPr>
        <p:spPr>
          <a:xfrm>
            <a:off x="9311482" y="2511763"/>
            <a:ext cx="7696199" cy="5478423"/>
          </a:xfrm>
          <a:prstGeom prst="rect">
            <a:avLst/>
          </a:prstGeom>
          <a:noFill/>
        </p:spPr>
        <p:txBody>
          <a:bodyPr wrap="square" numCol="1" rtlCol="0">
            <a:spAutoFit/>
          </a:bodyPr>
          <a:lstStyle/>
          <a:p>
            <a:pPr marL="209550" indent="-209550" eaLnBrk="0" hangingPunct="0">
              <a:spcBef>
                <a:spcPts val="1200"/>
              </a:spcBef>
              <a:buFontTx/>
              <a:buChar char="•"/>
            </a:pPr>
            <a:r>
              <a:rPr lang="en-US" sz="2000" dirty="0" smtClean="0">
                <a:solidFill>
                  <a:srgbClr val="FFFFFF"/>
                </a:solidFill>
                <a:latin typeface="Avant Garde"/>
                <a:cs typeface="Avant Garde"/>
              </a:rPr>
              <a:t>Public, private and religious schools all compete fiercely for students</a:t>
            </a:r>
          </a:p>
          <a:p>
            <a:pPr marL="209550" indent="-209550" eaLnBrk="0" hangingPunct="0">
              <a:spcBef>
                <a:spcPts val="1200"/>
              </a:spcBef>
              <a:buFontTx/>
              <a:buChar char="•"/>
            </a:pPr>
            <a:r>
              <a:rPr lang="en-US" sz="2000" dirty="0" smtClean="0">
                <a:solidFill>
                  <a:srgbClr val="FFFFFF"/>
                </a:solidFill>
                <a:latin typeface="Avant Garde"/>
                <a:cs typeface="Avant Garde"/>
              </a:rPr>
              <a:t>No one type of school has dominant market share</a:t>
            </a:r>
          </a:p>
          <a:p>
            <a:pPr marL="209550" indent="-209550" eaLnBrk="0" hangingPunct="0">
              <a:spcBef>
                <a:spcPts val="1200"/>
              </a:spcBef>
              <a:buFontTx/>
              <a:buChar char="•"/>
            </a:pPr>
            <a:r>
              <a:rPr lang="en-US" sz="2000" dirty="0" smtClean="0">
                <a:solidFill>
                  <a:srgbClr val="FFFFFF"/>
                </a:solidFill>
                <a:latin typeface="Avant Garde"/>
                <a:cs typeface="Avant Garde"/>
              </a:rPr>
              <a:t>Students and their parents choose among a vast array of options when determining which school is best, depending on each student's interests and needs</a:t>
            </a:r>
          </a:p>
          <a:p>
            <a:pPr marL="209550" indent="-209550" eaLnBrk="0" hangingPunct="0">
              <a:spcBef>
                <a:spcPts val="1200"/>
              </a:spcBef>
              <a:buFontTx/>
              <a:buChar char="•"/>
            </a:pPr>
            <a:r>
              <a:rPr lang="en-US" sz="2000" dirty="0" smtClean="0">
                <a:solidFill>
                  <a:srgbClr val="FFFFFF"/>
                </a:solidFill>
                <a:latin typeface="Avant Garde"/>
                <a:cs typeface="Avant Garde"/>
              </a:rPr>
              <a:t>Money in the form of scholarships and student loans – both public and private – largely follows students</a:t>
            </a:r>
          </a:p>
          <a:p>
            <a:pPr marL="547688" lvl="1" indent="-223838" eaLnBrk="0" hangingPunct="0">
              <a:spcBef>
                <a:spcPts val="1200"/>
              </a:spcBef>
              <a:buFontTx/>
              <a:buChar char="–"/>
            </a:pPr>
            <a:r>
              <a:rPr lang="en-US" sz="2000" dirty="0" smtClean="0">
                <a:solidFill>
                  <a:srgbClr val="FFFFFF"/>
                </a:solidFill>
                <a:latin typeface="Avant Garde"/>
                <a:cs typeface="Avant Garde"/>
              </a:rPr>
              <a:t>If students or their parents are dissatisfied with a school, they can easily switch schools</a:t>
            </a:r>
          </a:p>
          <a:p>
            <a:pPr marL="209550" indent="-209550" eaLnBrk="0" hangingPunct="0">
              <a:spcBef>
                <a:spcPts val="1200"/>
              </a:spcBef>
              <a:buFontTx/>
              <a:buChar char="•"/>
            </a:pPr>
            <a:r>
              <a:rPr lang="en-US" sz="2000" dirty="0" smtClean="0">
                <a:solidFill>
                  <a:srgbClr val="FFFFFF"/>
                </a:solidFill>
                <a:latin typeface="Avant Garde"/>
                <a:cs typeface="Avant Garde"/>
              </a:rPr>
              <a:t>Failing schools face severe consequences</a:t>
            </a:r>
          </a:p>
          <a:p>
            <a:pPr marL="209550" indent="-209550" eaLnBrk="0" hangingPunct="0">
              <a:spcBef>
                <a:spcPts val="1200"/>
              </a:spcBef>
              <a:buFontTx/>
              <a:buChar char="•"/>
            </a:pPr>
            <a:r>
              <a:rPr lang="en-US" sz="2000" dirty="0" smtClean="0">
                <a:solidFill>
                  <a:srgbClr val="FFFFFF"/>
                </a:solidFill>
                <a:latin typeface="Avant Garde"/>
                <a:cs typeface="Avant Garde"/>
              </a:rPr>
              <a:t>It takes many years for teachers to earn tenure, and the process is generally rigorous and competitive</a:t>
            </a:r>
          </a:p>
          <a:p>
            <a:pPr marL="209550" indent="-209550" eaLnBrk="0" hangingPunct="0">
              <a:spcBef>
                <a:spcPts val="1200"/>
              </a:spcBef>
              <a:buFontTx/>
              <a:buChar char="•"/>
            </a:pPr>
            <a:r>
              <a:rPr lang="en-US" sz="2000" dirty="0" smtClean="0">
                <a:solidFill>
                  <a:srgbClr val="FFFFFF"/>
                </a:solidFill>
                <a:latin typeface="Avant Garde"/>
                <a:cs typeface="Avant Garde"/>
              </a:rPr>
              <a:t>Tremendous innovation and specialization among schools</a:t>
            </a:r>
          </a:p>
        </p:txBody>
      </p:sp>
      <p:sp>
        <p:nvSpPr>
          <p:cNvPr id="8" name="TextBox 7"/>
          <p:cNvSpPr txBox="1"/>
          <p:nvPr/>
        </p:nvSpPr>
        <p:spPr>
          <a:xfrm>
            <a:off x="9313802" y="1121293"/>
            <a:ext cx="8227279" cy="1200329"/>
          </a:xfrm>
          <a:prstGeom prst="rect">
            <a:avLst/>
          </a:prstGeom>
          <a:noFill/>
        </p:spPr>
        <p:txBody>
          <a:bodyPr wrap="square" rtlCol="0">
            <a:spAutoFit/>
          </a:bodyPr>
          <a:lstStyle/>
          <a:p>
            <a:r>
              <a:rPr lang="en-US" sz="3600" dirty="0" smtClean="0">
                <a:solidFill>
                  <a:srgbClr val="FFFFFF"/>
                </a:solidFill>
                <a:latin typeface="Avant Garde"/>
                <a:cs typeface="Avant Garde"/>
              </a:rPr>
              <a:t>Characteristics of our post-secondary system:</a:t>
            </a:r>
            <a:endParaRPr lang="en-US" sz="3600" dirty="0">
              <a:solidFill>
                <a:srgbClr val="FFFFFF"/>
              </a:solidFill>
              <a:latin typeface="Avant Garde"/>
              <a:cs typeface="Avant Garde"/>
            </a:endParaRPr>
          </a:p>
        </p:txBody>
      </p:sp>
      <p:sp>
        <p:nvSpPr>
          <p:cNvPr id="9" name="Slide Number Placeholder 8"/>
          <p:cNvSpPr>
            <a:spLocks noGrp="1"/>
          </p:cNvSpPr>
          <p:nvPr>
            <p:ph type="sldNum" sz="quarter" idx="12"/>
          </p:nvPr>
        </p:nvSpPr>
        <p:spPr/>
        <p:txBody>
          <a:bodyPr/>
          <a:lstStyle/>
          <a:p>
            <a:r>
              <a:rPr lang="en-US" smtClean="0"/>
              <a:t>-</a:t>
            </a:r>
            <a:fld id="{5E8EF2F0-B23E-0D45-9EC4-8ABB153D8498}" type="slidenum">
              <a:rPr lang="en-US" smtClean="0"/>
              <a:pPr/>
              <a:t>105</a:t>
            </a:fld>
            <a:r>
              <a:rPr lang="en-US" smtClean="0"/>
              <a:t>-</a:t>
            </a:r>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58282" y="2270919"/>
            <a:ext cx="10515599" cy="6494085"/>
          </a:xfrm>
          <a:prstGeom prst="rect">
            <a:avLst/>
          </a:prstGeom>
          <a:noFill/>
        </p:spPr>
        <p:txBody>
          <a:bodyPr wrap="square" numCol="1" rtlCol="0">
            <a:spAutoFit/>
          </a:bodyPr>
          <a:lstStyle/>
          <a:p>
            <a:pPr marL="288925" indent="-288925">
              <a:spcBef>
                <a:spcPct val="0"/>
              </a:spcBef>
            </a:pPr>
            <a:r>
              <a:rPr lang="en-US" sz="2600" dirty="0" smtClean="0">
                <a:solidFill>
                  <a:srgbClr val="FFFFFF"/>
                </a:solidFill>
                <a:latin typeface="Avant Garde"/>
                <a:cs typeface="Avant Garde"/>
              </a:rPr>
              <a:t>•  U.S. military</a:t>
            </a:r>
          </a:p>
          <a:p>
            <a:pPr marL="1070097" lvl="1" indent="-288925">
              <a:spcBef>
                <a:spcPct val="0"/>
              </a:spcBef>
              <a:buFontTx/>
              <a:buChar char="-"/>
            </a:pPr>
            <a:r>
              <a:rPr lang="en-US" sz="2600" dirty="0" smtClean="0">
                <a:solidFill>
                  <a:srgbClr val="FFFFFF"/>
                </a:solidFill>
                <a:latin typeface="Avant Garde"/>
                <a:cs typeface="Avant Garde"/>
              </a:rPr>
              <a:t>3 million active and reserve military personnel</a:t>
            </a:r>
          </a:p>
          <a:p>
            <a:pPr marL="1070097" lvl="1" indent="-288925">
              <a:spcBef>
                <a:spcPct val="0"/>
              </a:spcBef>
              <a:buFontTx/>
              <a:buChar char="-"/>
            </a:pPr>
            <a:r>
              <a:rPr lang="en-US" sz="2600" dirty="0" smtClean="0">
                <a:solidFill>
                  <a:srgbClr val="FFFFFF"/>
                </a:solidFill>
                <a:latin typeface="Avant Garde"/>
                <a:cs typeface="Avant Garde"/>
              </a:rPr>
              <a:t>A broken, demoralized institution after Vietnam</a:t>
            </a:r>
          </a:p>
          <a:p>
            <a:pPr marL="1070097" lvl="1" indent="-288925">
              <a:spcBef>
                <a:spcPct val="0"/>
              </a:spcBef>
              <a:buFontTx/>
              <a:buChar char="-"/>
            </a:pPr>
            <a:r>
              <a:rPr lang="en-US" sz="2600" dirty="0" smtClean="0">
                <a:solidFill>
                  <a:srgbClr val="FFFFFF"/>
                </a:solidFill>
                <a:latin typeface="Avant Garde"/>
                <a:cs typeface="Avant Garde"/>
              </a:rPr>
              <a:t>How did we fix it?</a:t>
            </a:r>
          </a:p>
          <a:p>
            <a:pPr marL="288925" indent="-288925">
              <a:spcBef>
                <a:spcPct val="0"/>
              </a:spcBef>
              <a:buFont typeface="Arial" pitchFamily="34" charset="0"/>
              <a:buChar char="•"/>
            </a:pPr>
            <a:endParaRPr lang="en-US" sz="2600" dirty="0" smtClean="0">
              <a:solidFill>
                <a:srgbClr val="FFFFFF"/>
              </a:solidFill>
              <a:latin typeface="Avant Garde"/>
              <a:cs typeface="Avant Garde"/>
            </a:endParaRPr>
          </a:p>
          <a:p>
            <a:pPr marL="288925" indent="-288925">
              <a:spcBef>
                <a:spcPct val="0"/>
              </a:spcBef>
              <a:buFont typeface="Arial" pitchFamily="34" charset="0"/>
              <a:buChar char="•"/>
            </a:pPr>
            <a:r>
              <a:rPr lang="en-US" sz="2600" dirty="0" smtClean="0">
                <a:solidFill>
                  <a:srgbClr val="FFFFFF"/>
                </a:solidFill>
                <a:latin typeface="Avant Garde"/>
                <a:cs typeface="Avant Garde"/>
              </a:rPr>
              <a:t>Wal-Mart</a:t>
            </a:r>
          </a:p>
          <a:p>
            <a:pPr marL="1070097" lvl="1" indent="-288925">
              <a:spcBef>
                <a:spcPct val="0"/>
              </a:spcBef>
              <a:buFontTx/>
              <a:buChar char="-"/>
            </a:pPr>
            <a:r>
              <a:rPr lang="en-US" sz="2600" dirty="0" smtClean="0">
                <a:solidFill>
                  <a:srgbClr val="FFFFFF"/>
                </a:solidFill>
                <a:latin typeface="Avant Garde"/>
                <a:cs typeface="Avant Garde"/>
              </a:rPr>
              <a:t>Over 2 million employees worldwide, including 1.4 million in the U.S.</a:t>
            </a:r>
          </a:p>
          <a:p>
            <a:pPr marL="1070097" lvl="1" indent="-288925">
              <a:spcBef>
                <a:spcPct val="0"/>
              </a:spcBef>
              <a:buFontTx/>
              <a:buChar char="-"/>
            </a:pPr>
            <a:r>
              <a:rPr lang="en-US" sz="2600" dirty="0" smtClean="0">
                <a:solidFill>
                  <a:srgbClr val="FFFFFF"/>
                </a:solidFill>
                <a:latin typeface="Avant Garde"/>
                <a:cs typeface="Avant Garde"/>
              </a:rPr>
              <a:t>How does Wal-Mart manage its workforce?</a:t>
            </a:r>
          </a:p>
          <a:p>
            <a:pPr marL="288925" indent="-288925">
              <a:spcBef>
                <a:spcPct val="0"/>
              </a:spcBef>
              <a:buFont typeface="Arial" pitchFamily="34" charset="0"/>
              <a:buChar char="•"/>
            </a:pPr>
            <a:endParaRPr lang="en-US" sz="2600" dirty="0" smtClean="0">
              <a:solidFill>
                <a:srgbClr val="FFFFFF"/>
              </a:solidFill>
              <a:latin typeface="Avant Garde"/>
              <a:cs typeface="Avant Garde"/>
            </a:endParaRPr>
          </a:p>
          <a:p>
            <a:pPr marL="288925" indent="-288925">
              <a:spcBef>
                <a:spcPct val="0"/>
              </a:spcBef>
              <a:buFont typeface="Arial" pitchFamily="34" charset="0"/>
              <a:buChar char="•"/>
            </a:pPr>
            <a:r>
              <a:rPr lang="en-US" sz="2600" dirty="0" smtClean="0">
                <a:solidFill>
                  <a:srgbClr val="FFFFFF"/>
                </a:solidFill>
                <a:latin typeface="Avant Garde"/>
                <a:cs typeface="Avant Garde"/>
              </a:rPr>
              <a:t>The NYC police department</a:t>
            </a:r>
          </a:p>
          <a:p>
            <a:pPr marL="1070097" lvl="1" indent="-288925">
              <a:spcBef>
                <a:spcPct val="0"/>
              </a:spcBef>
              <a:buFont typeface="Arial" pitchFamily="34" charset="0"/>
              <a:buChar char="•"/>
            </a:pPr>
            <a:r>
              <a:rPr lang="en-US" sz="2600" dirty="0" smtClean="0">
                <a:solidFill>
                  <a:srgbClr val="FFFFFF"/>
                </a:solidFill>
                <a:latin typeface="Avant Garde"/>
                <a:cs typeface="Avant Garde"/>
              </a:rPr>
              <a:t>The number of murders declined by </a:t>
            </a:r>
            <a:r>
              <a:rPr lang="en-US" sz="2600" u="sng" dirty="0" smtClean="0">
                <a:solidFill>
                  <a:srgbClr val="FFFFFF"/>
                </a:solidFill>
                <a:latin typeface="Avant Garde"/>
                <a:cs typeface="Avant Garde"/>
              </a:rPr>
              <a:t>81%</a:t>
            </a:r>
            <a:r>
              <a:rPr lang="en-US" sz="2600" dirty="0" smtClean="0">
                <a:solidFill>
                  <a:srgbClr val="FFFFFF"/>
                </a:solidFill>
                <a:latin typeface="Avant Garde"/>
                <a:cs typeface="Avant Garde"/>
              </a:rPr>
              <a:t> from 1990-2012</a:t>
            </a:r>
          </a:p>
          <a:p>
            <a:pPr marL="1070097" lvl="1" indent="-288925">
              <a:spcBef>
                <a:spcPct val="0"/>
              </a:spcBef>
              <a:buFont typeface="Arial" pitchFamily="34" charset="0"/>
              <a:buChar char="•"/>
            </a:pPr>
            <a:r>
              <a:rPr lang="en-US" sz="2600" dirty="0" smtClean="0">
                <a:solidFill>
                  <a:srgbClr val="FFFFFF"/>
                </a:solidFill>
                <a:latin typeface="Avant Garde"/>
                <a:cs typeface="Avant Garde"/>
              </a:rPr>
              <a:t>How was it turned around?</a:t>
            </a:r>
          </a:p>
          <a:p>
            <a:pPr marL="1070097" lvl="1" indent="-288925">
              <a:spcBef>
                <a:spcPct val="0"/>
              </a:spcBef>
              <a:buFont typeface="Arial" pitchFamily="34" charset="0"/>
              <a:buChar char="•"/>
            </a:pPr>
            <a:endParaRPr lang="en-US" sz="2600" dirty="0">
              <a:solidFill>
                <a:srgbClr val="FFFFFF"/>
              </a:solidFill>
              <a:latin typeface="Avant Garde"/>
              <a:cs typeface="Avant Garde"/>
            </a:endParaRPr>
          </a:p>
          <a:p>
            <a:pPr marL="288925" indent="-288925">
              <a:spcBef>
                <a:spcPct val="0"/>
              </a:spcBef>
              <a:buFont typeface="Arial" pitchFamily="34" charset="0"/>
              <a:buChar char="•"/>
            </a:pPr>
            <a:r>
              <a:rPr lang="en-US" sz="2600" dirty="0" smtClean="0">
                <a:solidFill>
                  <a:srgbClr val="FFFFFF"/>
                </a:solidFill>
                <a:latin typeface="Avant Garde"/>
                <a:cs typeface="Avant Garde"/>
              </a:rPr>
              <a:t>Doctors</a:t>
            </a:r>
            <a:endParaRPr lang="en-US" sz="2600" dirty="0">
              <a:solidFill>
                <a:srgbClr val="FFFFFF"/>
              </a:solidFill>
              <a:latin typeface="Avant Garde"/>
              <a:cs typeface="Avant Garde"/>
            </a:endParaRPr>
          </a:p>
          <a:p>
            <a:pPr marL="1070097" lvl="1" indent="-288925">
              <a:spcBef>
                <a:spcPct val="0"/>
              </a:spcBef>
              <a:buFont typeface="Arial" pitchFamily="34" charset="0"/>
              <a:buChar char="•"/>
            </a:pPr>
            <a:r>
              <a:rPr lang="en-US" sz="2600" dirty="0" smtClean="0">
                <a:solidFill>
                  <a:srgbClr val="FFFFFF"/>
                </a:solidFill>
                <a:latin typeface="Avant Garde"/>
                <a:cs typeface="Avant Garde"/>
              </a:rPr>
              <a:t>How do we select, train, evaluate and reward doctors?</a:t>
            </a:r>
            <a:endParaRPr lang="en-US" sz="2600" dirty="0">
              <a:solidFill>
                <a:srgbClr val="FFFFFF"/>
              </a:solidFill>
              <a:latin typeface="Avant Garde"/>
              <a:cs typeface="Avant Garde"/>
            </a:endParaRPr>
          </a:p>
        </p:txBody>
      </p:sp>
      <p:sp>
        <p:nvSpPr>
          <p:cNvPr id="5" name="TextBox 4"/>
          <p:cNvSpPr txBox="1"/>
          <p:nvPr/>
        </p:nvSpPr>
        <p:spPr>
          <a:xfrm>
            <a:off x="2760602" y="1127920"/>
            <a:ext cx="11914248" cy="646331"/>
          </a:xfrm>
          <a:prstGeom prst="rect">
            <a:avLst/>
          </a:prstGeom>
          <a:noFill/>
        </p:spPr>
        <p:txBody>
          <a:bodyPr wrap="square" rtlCol="0">
            <a:spAutoFit/>
          </a:bodyPr>
          <a:lstStyle/>
          <a:p>
            <a:r>
              <a:rPr lang="en-US" sz="3600" dirty="0" smtClean="0">
                <a:solidFill>
                  <a:srgbClr val="FFFFFF"/>
                </a:solidFill>
                <a:latin typeface="Avant Garde"/>
                <a:cs typeface="Avant Garde"/>
              </a:rPr>
              <a:t>Other relevant examples</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106</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7780396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577682" y="4516974"/>
            <a:ext cx="8534399" cy="2062103"/>
          </a:xfrm>
          <a:prstGeom prst="rect">
            <a:avLst/>
          </a:prstGeom>
          <a:noFill/>
        </p:spPr>
        <p:txBody>
          <a:bodyPr wrap="square" numCol="1" rtlCol="0">
            <a:spAutoFit/>
          </a:bodyPr>
          <a:lstStyle/>
          <a:p>
            <a:r>
              <a:rPr lang="en-US" sz="3200" dirty="0" smtClean="0">
                <a:solidFill>
                  <a:srgbClr val="FFFFFF"/>
                </a:solidFill>
                <a:latin typeface="Avant Garde"/>
                <a:cs typeface="Avant Garde"/>
              </a:rPr>
              <a:t>Parents are most important, but among school-based factors, numerous studies have shown that the most important determinant of student achievement is teacher quality.</a:t>
            </a:r>
          </a:p>
        </p:txBody>
      </p:sp>
      <p:sp>
        <p:nvSpPr>
          <p:cNvPr id="5" name="TextBox 4"/>
          <p:cNvSpPr txBox="1"/>
          <p:nvPr/>
        </p:nvSpPr>
        <p:spPr>
          <a:xfrm>
            <a:off x="2760602" y="2270919"/>
            <a:ext cx="9751279" cy="815608"/>
          </a:xfrm>
          <a:prstGeom prst="rect">
            <a:avLst/>
          </a:prstGeom>
          <a:noFill/>
        </p:spPr>
        <p:txBody>
          <a:bodyPr wrap="square" rtlCol="0">
            <a:spAutoFit/>
          </a:bodyPr>
          <a:lstStyle/>
          <a:p>
            <a:r>
              <a:rPr lang="en-US" sz="4700" dirty="0" smtClean="0">
                <a:solidFill>
                  <a:srgbClr val="FFFFFF"/>
                </a:solidFill>
                <a:latin typeface="Avant Garde"/>
                <a:cs typeface="Avant Garde"/>
              </a:rPr>
              <a:t>The Importance of Teacher Quality</a:t>
            </a:r>
            <a:endParaRPr lang="en-US" sz="47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107</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1441084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2" y="670719"/>
            <a:ext cx="9675079" cy="584775"/>
          </a:xfrm>
          <a:prstGeom prst="rect">
            <a:avLst/>
          </a:prstGeom>
          <a:noFill/>
        </p:spPr>
        <p:txBody>
          <a:bodyPr wrap="square" rtlCol="0">
            <a:spAutoFit/>
          </a:bodyPr>
          <a:lstStyle/>
          <a:p>
            <a:r>
              <a:rPr lang="en-US" sz="3200" dirty="0" smtClean="0">
                <a:solidFill>
                  <a:srgbClr val="FFFFFF"/>
                </a:solidFill>
                <a:latin typeface="Avant Garde"/>
                <a:cs typeface="Avant Garde"/>
              </a:rPr>
              <a:t>The importance of teachers.</a:t>
            </a:r>
            <a:endParaRPr lang="en-US" sz="1500" dirty="0">
              <a:solidFill>
                <a:srgbClr val="FFFFFF"/>
              </a:solidFill>
              <a:latin typeface="Avant Garde"/>
              <a:cs typeface="Avant Garde"/>
            </a:endParaRPr>
          </a:p>
        </p:txBody>
      </p:sp>
      <p:sp>
        <p:nvSpPr>
          <p:cNvPr id="5" name="TextBox 4"/>
          <p:cNvSpPr txBox="1"/>
          <p:nvPr/>
        </p:nvSpPr>
        <p:spPr>
          <a:xfrm>
            <a:off x="8778081" y="6004719"/>
            <a:ext cx="6521390" cy="684803"/>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Chart courtesy of New Leaders for New Schools.</a:t>
            </a:r>
          </a:p>
          <a:p>
            <a:pPr>
              <a:spcBef>
                <a:spcPct val="50000"/>
              </a:spcBef>
            </a:pPr>
            <a:r>
              <a:rPr lang="en-US" sz="1100" dirty="0" smtClean="0">
                <a:solidFill>
                  <a:srgbClr val="FFFFFF"/>
                </a:solidFill>
                <a:latin typeface="Avant Garde"/>
                <a:cs typeface="Avant Garde"/>
              </a:rPr>
              <a:t>Source:  </a:t>
            </a:r>
            <a:r>
              <a:rPr lang="en-US" sz="1100" dirty="0" err="1" smtClean="0">
                <a:solidFill>
                  <a:srgbClr val="FFFFFF"/>
                </a:solidFill>
                <a:latin typeface="Avant Garde"/>
                <a:cs typeface="Avant Garde"/>
              </a:rPr>
              <a:t>Marzano</a:t>
            </a:r>
            <a:r>
              <a:rPr lang="en-US" sz="1100" dirty="0" smtClean="0">
                <a:solidFill>
                  <a:srgbClr val="FFFFFF"/>
                </a:solidFill>
                <a:latin typeface="Avant Garde"/>
                <a:cs typeface="Avant Garde"/>
              </a:rPr>
              <a:t>, R.J., Waters, T., &amp; McNulty, B. (2005).  School leadership that works: From research to results.  Alexandria, VA: Association for Supervision and Curriculum Development..</a:t>
            </a:r>
            <a:endParaRPr lang="en-US" sz="11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108</a:t>
            </a:fld>
            <a:r>
              <a:rPr lang="en-US" smtClean="0"/>
              <a:t>-</a:t>
            </a:r>
            <a:endParaRPr lang="en-US" dirty="0"/>
          </a:p>
        </p:txBody>
      </p:sp>
      <p:pic>
        <p:nvPicPr>
          <p:cNvPr id="8" name="Picture 9" descr="Teacher Plus Principal Impact"/>
          <p:cNvPicPr>
            <a:picLocks noChangeAspect="1" noChangeArrowheads="1"/>
          </p:cNvPicPr>
          <p:nvPr/>
        </p:nvPicPr>
        <p:blipFill>
          <a:blip r:embed="rId3"/>
          <a:srcRect t="15565" r="22915" b="5990"/>
          <a:stretch>
            <a:fillRect/>
          </a:stretch>
        </p:blipFill>
        <p:spPr bwMode="auto">
          <a:xfrm>
            <a:off x="1843881" y="1966118"/>
            <a:ext cx="6934200" cy="5145078"/>
          </a:xfrm>
          <a:prstGeom prst="rect">
            <a:avLst/>
          </a:prstGeom>
          <a:noFill/>
        </p:spPr>
      </p:pic>
      <p:sp>
        <p:nvSpPr>
          <p:cNvPr id="9" name="TextBox 8"/>
          <p:cNvSpPr txBox="1"/>
          <p:nvPr/>
        </p:nvSpPr>
        <p:spPr>
          <a:xfrm>
            <a:off x="1615281" y="1504453"/>
            <a:ext cx="7467600" cy="461665"/>
          </a:xfrm>
          <a:prstGeom prst="rect">
            <a:avLst/>
          </a:prstGeom>
          <a:noFill/>
        </p:spPr>
        <p:txBody>
          <a:bodyPr wrap="square" rtlCol="0">
            <a:spAutoFit/>
          </a:bodyPr>
          <a:lstStyle/>
          <a:p>
            <a:r>
              <a:rPr lang="en-US" sz="2400" u="sng" dirty="0" smtClean="0">
                <a:solidFill>
                  <a:srgbClr val="FFFFFF"/>
                </a:solidFill>
                <a:latin typeface="Avant Garde"/>
                <a:cs typeface="Avant Garde"/>
              </a:rPr>
              <a:t>School-Based Factors Affecting Student Achievement</a:t>
            </a:r>
            <a:endParaRPr lang="en-US" sz="1200" u="sng" dirty="0">
              <a:solidFill>
                <a:srgbClr val="FFFFFF"/>
              </a:solidFill>
              <a:latin typeface="Avant Garde"/>
              <a:cs typeface="Avant Garde"/>
            </a:endParaRPr>
          </a:p>
        </p:txBody>
      </p:sp>
      <p:sp>
        <p:nvSpPr>
          <p:cNvPr id="10" name="TextBox 9"/>
          <p:cNvSpPr txBox="1"/>
          <p:nvPr/>
        </p:nvSpPr>
        <p:spPr>
          <a:xfrm>
            <a:off x="8778081" y="3947318"/>
            <a:ext cx="5486400" cy="1292662"/>
          </a:xfrm>
          <a:prstGeom prst="rect">
            <a:avLst/>
          </a:prstGeom>
          <a:noFill/>
        </p:spPr>
        <p:txBody>
          <a:bodyPr wrap="square" rtlCol="0">
            <a:spAutoFit/>
          </a:bodyPr>
          <a:lstStyle/>
          <a:p>
            <a:r>
              <a:rPr lang="en-US" sz="2600" dirty="0" smtClean="0">
                <a:solidFill>
                  <a:schemeClr val="bg1"/>
                </a:solidFill>
                <a:latin typeface="Avant Garde"/>
                <a:cs typeface="Avant Garde"/>
              </a:rPr>
              <a:t>Human capital accounts for nearly 60% of a school's impact on student achievement</a:t>
            </a:r>
            <a:endParaRPr lang="en-US" sz="2600" dirty="0">
              <a:solidFill>
                <a:schemeClr val="bg1"/>
              </a:solidFill>
              <a:latin typeface="Avant Garde"/>
              <a:cs typeface="Avant Garde"/>
            </a:endParaRPr>
          </a:p>
        </p:txBody>
      </p:sp>
      <p:sp>
        <p:nvSpPr>
          <p:cNvPr id="11" name="TextBox 10"/>
          <p:cNvSpPr txBox="1"/>
          <p:nvPr/>
        </p:nvSpPr>
        <p:spPr>
          <a:xfrm>
            <a:off x="2453481" y="7462298"/>
            <a:ext cx="12342079" cy="1415772"/>
          </a:xfrm>
          <a:prstGeom prst="rect">
            <a:avLst/>
          </a:prstGeom>
          <a:noFill/>
        </p:spPr>
        <p:txBody>
          <a:bodyPr wrap="square" rtlCol="0">
            <a:spAutoFit/>
          </a:bodyPr>
          <a:lstStyle/>
          <a:p>
            <a:r>
              <a:rPr lang="en-US" sz="2400" dirty="0" smtClean="0">
                <a:solidFill>
                  <a:schemeClr val="bg1"/>
                </a:solidFill>
                <a:latin typeface="Avant Garde"/>
              </a:rPr>
              <a:t>"Teacher effects are much stronger than class-size effects. You'd have to cut the average class almost in half to get the same boost that you'd get if you switched from an average teacher to a teacher in the 85</a:t>
            </a:r>
            <a:r>
              <a:rPr lang="en-US" sz="2400" baseline="30000" dirty="0" smtClean="0">
                <a:solidFill>
                  <a:schemeClr val="bg1"/>
                </a:solidFill>
                <a:latin typeface="Avant Garde"/>
              </a:rPr>
              <a:t>th</a:t>
            </a:r>
            <a:r>
              <a:rPr lang="en-US" sz="2400" dirty="0" smtClean="0">
                <a:solidFill>
                  <a:schemeClr val="bg1"/>
                </a:solidFill>
                <a:latin typeface="Avant Garde"/>
              </a:rPr>
              <a:t> percentile." </a:t>
            </a:r>
          </a:p>
          <a:p>
            <a:pPr marL="3771900"/>
            <a:r>
              <a:rPr lang="en-US" sz="1400" dirty="0" smtClean="0">
                <a:solidFill>
                  <a:schemeClr val="bg1"/>
                </a:solidFill>
                <a:latin typeface="Avant Garde"/>
              </a:rPr>
              <a:t>– Malcolm </a:t>
            </a:r>
            <a:r>
              <a:rPr lang="en-US" sz="1400" dirty="0" err="1" smtClean="0">
                <a:solidFill>
                  <a:schemeClr val="bg1"/>
                </a:solidFill>
                <a:latin typeface="Avant Garde"/>
              </a:rPr>
              <a:t>Gladwell</a:t>
            </a:r>
            <a:r>
              <a:rPr lang="en-US" sz="1400" dirty="0" smtClean="0">
                <a:solidFill>
                  <a:schemeClr val="bg1"/>
                </a:solidFill>
                <a:latin typeface="Avant Garde"/>
              </a:rPr>
              <a:t>, </a:t>
            </a:r>
            <a:r>
              <a:rPr lang="en-US" sz="1400" i="1" dirty="0" smtClean="0">
                <a:solidFill>
                  <a:schemeClr val="bg1"/>
                </a:solidFill>
                <a:latin typeface="Avant Garde"/>
              </a:rPr>
              <a:t>Most Likely to Succeed</a:t>
            </a:r>
            <a:r>
              <a:rPr lang="en-US" sz="1400" dirty="0" smtClean="0">
                <a:solidFill>
                  <a:schemeClr val="bg1"/>
                </a:solidFill>
                <a:latin typeface="Avant Garde"/>
              </a:rPr>
              <a:t> (www.gladwell.com/2008/2008_12_15_a_teacher.html)</a:t>
            </a:r>
            <a:endParaRPr lang="en-US" sz="1400" dirty="0">
              <a:solidFill>
                <a:schemeClr val="bg1"/>
              </a:solidFill>
              <a:latin typeface="Avant Garde"/>
              <a:cs typeface="Avant Garde"/>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3759517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58282" y="1889919"/>
            <a:ext cx="11353799" cy="6401753"/>
          </a:xfrm>
          <a:prstGeom prst="rect">
            <a:avLst/>
          </a:prstGeom>
          <a:noFill/>
        </p:spPr>
        <p:txBody>
          <a:bodyPr wrap="square" numCol="1" rtlCol="0">
            <a:spAutoFit/>
          </a:bodyPr>
          <a:lstStyle/>
          <a:p>
            <a:pPr marL="233363" indent="-227013">
              <a:spcAft>
                <a:spcPts val="1000"/>
              </a:spcAft>
              <a:buFont typeface="Arial" pitchFamily="34" charset="0"/>
              <a:buChar char="•"/>
            </a:pPr>
            <a:r>
              <a:rPr lang="en-US" sz="2000" dirty="0" smtClean="0">
                <a:solidFill>
                  <a:srgbClr val="FFFFFF"/>
                </a:solidFill>
                <a:latin typeface="Avant Garde"/>
                <a:cs typeface="Avant Garde"/>
              </a:rPr>
              <a:t>Three Ivy League professors studied 2.5 million children (mostly likely NYC) over 20 years, from fourth grade through adulthood.</a:t>
            </a:r>
          </a:p>
          <a:p>
            <a:pPr marL="233363" indent="-227013">
              <a:spcAft>
                <a:spcPts val="1000"/>
              </a:spcAft>
              <a:buFont typeface="Arial" pitchFamily="34" charset="0"/>
              <a:buChar char="•"/>
            </a:pPr>
            <a:r>
              <a:rPr lang="en-US" sz="2000" dirty="0" smtClean="0">
                <a:solidFill>
                  <a:srgbClr val="FFFFFF"/>
                </a:solidFill>
                <a:latin typeface="Avant Garde"/>
                <a:cs typeface="Avant Garde"/>
              </a:rPr>
              <a:t>There were huge </a:t>
            </a:r>
            <a:r>
              <a:rPr lang="en-US" sz="2000" dirty="0">
                <a:solidFill>
                  <a:srgbClr val="FFFFFF"/>
                </a:solidFill>
                <a:latin typeface="Avant Garde"/>
                <a:cs typeface="Avant Garde"/>
              </a:rPr>
              <a:t>differences among </a:t>
            </a:r>
            <a:r>
              <a:rPr lang="en-US" sz="2000" dirty="0" smtClean="0">
                <a:solidFill>
                  <a:srgbClr val="FFFFFF"/>
                </a:solidFill>
                <a:latin typeface="Avant Garde"/>
                <a:cs typeface="Avant Garde"/>
              </a:rPr>
              <a:t>teachers, who were ranked based solely on student test scores, using a value-added methodology, which proved to be quite reliable “</a:t>
            </a:r>
            <a:r>
              <a:rPr lang="en-US" sz="2000" dirty="0">
                <a:solidFill>
                  <a:srgbClr val="FFFFFF"/>
                </a:solidFill>
                <a:latin typeface="Avant Garde"/>
                <a:cs typeface="Avant Garde"/>
              </a:rPr>
              <a:t>even after observing teachers’ impacts on test scores for one </a:t>
            </a:r>
            <a:r>
              <a:rPr lang="en-US" sz="2000" dirty="0" smtClean="0">
                <a:solidFill>
                  <a:srgbClr val="FFFFFF"/>
                </a:solidFill>
                <a:latin typeface="Avant Garde"/>
                <a:cs typeface="Avant Garde"/>
              </a:rPr>
              <a:t>year.”</a:t>
            </a:r>
          </a:p>
          <a:p>
            <a:pPr marL="233363" indent="-227013">
              <a:spcAft>
                <a:spcPts val="1000"/>
              </a:spcAft>
              <a:buFont typeface="Arial" pitchFamily="34" charset="0"/>
              <a:buChar char="•"/>
            </a:pPr>
            <a:r>
              <a:rPr lang="en-US" sz="2000" dirty="0" smtClean="0">
                <a:solidFill>
                  <a:srgbClr val="FFFFFF"/>
                </a:solidFill>
                <a:latin typeface="Avant Garde"/>
                <a:cs typeface="Avant Garde"/>
              </a:rPr>
              <a:t>“Students assigned to higher </a:t>
            </a:r>
            <a:r>
              <a:rPr lang="en-US" sz="2000" dirty="0">
                <a:solidFill>
                  <a:srgbClr val="FFFFFF"/>
                </a:solidFill>
                <a:latin typeface="Avant Garde"/>
                <a:cs typeface="Avant Garde"/>
              </a:rPr>
              <a:t>value-added teachers…are more likely to attend college, earn higher salaries, live in better neighborhoods, and save more for retirement. They are also less likely to have children as teenagers</a:t>
            </a:r>
            <a:r>
              <a:rPr lang="en-US" sz="2000" dirty="0" smtClean="0">
                <a:solidFill>
                  <a:srgbClr val="FFFFFF"/>
                </a:solidFill>
                <a:latin typeface="Avant Garde"/>
                <a:cs typeface="Avant Garde"/>
              </a:rPr>
              <a:t>.”</a:t>
            </a:r>
          </a:p>
          <a:p>
            <a:pPr marL="233363" indent="-227013">
              <a:spcAft>
                <a:spcPts val="1000"/>
              </a:spcAft>
              <a:buFont typeface="Arial" pitchFamily="34" charset="0"/>
              <a:buChar char="•"/>
            </a:pPr>
            <a:r>
              <a:rPr lang="en-US" sz="2000" dirty="0">
                <a:solidFill>
                  <a:srgbClr val="FFFFFF"/>
                </a:solidFill>
                <a:latin typeface="Avant Garde"/>
                <a:cs typeface="Avant Garde"/>
              </a:rPr>
              <a:t>“Teachers’ impacts on students are substantial. Replacing a teacher whose true VA is in the bottom 5% with a teacher of average quality would generate lifetime earnings gains worth more than $250,000 for the average </a:t>
            </a:r>
            <a:r>
              <a:rPr lang="en-US" sz="2000" dirty="0" smtClean="0">
                <a:solidFill>
                  <a:srgbClr val="FFFFFF"/>
                </a:solidFill>
                <a:latin typeface="Avant Garde"/>
                <a:cs typeface="Avant Garde"/>
              </a:rPr>
              <a:t>classroom.”</a:t>
            </a:r>
          </a:p>
          <a:p>
            <a:pPr marL="233363" indent="-227013">
              <a:spcAft>
                <a:spcPts val="1000"/>
              </a:spcAft>
              <a:buFont typeface="Arial" pitchFamily="34" charset="0"/>
              <a:buChar char="•"/>
            </a:pPr>
            <a:r>
              <a:rPr lang="en-US" sz="2000" dirty="0" smtClean="0">
                <a:solidFill>
                  <a:srgbClr val="FFFFFF"/>
                </a:solidFill>
                <a:latin typeface="Avant Garde"/>
                <a:cs typeface="Avant Garde"/>
              </a:rPr>
              <a:t>“If </a:t>
            </a:r>
            <a:r>
              <a:rPr lang="en-US" sz="2000" dirty="0">
                <a:solidFill>
                  <a:srgbClr val="FFFFFF"/>
                </a:solidFill>
                <a:latin typeface="Avant Garde"/>
                <a:cs typeface="Avant Garde"/>
              </a:rPr>
              <a:t>you leave a low value-added teacher in your school for 10 years, rather than replacing him with an average teacher, you are hypothetically talking about $2.5 million in lost </a:t>
            </a:r>
            <a:r>
              <a:rPr lang="en-US" sz="2000" dirty="0" smtClean="0">
                <a:solidFill>
                  <a:srgbClr val="FFFFFF"/>
                </a:solidFill>
                <a:latin typeface="Avant Garde"/>
                <a:cs typeface="Avant Garde"/>
              </a:rPr>
              <a:t>income</a:t>
            </a:r>
            <a:r>
              <a:rPr lang="en-US" sz="2000" dirty="0">
                <a:solidFill>
                  <a:srgbClr val="FFFFFF"/>
                </a:solidFill>
                <a:latin typeface="Avant Garde"/>
                <a:cs typeface="Avant Garde"/>
              </a:rPr>
              <a:t>.</a:t>
            </a:r>
            <a:r>
              <a:rPr lang="en-US" sz="2000" dirty="0" smtClean="0">
                <a:solidFill>
                  <a:srgbClr val="FFFFFF"/>
                </a:solidFill>
                <a:latin typeface="Avant Garde"/>
                <a:cs typeface="Avant Garde"/>
              </a:rPr>
              <a:t>”</a:t>
            </a:r>
          </a:p>
          <a:p>
            <a:pPr marL="233363" indent="-227013">
              <a:spcAft>
                <a:spcPts val="1000"/>
              </a:spcAft>
              <a:buFont typeface="Arial" pitchFamily="34" charset="0"/>
              <a:buChar char="•"/>
            </a:pPr>
            <a:r>
              <a:rPr lang="en-US" sz="2000" dirty="0">
                <a:solidFill>
                  <a:srgbClr val="FFFFFF"/>
                </a:solidFill>
                <a:latin typeface="Avant Garde"/>
                <a:cs typeface="Avant Garde"/>
              </a:rPr>
              <a:t>“As a rough guideline, parents should be willing to pay about 25% of their child’s income at age 28 to switch their child from a below-average (25th percentile) to an above-average (75th percentile) teacher</a:t>
            </a:r>
            <a:r>
              <a:rPr lang="en-US" sz="2000" dirty="0" smtClean="0">
                <a:solidFill>
                  <a:srgbClr val="FFFFFF"/>
                </a:solidFill>
                <a:latin typeface="Avant Garde"/>
                <a:cs typeface="Avant Garde"/>
              </a:rPr>
              <a:t>.”</a:t>
            </a:r>
          </a:p>
          <a:p>
            <a:pPr marL="233363" indent="-227013">
              <a:spcAft>
                <a:spcPts val="1000"/>
              </a:spcAft>
              <a:buFont typeface="Arial" pitchFamily="34" charset="0"/>
              <a:buChar char="•"/>
            </a:pPr>
            <a:r>
              <a:rPr lang="en-US" sz="2000" dirty="0">
                <a:solidFill>
                  <a:srgbClr val="FFFFFF"/>
                </a:solidFill>
                <a:latin typeface="Avant Garde"/>
                <a:cs typeface="Avant Garde"/>
              </a:rPr>
              <a:t>“Overall, our study shows that great teachers create great value – perhaps several times their annual salaries – and that test score impacts are helpful in identifying such teachers.”</a:t>
            </a:r>
            <a:endParaRPr lang="en-US" sz="2000" dirty="0" smtClean="0">
              <a:solidFill>
                <a:srgbClr val="FFFFFF"/>
              </a:solidFill>
              <a:latin typeface="Avant Garde"/>
              <a:cs typeface="Avant Garde"/>
            </a:endParaRPr>
          </a:p>
        </p:txBody>
      </p:sp>
      <p:sp>
        <p:nvSpPr>
          <p:cNvPr id="5" name="TextBox 4"/>
          <p:cNvSpPr txBox="1"/>
          <p:nvPr/>
        </p:nvSpPr>
        <p:spPr>
          <a:xfrm>
            <a:off x="2760600" y="823119"/>
            <a:ext cx="12875481" cy="646331"/>
          </a:xfrm>
          <a:prstGeom prst="rect">
            <a:avLst/>
          </a:prstGeom>
          <a:noFill/>
        </p:spPr>
        <p:txBody>
          <a:bodyPr wrap="square" rtlCol="0">
            <a:spAutoFit/>
          </a:bodyPr>
          <a:lstStyle/>
          <a:p>
            <a:r>
              <a:rPr lang="en-US" sz="3600" dirty="0" smtClean="0">
                <a:solidFill>
                  <a:srgbClr val="FFFFFF"/>
                </a:solidFill>
                <a:latin typeface="Avant Garde"/>
                <a:cs typeface="Avant Garde"/>
              </a:rPr>
              <a:t>A new study underscores the importance of teacher quality.</a:t>
            </a:r>
            <a:endParaRPr lang="en-US" sz="3600" dirty="0">
              <a:solidFill>
                <a:srgbClr val="FFFFFF"/>
              </a:solidFill>
              <a:latin typeface="Avant Garde"/>
              <a:cs typeface="Avant Garde"/>
            </a:endParaRPr>
          </a:p>
        </p:txBody>
      </p:sp>
      <p:sp>
        <p:nvSpPr>
          <p:cNvPr id="6" name="TextBox 5"/>
          <p:cNvSpPr txBox="1"/>
          <p:nvPr/>
        </p:nvSpPr>
        <p:spPr>
          <a:xfrm>
            <a:off x="2796939" y="8718276"/>
            <a:ext cx="11818938" cy="261610"/>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 The Long-Term Impacts of Teachers: Teacher Value-Added and Student Outcomes in </a:t>
            </a:r>
            <a:r>
              <a:rPr lang="en-US" sz="1100" dirty="0" err="1" smtClean="0">
                <a:solidFill>
                  <a:srgbClr val="FFFFFF"/>
                </a:solidFill>
                <a:latin typeface="Avant Garde"/>
                <a:cs typeface="Avant Garde"/>
              </a:rPr>
              <a:t>Adulthoood</a:t>
            </a:r>
            <a:r>
              <a:rPr lang="en-US" sz="1100" dirty="0" smtClean="0">
                <a:solidFill>
                  <a:srgbClr val="FFFFFF"/>
                </a:solidFill>
                <a:latin typeface="Avant Garde"/>
                <a:cs typeface="Avant Garde"/>
              </a:rPr>
              <a:t>, </a:t>
            </a:r>
            <a:r>
              <a:rPr lang="en-US" sz="1100" dirty="0" err="1" smtClean="0">
                <a:solidFill>
                  <a:srgbClr val="FFFFFF"/>
                </a:solidFill>
                <a:latin typeface="Avant Garde"/>
                <a:cs typeface="Avant Garde"/>
              </a:rPr>
              <a:t>Chetty</a:t>
            </a:r>
            <a:r>
              <a:rPr lang="en-US" sz="1100" dirty="0" smtClean="0">
                <a:solidFill>
                  <a:srgbClr val="FFFFFF"/>
                </a:solidFill>
                <a:latin typeface="Avant Garde"/>
                <a:cs typeface="Avant Garde"/>
              </a:rPr>
              <a:t>, Friedman, </a:t>
            </a:r>
            <a:r>
              <a:rPr lang="en-US" sz="1100" dirty="0" err="1" smtClean="0">
                <a:solidFill>
                  <a:srgbClr val="FFFFFF"/>
                </a:solidFill>
                <a:latin typeface="Avant Garde"/>
                <a:cs typeface="Avant Garde"/>
              </a:rPr>
              <a:t>Rockoff</a:t>
            </a:r>
            <a:r>
              <a:rPr lang="en-US" sz="1100" dirty="0" smtClean="0">
                <a:solidFill>
                  <a:srgbClr val="FFFFFF"/>
                </a:solidFill>
                <a:latin typeface="Avant Garde"/>
                <a:cs typeface="Avant Garde"/>
              </a:rPr>
              <a:t>, National Bureau of Economic Research, 12/11.</a:t>
            </a:r>
            <a:endParaRPr lang="en-US" sz="1100" dirty="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109</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193894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27093" y="1127920"/>
            <a:ext cx="10799865" cy="1200329"/>
          </a:xfrm>
          <a:prstGeom prst="rect">
            <a:avLst/>
          </a:prstGeom>
          <a:noFill/>
        </p:spPr>
        <p:txBody>
          <a:bodyPr wrap="square" rtlCol="0">
            <a:spAutoFit/>
          </a:bodyPr>
          <a:lstStyle/>
          <a:p>
            <a:r>
              <a:rPr lang="en-US" sz="3600" dirty="0" smtClean="0">
                <a:solidFill>
                  <a:srgbClr val="FFFFFF"/>
                </a:solidFill>
                <a:latin typeface="Avant Garde"/>
                <a:cs typeface="Avant Garde"/>
              </a:rPr>
              <a:t>Education is also highly correlated with employment and workforce participation.</a:t>
            </a:r>
          </a:p>
        </p:txBody>
      </p:sp>
      <p:sp>
        <p:nvSpPr>
          <p:cNvPr id="5" name="TextBox 4"/>
          <p:cNvSpPr txBox="1"/>
          <p:nvPr/>
        </p:nvSpPr>
        <p:spPr>
          <a:xfrm>
            <a:off x="2794558" y="8718276"/>
            <a:ext cx="6898657" cy="430887"/>
          </a:xfrm>
          <a:prstGeom prst="rect">
            <a:avLst/>
          </a:prstGeom>
          <a:noFill/>
        </p:spPr>
        <p:txBody>
          <a:bodyPr wrap="square" rtlCol="0">
            <a:spAutoFit/>
          </a:bodyPr>
          <a:lstStyle/>
          <a:p>
            <a:r>
              <a:rPr lang="en-US" sz="1100" dirty="0" smtClean="0">
                <a:solidFill>
                  <a:srgbClr val="FFFFFF"/>
                </a:solidFill>
                <a:latin typeface="Avant Garde"/>
                <a:cs typeface="Avant Garde"/>
              </a:rPr>
              <a:t>Source: Bureau of Labor Statistics</a:t>
            </a:r>
            <a:r>
              <a:rPr lang="en-US" sz="1100" smtClean="0">
                <a:solidFill>
                  <a:srgbClr val="FFFFFF"/>
                </a:solidFill>
                <a:latin typeface="Avant Garde"/>
                <a:cs typeface="Avant Garde"/>
              </a:rPr>
              <a:t>, November 2010 </a:t>
            </a:r>
            <a:r>
              <a:rPr lang="en-US" sz="1100" dirty="0" smtClean="0">
                <a:solidFill>
                  <a:srgbClr val="FFFFFF"/>
                </a:solidFill>
                <a:latin typeface="Avant Garde"/>
                <a:cs typeface="Avant Garde"/>
              </a:rPr>
              <a:t>unemployment data; Current Population Survey (left); Digest of Education Statistics, 2009 (2008 data) (right).</a:t>
            </a:r>
          </a:p>
        </p:txBody>
      </p:sp>
      <p:sp>
        <p:nvSpPr>
          <p:cNvPr id="9" name="Rectangle 8"/>
          <p:cNvSpPr/>
          <p:nvPr/>
        </p:nvSpPr>
        <p:spPr>
          <a:xfrm>
            <a:off x="2768499" y="2804320"/>
            <a:ext cx="6162772" cy="830997"/>
          </a:xfrm>
          <a:prstGeom prst="rect">
            <a:avLst/>
          </a:prstGeom>
        </p:spPr>
        <p:txBody>
          <a:bodyPr wrap="square">
            <a:spAutoFit/>
          </a:bodyPr>
          <a:lstStyle/>
          <a:p>
            <a:r>
              <a:rPr lang="en-US" sz="2400" dirty="0" smtClean="0">
                <a:solidFill>
                  <a:schemeClr val="bg2"/>
                </a:solidFill>
                <a:latin typeface="Avant Garde"/>
                <a:cs typeface="Avant Garde"/>
              </a:rPr>
              <a:t>High school dropouts today have 3x the unemployment rate of college graduates.</a:t>
            </a:r>
            <a:endParaRPr lang="en-US" sz="2400" dirty="0">
              <a:solidFill>
                <a:schemeClr val="bg2"/>
              </a:solidFill>
              <a:latin typeface="Avant Garde"/>
              <a:cs typeface="Avant Garde"/>
            </a:endParaRPr>
          </a:p>
        </p:txBody>
      </p:sp>
      <p:sp>
        <p:nvSpPr>
          <p:cNvPr id="10" name="Rectangle 9"/>
          <p:cNvSpPr/>
          <p:nvPr/>
        </p:nvSpPr>
        <p:spPr>
          <a:xfrm>
            <a:off x="9697218" y="2797923"/>
            <a:ext cx="4567263" cy="1015663"/>
          </a:xfrm>
          <a:prstGeom prst="rect">
            <a:avLst/>
          </a:prstGeom>
        </p:spPr>
        <p:txBody>
          <a:bodyPr wrap="square">
            <a:spAutoFit/>
          </a:bodyPr>
          <a:lstStyle/>
          <a:p>
            <a:r>
              <a:rPr lang="en-US" sz="2000" dirty="0" smtClean="0">
                <a:solidFill>
                  <a:schemeClr val="bg2"/>
                </a:solidFill>
                <a:latin typeface="Avant Garde"/>
                <a:cs typeface="Avant Garde"/>
              </a:rPr>
              <a:t>52% of high school dropouts are not in the labor force and an additional 19% are looking for work.</a:t>
            </a:r>
            <a:endParaRPr lang="en-US" sz="2000" dirty="0">
              <a:solidFill>
                <a:schemeClr val="bg2"/>
              </a:solidFill>
              <a:latin typeface="Avant Garde"/>
              <a:cs typeface="Avant Garde"/>
            </a:endParaRPr>
          </a:p>
        </p:txBody>
      </p:sp>
      <p:pic>
        <p:nvPicPr>
          <p:cNvPr id="21507" name="Picture 3"/>
          <p:cNvPicPr>
            <a:picLocks noChangeAspect="1" noChangeArrowheads="1"/>
          </p:cNvPicPr>
          <p:nvPr/>
        </p:nvPicPr>
        <mc:AlternateContent xmlns:ma="http://schemas.microsoft.com/office/mac/drawingml/2008/main">
          <mc:Choice Requires="ma">
            <p:blipFill>
              <a:blip r:embed="rId3"/>
              <a:srcRect/>
              <a:stretch>
                <a:fillRect/>
              </a:stretch>
            </p:blipFill>
          </mc:Choice>
          <mc:Fallback xmlns:mc="http://schemas.openxmlformats.org/markup-compatibility/2006" xmlns:p="http://schemas.openxmlformats.org/presentationml/2006/main" xmlns:r="http://schemas.openxmlformats.org/officeDocument/2006/relationships" xmlns:a="http://schemas.openxmlformats.org/drawingml/2006/main" xmlns="">
            <p:blipFill>
              <a:blip r:embed="rId6"/>
              <a:srcRect/>
              <a:stretch>
                <a:fillRect/>
              </a:stretch>
            </p:blipFill>
          </mc:Fallback>
        </mc:AlternateContent>
        <p:spPr bwMode="auto">
          <a:xfrm>
            <a:off x="2855264" y="3969744"/>
            <a:ext cx="6076007" cy="4114007"/>
          </a:xfrm>
          <a:prstGeom prst="rect">
            <a:avLst/>
          </a:prstGeom>
          <a:noFill/>
          <a:ln w="9525">
            <a:noFill/>
            <a:miter lim="800000"/>
            <a:headEnd/>
            <a:tailEnd/>
          </a:ln>
          <a:effectLst/>
        </p:spPr>
      </p:pic>
      <p:sp>
        <p:nvSpPr>
          <p:cNvPr id="11" name="Slide Number Placeholder 10"/>
          <p:cNvSpPr>
            <a:spLocks noGrp="1"/>
          </p:cNvSpPr>
          <p:nvPr>
            <p:ph type="sldNum" sz="quarter" idx="12"/>
          </p:nvPr>
        </p:nvSpPr>
        <p:spPr/>
        <p:txBody>
          <a:bodyPr/>
          <a:lstStyle/>
          <a:p>
            <a:r>
              <a:rPr lang="en-US" smtClean="0"/>
              <a:t>-</a:t>
            </a:r>
            <a:fld id="{5E8EF2F0-B23E-0D45-9EC4-8ABB153D8498}" type="slidenum">
              <a:rPr lang="en-US" smtClean="0"/>
              <a:pPr/>
              <a:t>11</a:t>
            </a:fld>
            <a:r>
              <a:rPr lang="en-US" smtClean="0"/>
              <a:t>-</a:t>
            </a:r>
            <a:endParaRPr lang="en-US" dirty="0"/>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693215" y="3968194"/>
            <a:ext cx="4513262" cy="41132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3" name="TextBox 12"/>
          <p:cNvSpPr txBox="1"/>
          <p:nvPr/>
        </p:nvSpPr>
        <p:spPr>
          <a:xfrm>
            <a:off x="10725097" y="7607790"/>
            <a:ext cx="990599" cy="261610"/>
          </a:xfrm>
          <a:prstGeom prst="rect">
            <a:avLst/>
          </a:prstGeom>
          <a:noFill/>
        </p:spPr>
        <p:txBody>
          <a:bodyPr wrap="square" rtlCol="0">
            <a:spAutoFit/>
          </a:bodyPr>
          <a:lstStyle/>
          <a:p>
            <a:pPr algn="ctr"/>
            <a:r>
              <a:rPr lang="en-US" sz="1100" dirty="0" smtClean="0">
                <a:solidFill>
                  <a:srgbClr val="FFFFFF"/>
                </a:solidFill>
                <a:latin typeface="Avant Garde"/>
                <a:cs typeface="Avant Garde"/>
              </a:rPr>
              <a:t>HS Dropouts</a:t>
            </a:r>
          </a:p>
        </p:txBody>
      </p:sp>
      <p:sp>
        <p:nvSpPr>
          <p:cNvPr id="14" name="TextBox 13"/>
          <p:cNvSpPr txBox="1"/>
          <p:nvPr/>
        </p:nvSpPr>
        <p:spPr>
          <a:xfrm>
            <a:off x="12334222" y="7605089"/>
            <a:ext cx="1625460" cy="430887"/>
          </a:xfrm>
          <a:prstGeom prst="rect">
            <a:avLst/>
          </a:prstGeom>
          <a:noFill/>
        </p:spPr>
        <p:txBody>
          <a:bodyPr wrap="square" rtlCol="0">
            <a:spAutoFit/>
          </a:bodyPr>
          <a:lstStyle/>
          <a:p>
            <a:pPr algn="ctr"/>
            <a:r>
              <a:rPr lang="en-US" sz="1100" dirty="0" smtClean="0">
                <a:solidFill>
                  <a:srgbClr val="FFFFFF"/>
                </a:solidFill>
                <a:latin typeface="Avant Garde"/>
                <a:cs typeface="Avant Garde"/>
              </a:rPr>
              <a:t>HS Completed, </a:t>
            </a:r>
          </a:p>
          <a:p>
            <a:pPr algn="ctr"/>
            <a:r>
              <a:rPr lang="en-US" sz="1100" dirty="0" smtClean="0">
                <a:solidFill>
                  <a:srgbClr val="FFFFFF"/>
                </a:solidFill>
                <a:latin typeface="Avant Garde"/>
                <a:cs typeface="Avant Garde"/>
              </a:rPr>
              <a:t>Not Enrolled in College</a:t>
            </a:r>
          </a:p>
        </p:txBody>
      </p:sp>
      <p:sp>
        <p:nvSpPr>
          <p:cNvPr id="15" name="TextBox 14"/>
          <p:cNvSpPr txBox="1"/>
          <p:nvPr/>
        </p:nvSpPr>
        <p:spPr>
          <a:xfrm>
            <a:off x="10725096" y="4480719"/>
            <a:ext cx="990599" cy="430887"/>
          </a:xfrm>
          <a:prstGeom prst="rect">
            <a:avLst/>
          </a:prstGeom>
          <a:noFill/>
        </p:spPr>
        <p:txBody>
          <a:bodyPr wrap="square" rtlCol="0">
            <a:spAutoFit/>
          </a:bodyPr>
          <a:lstStyle/>
          <a:p>
            <a:pPr algn="ctr"/>
            <a:r>
              <a:rPr lang="en-US" sz="1100" dirty="0" smtClean="0">
                <a:latin typeface="Avant Garde"/>
                <a:cs typeface="Avant Garde"/>
              </a:rPr>
              <a:t>Employed</a:t>
            </a:r>
          </a:p>
          <a:p>
            <a:pPr algn="ctr"/>
            <a:r>
              <a:rPr lang="en-US" sz="1100" dirty="0" smtClean="0">
                <a:latin typeface="Avant Garde"/>
                <a:cs typeface="Avant Garde"/>
              </a:rPr>
              <a:t>(29%)</a:t>
            </a:r>
          </a:p>
        </p:txBody>
      </p:sp>
      <p:sp>
        <p:nvSpPr>
          <p:cNvPr id="16" name="TextBox 15"/>
          <p:cNvSpPr txBox="1"/>
          <p:nvPr/>
        </p:nvSpPr>
        <p:spPr>
          <a:xfrm>
            <a:off x="10725935" y="5242719"/>
            <a:ext cx="990599" cy="430887"/>
          </a:xfrm>
          <a:prstGeom prst="rect">
            <a:avLst/>
          </a:prstGeom>
          <a:noFill/>
        </p:spPr>
        <p:txBody>
          <a:bodyPr wrap="square" rtlCol="0">
            <a:spAutoFit/>
          </a:bodyPr>
          <a:lstStyle/>
          <a:p>
            <a:pPr algn="ctr"/>
            <a:r>
              <a:rPr lang="en-US" sz="1100" dirty="0" smtClean="0">
                <a:latin typeface="Avant Garde"/>
                <a:cs typeface="Avant Garde"/>
              </a:rPr>
              <a:t>Looking for Work</a:t>
            </a:r>
            <a:r>
              <a:rPr lang="en-US" sz="1100" dirty="0">
                <a:latin typeface="Avant Garde"/>
                <a:cs typeface="Avant Garde"/>
              </a:rPr>
              <a:t> </a:t>
            </a:r>
            <a:r>
              <a:rPr lang="en-US" sz="1100" dirty="0" smtClean="0">
                <a:latin typeface="Avant Garde"/>
                <a:cs typeface="Avant Garde"/>
              </a:rPr>
              <a:t>(19%)</a:t>
            </a:r>
          </a:p>
        </p:txBody>
      </p:sp>
      <p:sp>
        <p:nvSpPr>
          <p:cNvPr id="17" name="TextBox 16"/>
          <p:cNvSpPr txBox="1"/>
          <p:nvPr/>
        </p:nvSpPr>
        <p:spPr>
          <a:xfrm>
            <a:off x="10725095" y="6157119"/>
            <a:ext cx="990599" cy="769441"/>
          </a:xfrm>
          <a:prstGeom prst="rect">
            <a:avLst/>
          </a:prstGeom>
          <a:noFill/>
        </p:spPr>
        <p:txBody>
          <a:bodyPr wrap="square" rtlCol="0">
            <a:spAutoFit/>
          </a:bodyPr>
          <a:lstStyle/>
          <a:p>
            <a:pPr algn="ctr"/>
            <a:r>
              <a:rPr lang="en-US" sz="1100" dirty="0" smtClean="0">
                <a:latin typeface="Avant Garde"/>
                <a:cs typeface="Avant Garde"/>
              </a:rPr>
              <a:t>Not in </a:t>
            </a:r>
          </a:p>
          <a:p>
            <a:pPr algn="ctr"/>
            <a:r>
              <a:rPr lang="en-US" sz="1100" dirty="0" smtClean="0">
                <a:latin typeface="Avant Garde"/>
                <a:cs typeface="Avant Garde"/>
              </a:rPr>
              <a:t>Labor </a:t>
            </a:r>
          </a:p>
          <a:p>
            <a:pPr algn="ctr"/>
            <a:r>
              <a:rPr lang="en-US" sz="1100" dirty="0" smtClean="0">
                <a:latin typeface="Avant Garde"/>
                <a:cs typeface="Avant Garde"/>
              </a:rPr>
              <a:t>Force</a:t>
            </a:r>
          </a:p>
          <a:p>
            <a:pPr algn="ctr"/>
            <a:r>
              <a:rPr lang="en-US" sz="1100" dirty="0" smtClean="0">
                <a:latin typeface="Avant Garde"/>
                <a:cs typeface="Avant Garde"/>
              </a:rPr>
              <a:t>(52%)</a:t>
            </a:r>
          </a:p>
        </p:txBody>
      </p:sp>
      <p:sp>
        <p:nvSpPr>
          <p:cNvPr id="18" name="TextBox 17"/>
          <p:cNvSpPr txBox="1"/>
          <p:nvPr/>
        </p:nvSpPr>
        <p:spPr>
          <a:xfrm>
            <a:off x="12613720" y="4848562"/>
            <a:ext cx="990599" cy="430887"/>
          </a:xfrm>
          <a:prstGeom prst="rect">
            <a:avLst/>
          </a:prstGeom>
          <a:noFill/>
        </p:spPr>
        <p:txBody>
          <a:bodyPr wrap="square" rtlCol="0">
            <a:spAutoFit/>
          </a:bodyPr>
          <a:lstStyle/>
          <a:p>
            <a:pPr algn="ctr"/>
            <a:r>
              <a:rPr lang="en-US" sz="1100" dirty="0" smtClean="0">
                <a:latin typeface="Avant Garde"/>
                <a:cs typeface="Avant Garde"/>
              </a:rPr>
              <a:t>Employed</a:t>
            </a:r>
          </a:p>
          <a:p>
            <a:pPr algn="ctr"/>
            <a:r>
              <a:rPr lang="en-US" sz="1100" dirty="0" smtClean="0">
                <a:latin typeface="Avant Garde"/>
                <a:cs typeface="Avant Garde"/>
              </a:rPr>
              <a:t>(56%)</a:t>
            </a:r>
          </a:p>
        </p:txBody>
      </p:sp>
      <p:sp>
        <p:nvSpPr>
          <p:cNvPr id="19" name="TextBox 18"/>
          <p:cNvSpPr txBox="1"/>
          <p:nvPr/>
        </p:nvSpPr>
        <p:spPr>
          <a:xfrm>
            <a:off x="12623105" y="6149678"/>
            <a:ext cx="990599" cy="430887"/>
          </a:xfrm>
          <a:prstGeom prst="rect">
            <a:avLst/>
          </a:prstGeom>
          <a:noFill/>
        </p:spPr>
        <p:txBody>
          <a:bodyPr wrap="square" rtlCol="0">
            <a:spAutoFit/>
          </a:bodyPr>
          <a:lstStyle/>
          <a:p>
            <a:pPr algn="ctr"/>
            <a:r>
              <a:rPr lang="en-US" sz="1100" dirty="0" smtClean="0">
                <a:latin typeface="Avant Garde"/>
                <a:cs typeface="Avant Garde"/>
              </a:rPr>
              <a:t>Looking for Work</a:t>
            </a:r>
            <a:r>
              <a:rPr lang="en-US" sz="1100" dirty="0">
                <a:latin typeface="Avant Garde"/>
                <a:cs typeface="Avant Garde"/>
              </a:rPr>
              <a:t> </a:t>
            </a:r>
            <a:r>
              <a:rPr lang="en-US" sz="1100" dirty="0" smtClean="0">
                <a:latin typeface="Avant Garde"/>
                <a:cs typeface="Avant Garde"/>
              </a:rPr>
              <a:t>(20%)</a:t>
            </a:r>
          </a:p>
        </p:txBody>
      </p:sp>
      <p:sp>
        <p:nvSpPr>
          <p:cNvPr id="20" name="TextBox 19"/>
          <p:cNvSpPr txBox="1"/>
          <p:nvPr/>
        </p:nvSpPr>
        <p:spPr>
          <a:xfrm>
            <a:off x="12622265" y="6783811"/>
            <a:ext cx="990599" cy="769441"/>
          </a:xfrm>
          <a:prstGeom prst="rect">
            <a:avLst/>
          </a:prstGeom>
          <a:noFill/>
        </p:spPr>
        <p:txBody>
          <a:bodyPr wrap="square" rtlCol="0">
            <a:spAutoFit/>
          </a:bodyPr>
          <a:lstStyle/>
          <a:p>
            <a:pPr algn="ctr"/>
            <a:r>
              <a:rPr lang="en-US" sz="1100" dirty="0" smtClean="0">
                <a:latin typeface="Avant Garde"/>
                <a:cs typeface="Avant Garde"/>
              </a:rPr>
              <a:t>Not in </a:t>
            </a:r>
          </a:p>
          <a:p>
            <a:pPr algn="ctr"/>
            <a:r>
              <a:rPr lang="en-US" sz="1100" dirty="0" smtClean="0">
                <a:latin typeface="Avant Garde"/>
                <a:cs typeface="Avant Garde"/>
              </a:rPr>
              <a:t>Labor </a:t>
            </a:r>
          </a:p>
          <a:p>
            <a:pPr algn="ctr"/>
            <a:r>
              <a:rPr lang="en-US" sz="1100" dirty="0" smtClean="0">
                <a:latin typeface="Avant Garde"/>
                <a:cs typeface="Avant Garde"/>
              </a:rPr>
              <a:t>Force</a:t>
            </a:r>
          </a:p>
          <a:p>
            <a:pPr algn="ctr"/>
            <a:r>
              <a:rPr lang="en-US" sz="1100" dirty="0" smtClean="0">
                <a:latin typeface="Avant Garde"/>
                <a:cs typeface="Avant Garde"/>
              </a:rPr>
              <a:t>(24%)</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2" y="1127920"/>
            <a:ext cx="9675079" cy="1569660"/>
          </a:xfrm>
          <a:prstGeom prst="rect">
            <a:avLst/>
          </a:prstGeom>
          <a:noFill/>
        </p:spPr>
        <p:txBody>
          <a:bodyPr wrap="square" rtlCol="0">
            <a:spAutoFit/>
          </a:bodyPr>
          <a:lstStyle/>
          <a:p>
            <a:r>
              <a:rPr lang="en-US" sz="3200" dirty="0" smtClean="0">
                <a:solidFill>
                  <a:srgbClr val="FFFFFF"/>
                </a:solidFill>
                <a:latin typeface="Avant Garde"/>
                <a:cs typeface="Avant Garde"/>
              </a:rPr>
              <a:t>A study in Dallas compared two groups of students, both of which started 3</a:t>
            </a:r>
            <a:r>
              <a:rPr lang="en-US" sz="3200" baseline="30000" dirty="0" smtClean="0">
                <a:solidFill>
                  <a:srgbClr val="FFFFFF"/>
                </a:solidFill>
                <a:latin typeface="Avant Garde"/>
                <a:cs typeface="Avant Garde"/>
              </a:rPr>
              <a:t>rd</a:t>
            </a:r>
            <a:r>
              <a:rPr lang="en-US" sz="3200" dirty="0" smtClean="0">
                <a:solidFill>
                  <a:srgbClr val="FFFFFF"/>
                </a:solidFill>
                <a:latin typeface="Avant Garde"/>
                <a:cs typeface="Avant Garde"/>
              </a:rPr>
              <a:t> grade at about the same level of math achievement.</a:t>
            </a:r>
            <a:endParaRPr lang="en-US" sz="1500" dirty="0">
              <a:solidFill>
                <a:srgbClr val="FFFFFF"/>
              </a:solidFill>
              <a:latin typeface="Avant Garde"/>
              <a:cs typeface="Avant Garde"/>
            </a:endParaRPr>
          </a:p>
        </p:txBody>
      </p:sp>
      <p:sp>
        <p:nvSpPr>
          <p:cNvPr id="5" name="TextBox 4"/>
          <p:cNvSpPr txBox="1"/>
          <p:nvPr/>
        </p:nvSpPr>
        <p:spPr>
          <a:xfrm>
            <a:off x="2796939" y="8718276"/>
            <a:ext cx="11818938" cy="261610"/>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  Heather Jordan, Robert Mendro, and Dash Weerasinghe, </a:t>
            </a:r>
            <a:r>
              <a:rPr lang="en-US" sz="1100" i="1" dirty="0" smtClean="0">
                <a:solidFill>
                  <a:srgbClr val="FFFFFF"/>
                </a:solidFill>
                <a:latin typeface="Avant Garde"/>
                <a:cs typeface="Avant Garde"/>
              </a:rPr>
              <a:t>The Effects of Teachers on Longitudinal Student Achievement</a:t>
            </a:r>
            <a:r>
              <a:rPr lang="en-US" sz="1100" dirty="0" smtClean="0">
                <a:solidFill>
                  <a:srgbClr val="FFFFFF"/>
                </a:solidFill>
                <a:latin typeface="Avant Garde"/>
                <a:cs typeface="Avant Garde"/>
              </a:rPr>
              <a:t>, 1997.  Slide courtesy of Ed Trust.</a:t>
            </a:r>
            <a:endParaRPr lang="en-US" sz="1100" dirty="0">
              <a:solidFill>
                <a:srgbClr val="FFFFFF"/>
              </a:solidFill>
              <a:latin typeface="Avant Garde"/>
              <a:cs typeface="Avant Garde"/>
            </a:endParaRPr>
          </a:p>
        </p:txBody>
      </p:sp>
      <p:pic>
        <p:nvPicPr>
          <p:cNvPr id="79874"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63850" y="3642519"/>
            <a:ext cx="11818938" cy="4524375"/>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110</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7416974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2" y="1127920"/>
            <a:ext cx="12037279" cy="1569660"/>
          </a:xfrm>
          <a:prstGeom prst="rect">
            <a:avLst/>
          </a:prstGeom>
          <a:noFill/>
        </p:spPr>
        <p:txBody>
          <a:bodyPr wrap="square" rtlCol="0">
            <a:spAutoFit/>
          </a:bodyPr>
          <a:lstStyle/>
          <a:p>
            <a:r>
              <a:rPr lang="en-US" sz="3200" dirty="0" smtClean="0">
                <a:solidFill>
                  <a:schemeClr val="bg1"/>
                </a:solidFill>
                <a:latin typeface="Avant Garde"/>
                <a:cs typeface="Avant Garde"/>
              </a:rPr>
              <a:t>Three years later, one group vastly outperformed the other.  The only difference: Group 1 had three </a:t>
            </a:r>
            <a:r>
              <a:rPr lang="en-US" sz="3200" u="sng" dirty="0" smtClean="0">
                <a:solidFill>
                  <a:schemeClr val="bg1"/>
                </a:solidFill>
                <a:latin typeface="Avant Garde"/>
                <a:cs typeface="Avant Garde"/>
              </a:rPr>
              <a:t>effective</a:t>
            </a:r>
            <a:r>
              <a:rPr lang="en-US" sz="3200" dirty="0" smtClean="0">
                <a:solidFill>
                  <a:schemeClr val="bg1"/>
                </a:solidFill>
                <a:latin typeface="Avant Garde"/>
                <a:cs typeface="Avant Garde"/>
              </a:rPr>
              <a:t> teachers, while Group 2 had three </a:t>
            </a:r>
            <a:r>
              <a:rPr lang="en-US" sz="3200" u="sng" dirty="0" smtClean="0">
                <a:solidFill>
                  <a:schemeClr val="bg1"/>
                </a:solidFill>
                <a:latin typeface="Avant Garde"/>
                <a:cs typeface="Avant Garde"/>
              </a:rPr>
              <a:t>ineffective</a:t>
            </a:r>
            <a:r>
              <a:rPr lang="en-US" sz="3200" dirty="0" smtClean="0">
                <a:solidFill>
                  <a:schemeClr val="bg1"/>
                </a:solidFill>
                <a:latin typeface="Avant Garde"/>
                <a:cs typeface="Avant Garde"/>
              </a:rPr>
              <a:t> teachers (results were similar in reading).</a:t>
            </a:r>
            <a:endParaRPr lang="en-US" sz="3200" dirty="0">
              <a:solidFill>
                <a:schemeClr val="bg1"/>
              </a:solidFill>
              <a:latin typeface="Avant Garde"/>
              <a:cs typeface="Avant Garde"/>
            </a:endParaRPr>
          </a:p>
        </p:txBody>
      </p:sp>
      <p:sp>
        <p:nvSpPr>
          <p:cNvPr id="5" name="TextBox 4"/>
          <p:cNvSpPr txBox="1"/>
          <p:nvPr/>
        </p:nvSpPr>
        <p:spPr>
          <a:xfrm>
            <a:off x="2796939" y="8718276"/>
            <a:ext cx="11818938" cy="261610"/>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  Heather Jordan, Robert Mendro, and Dash Weerasinghe, </a:t>
            </a:r>
            <a:r>
              <a:rPr lang="en-US" sz="1100" i="1" dirty="0" smtClean="0">
                <a:solidFill>
                  <a:srgbClr val="FFFFFF"/>
                </a:solidFill>
                <a:latin typeface="Avant Garde"/>
                <a:cs typeface="Avant Garde"/>
              </a:rPr>
              <a:t>The Effects of Teachers on Longitudinal Student Achievement</a:t>
            </a:r>
            <a:r>
              <a:rPr lang="en-US" sz="1100" dirty="0" smtClean="0">
                <a:solidFill>
                  <a:srgbClr val="FFFFFF"/>
                </a:solidFill>
                <a:latin typeface="Avant Garde"/>
                <a:cs typeface="Avant Garde"/>
              </a:rPr>
              <a:t>, 1997.  Slide courtesy of Ed Trust.</a:t>
            </a:r>
            <a:endParaRPr lang="en-US" sz="1100" dirty="0">
              <a:solidFill>
                <a:srgbClr val="FFFFFF"/>
              </a:solidFill>
              <a:latin typeface="Avant Garde"/>
              <a:cs typeface="Avant Garde"/>
            </a:endParaRPr>
          </a:p>
        </p:txBody>
      </p:sp>
      <p:pic>
        <p:nvPicPr>
          <p:cNvPr id="81922"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63850" y="3642519"/>
            <a:ext cx="11818938" cy="4748213"/>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111</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451346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2" y="1127920"/>
            <a:ext cx="11122879" cy="1200329"/>
          </a:xfrm>
          <a:prstGeom prst="rect">
            <a:avLst/>
          </a:prstGeom>
          <a:noFill/>
        </p:spPr>
        <p:txBody>
          <a:bodyPr wrap="square" rtlCol="0">
            <a:spAutoFit/>
          </a:bodyPr>
          <a:lstStyle/>
          <a:p>
            <a:r>
              <a:rPr lang="en-US" sz="3600" dirty="0" smtClean="0">
                <a:solidFill>
                  <a:srgbClr val="FFFFFF"/>
                </a:solidFill>
                <a:latin typeface="Avant Garde"/>
                <a:cs typeface="Avant Garde"/>
              </a:rPr>
              <a:t>Effective teachers turned low-performing Dallas 4</a:t>
            </a:r>
            <a:r>
              <a:rPr lang="en-US" sz="3600" baseline="30000" dirty="0" smtClean="0">
                <a:solidFill>
                  <a:srgbClr val="FFFFFF"/>
                </a:solidFill>
                <a:latin typeface="Avant Garde"/>
                <a:cs typeface="Avant Garde"/>
              </a:rPr>
              <a:t>th</a:t>
            </a:r>
            <a:r>
              <a:rPr lang="en-US" sz="3600" dirty="0" smtClean="0">
                <a:solidFill>
                  <a:srgbClr val="FFFFFF"/>
                </a:solidFill>
                <a:latin typeface="Avant Garde"/>
                <a:cs typeface="Avant Garde"/>
              </a:rPr>
              <a:t> graders into high-performing 7</a:t>
            </a:r>
            <a:r>
              <a:rPr lang="en-US" sz="3600" baseline="30000" dirty="0" smtClean="0">
                <a:solidFill>
                  <a:srgbClr val="FFFFFF"/>
                </a:solidFill>
                <a:latin typeface="Avant Garde"/>
                <a:cs typeface="Avant Garde"/>
              </a:rPr>
              <a:t>th</a:t>
            </a:r>
            <a:r>
              <a:rPr lang="en-US" sz="3600" dirty="0" smtClean="0">
                <a:solidFill>
                  <a:srgbClr val="FFFFFF"/>
                </a:solidFill>
                <a:latin typeface="Avant Garde"/>
                <a:cs typeface="Avant Garde"/>
              </a:rPr>
              <a:t> graders.</a:t>
            </a:r>
            <a:endParaRPr lang="en-US" sz="3600" dirty="0">
              <a:solidFill>
                <a:srgbClr val="FFFFFF"/>
              </a:solidFill>
              <a:latin typeface="Avant Garde"/>
              <a:cs typeface="Avant Garde"/>
            </a:endParaRPr>
          </a:p>
        </p:txBody>
      </p:sp>
      <p:sp>
        <p:nvSpPr>
          <p:cNvPr id="5" name="TextBox 4"/>
          <p:cNvSpPr txBox="1"/>
          <p:nvPr/>
        </p:nvSpPr>
        <p:spPr>
          <a:xfrm>
            <a:off x="2796939" y="8718276"/>
            <a:ext cx="11818938" cy="261610"/>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  Heather Jordan, Robert Mendro, and Dash Weerasinghe, </a:t>
            </a:r>
            <a:r>
              <a:rPr lang="en-US" sz="1100" i="1" dirty="0" smtClean="0">
                <a:solidFill>
                  <a:srgbClr val="FFFFFF"/>
                </a:solidFill>
                <a:latin typeface="Avant Garde"/>
                <a:cs typeface="Avant Garde"/>
              </a:rPr>
              <a:t>The Effects of Teachers on Longitudinal Student Achievement</a:t>
            </a:r>
            <a:r>
              <a:rPr lang="en-US" sz="1100" dirty="0" smtClean="0">
                <a:solidFill>
                  <a:srgbClr val="FFFFFF"/>
                </a:solidFill>
                <a:latin typeface="Avant Garde"/>
                <a:cs typeface="Avant Garde"/>
              </a:rPr>
              <a:t>, 1997.  Slide courtesy of Ed Trust.</a:t>
            </a:r>
            <a:endParaRPr lang="en-US" sz="1100" dirty="0">
              <a:solidFill>
                <a:srgbClr val="FFFFFF"/>
              </a:solidFill>
              <a:latin typeface="Avant Garde"/>
              <a:cs typeface="Avant Garde"/>
            </a:endParaRPr>
          </a:p>
        </p:txBody>
      </p:sp>
      <p:pic>
        <p:nvPicPr>
          <p:cNvPr id="81922"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63850" y="2728119"/>
            <a:ext cx="8684037" cy="5638006"/>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112</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3365928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4"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928143" y="2550319"/>
            <a:ext cx="11869738" cy="5892800"/>
          </a:xfrm>
          <a:prstGeom prst="rect">
            <a:avLst/>
          </a:prstGeom>
          <a:noFill/>
          <a:ln w="9525">
            <a:noFill/>
            <a:miter lim="800000"/>
            <a:headEnd/>
            <a:tailEnd/>
          </a:ln>
          <a:effectLst/>
        </p:spPr>
      </p:pic>
      <p:sp>
        <p:nvSpPr>
          <p:cNvPr id="5" name="TextBox 4"/>
          <p:cNvSpPr txBox="1"/>
          <p:nvPr/>
        </p:nvSpPr>
        <p:spPr>
          <a:xfrm>
            <a:off x="2760602" y="1127919"/>
            <a:ext cx="11855275" cy="1338828"/>
          </a:xfrm>
          <a:prstGeom prst="rect">
            <a:avLst/>
          </a:prstGeom>
          <a:noFill/>
        </p:spPr>
        <p:txBody>
          <a:bodyPr wrap="square" rtlCol="0">
            <a:spAutoFit/>
          </a:bodyPr>
          <a:lstStyle/>
          <a:p>
            <a:r>
              <a:rPr lang="en-US" sz="3600" dirty="0" smtClean="0">
                <a:solidFill>
                  <a:srgbClr val="FFFFFF"/>
                </a:solidFill>
                <a:latin typeface="Avant Garde"/>
                <a:cs typeface="Avant Garde"/>
              </a:rPr>
              <a:t>There is enormous variation in teacher effectiveness.</a:t>
            </a:r>
            <a:endParaRPr lang="en-US" sz="2100" dirty="0" smtClean="0">
              <a:solidFill>
                <a:srgbClr val="FFFFFF"/>
              </a:solidFill>
              <a:latin typeface="Avant Garde"/>
              <a:cs typeface="Avant Garde"/>
            </a:endParaRPr>
          </a:p>
          <a:p>
            <a:endParaRPr lang="en-US" sz="2100" dirty="0" smtClean="0">
              <a:solidFill>
                <a:srgbClr val="FFFFFF"/>
              </a:solidFill>
              <a:latin typeface="Avant Garde"/>
              <a:cs typeface="Avant Garde"/>
            </a:endParaRPr>
          </a:p>
          <a:p>
            <a:r>
              <a:rPr lang="en-US" sz="2400" dirty="0" smtClean="0">
                <a:solidFill>
                  <a:srgbClr val="FFFFFF"/>
                </a:solidFill>
                <a:latin typeface="Avant Garde"/>
                <a:cs typeface="Avant Garde"/>
              </a:rPr>
              <a:t>Teacher impacts on math performance in third year by ranking after first two years:</a:t>
            </a:r>
            <a:endParaRPr lang="en-US" sz="2400" dirty="0">
              <a:solidFill>
                <a:srgbClr val="FFFFFF"/>
              </a:solidFill>
              <a:latin typeface="Avant Garde"/>
              <a:cs typeface="Avant Garde"/>
            </a:endParaRPr>
          </a:p>
        </p:txBody>
      </p:sp>
      <p:sp>
        <p:nvSpPr>
          <p:cNvPr id="6" name="TextBox 5"/>
          <p:cNvSpPr txBox="1"/>
          <p:nvPr/>
        </p:nvSpPr>
        <p:spPr>
          <a:xfrm>
            <a:off x="2796939" y="8718276"/>
            <a:ext cx="11818938"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Identifying Effective Teachers Using Performance on the Job, Hamilton Project, April 2006.</a:t>
            </a:r>
            <a:endParaRPr lang="en-US" sz="1100" dirty="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113</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3191401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63850" y="2982912"/>
            <a:ext cx="11896725" cy="5383213"/>
          </a:xfrm>
          <a:prstGeom prst="rect">
            <a:avLst/>
          </a:prstGeom>
          <a:noFill/>
          <a:ln w="9525">
            <a:noFill/>
            <a:miter lim="800000"/>
            <a:headEnd/>
            <a:tailEnd/>
          </a:ln>
          <a:effectLst/>
        </p:spPr>
      </p:pic>
      <p:sp>
        <p:nvSpPr>
          <p:cNvPr id="5" name="TextBox 4"/>
          <p:cNvSpPr txBox="1"/>
          <p:nvPr/>
        </p:nvSpPr>
        <p:spPr>
          <a:xfrm>
            <a:off x="2760603" y="1127919"/>
            <a:ext cx="10284678" cy="1754326"/>
          </a:xfrm>
          <a:prstGeom prst="rect">
            <a:avLst/>
          </a:prstGeom>
          <a:noFill/>
        </p:spPr>
        <p:txBody>
          <a:bodyPr wrap="square" rtlCol="0">
            <a:spAutoFit/>
          </a:bodyPr>
          <a:lstStyle/>
          <a:p>
            <a:r>
              <a:rPr lang="en-US" sz="3600" dirty="0" smtClean="0">
                <a:solidFill>
                  <a:srgbClr val="FFFFFF"/>
                </a:solidFill>
                <a:latin typeface="Avant Garde"/>
                <a:cs typeface="Avant Garde"/>
              </a:rPr>
              <a:t>One study in Boston concluded that "one-third of the teachers had no measurable effect on the reading and math skills of their students."</a:t>
            </a:r>
          </a:p>
        </p:txBody>
      </p:sp>
      <p:sp>
        <p:nvSpPr>
          <p:cNvPr id="6" name="TextBox 5"/>
          <p:cNvSpPr txBox="1"/>
          <p:nvPr/>
        </p:nvSpPr>
        <p:spPr>
          <a:xfrm>
            <a:off x="2796939" y="8718276"/>
            <a:ext cx="8419542" cy="600164"/>
          </a:xfrm>
          <a:prstGeom prst="rect">
            <a:avLst/>
          </a:prstGeom>
          <a:noFill/>
        </p:spPr>
        <p:txBody>
          <a:bodyPr wrap="square" rtlCol="0">
            <a:spAutoFit/>
          </a:bodyPr>
          <a:lstStyle/>
          <a:p>
            <a:r>
              <a:rPr lang="en-US" sz="1100" dirty="0" smtClean="0">
                <a:solidFill>
                  <a:srgbClr val="FFFFFF"/>
                </a:solidFill>
                <a:latin typeface="Avant Garde"/>
                <a:cs typeface="Avant Garde"/>
              </a:rPr>
              <a:t>Notes: 10th grade students at non-selective Boston public schools; average student scores prior to 10th grade were comparable (670-687 range); excluded bilingual and special education students.</a:t>
            </a:r>
          </a:p>
          <a:p>
            <a:r>
              <a:rPr lang="en-US" sz="1100" dirty="0" smtClean="0">
                <a:solidFill>
                  <a:srgbClr val="FFFFFF"/>
                </a:solidFill>
                <a:latin typeface="Avant Garde"/>
                <a:cs typeface="Avant Garde"/>
              </a:rPr>
              <a:t>Source: </a:t>
            </a:r>
            <a:r>
              <a:rPr lang="en-US" sz="1100" u="sng" dirty="0" smtClean="0">
                <a:solidFill>
                  <a:srgbClr val="FFFFFF"/>
                </a:solidFill>
                <a:latin typeface="Avant Garde"/>
                <a:cs typeface="Avant Garde"/>
              </a:rPr>
              <a:t>Boston Public Schools</a:t>
            </a:r>
            <a:r>
              <a:rPr lang="en-US" sz="1100" dirty="0" smtClean="0">
                <a:solidFill>
                  <a:srgbClr val="FFFFFF"/>
                </a:solidFill>
                <a:latin typeface="Avant Garde"/>
                <a:cs typeface="Avant Garde"/>
              </a:rPr>
              <a:t>, Bain &amp; Company, 3/31/98.</a:t>
            </a:r>
            <a:endParaRPr lang="en-US" sz="1100" dirty="0">
              <a:solidFill>
                <a:srgbClr val="FFFFFF"/>
              </a:solidFill>
              <a:latin typeface="Avant Garde"/>
              <a:cs typeface="Avant Garde"/>
            </a:endParaRPr>
          </a:p>
        </p:txBody>
      </p:sp>
      <p:sp>
        <p:nvSpPr>
          <p:cNvPr id="7" name="Text Box 11"/>
          <p:cNvSpPr txBox="1">
            <a:spLocks noChangeArrowheads="1"/>
          </p:cNvSpPr>
          <p:nvPr/>
        </p:nvSpPr>
        <p:spPr bwMode="auto">
          <a:xfrm>
            <a:off x="5120481" y="4730423"/>
            <a:ext cx="4191000" cy="969496"/>
          </a:xfrm>
          <a:prstGeom prst="rect">
            <a:avLst/>
          </a:prstGeom>
          <a:solidFill>
            <a:schemeClr val="tx1"/>
          </a:solidFill>
          <a:ln w="12700" cap="rnd">
            <a:solidFill>
              <a:schemeClr val="bg1"/>
            </a:solidFill>
            <a:prstDash val="solid"/>
            <a:miter lim="800000"/>
            <a:headEnd/>
            <a:tailEnd/>
          </a:ln>
          <a:effectLst/>
        </p:spPr>
        <p:txBody>
          <a:bodyPr wrap="square">
            <a:spAutoFit/>
          </a:bodyPr>
          <a:lstStyle/>
          <a:p>
            <a:pPr>
              <a:spcBef>
                <a:spcPct val="50000"/>
              </a:spcBef>
            </a:pPr>
            <a:r>
              <a:rPr lang="en-US" sz="1900" dirty="0">
                <a:solidFill>
                  <a:schemeClr val="bg2"/>
                </a:solidFill>
                <a:latin typeface="Avant Garde"/>
                <a:cs typeface="Avant Garde"/>
              </a:rPr>
              <a:t>One frustrated principal said, </a:t>
            </a:r>
            <a:r>
              <a:rPr lang="en-US" sz="1900" dirty="0" smtClean="0">
                <a:solidFill>
                  <a:schemeClr val="bg2"/>
                </a:solidFill>
                <a:latin typeface="Avant Garde"/>
                <a:cs typeface="Avant Garde"/>
              </a:rPr>
              <a:t>"About </a:t>
            </a:r>
            <a:r>
              <a:rPr lang="en-US" sz="1900" dirty="0">
                <a:solidFill>
                  <a:schemeClr val="bg2"/>
                </a:solidFill>
                <a:latin typeface="Avant Garde"/>
                <a:cs typeface="Avant Garde"/>
              </a:rPr>
              <a:t>one-third of my teachers should not be </a:t>
            </a:r>
            <a:r>
              <a:rPr lang="en-US" sz="1900" dirty="0" smtClean="0">
                <a:solidFill>
                  <a:schemeClr val="bg2"/>
                </a:solidFill>
                <a:latin typeface="Avant Garde"/>
                <a:cs typeface="Avant Garde"/>
              </a:rPr>
              <a:t>teaching"</a:t>
            </a:r>
            <a:endParaRPr lang="en-US" sz="1900" dirty="0">
              <a:solidFill>
                <a:schemeClr val="bg2"/>
              </a:solidFill>
              <a:latin typeface="Avant Garde"/>
              <a:cs typeface="Avant Garde"/>
            </a:endParaRPr>
          </a:p>
        </p:txBody>
      </p:sp>
      <p:sp>
        <p:nvSpPr>
          <p:cNvPr id="8" name="Oval 8"/>
          <p:cNvSpPr>
            <a:spLocks noChangeArrowheads="1"/>
          </p:cNvSpPr>
          <p:nvPr/>
        </p:nvSpPr>
        <p:spPr bwMode="auto">
          <a:xfrm>
            <a:off x="5120481" y="7071521"/>
            <a:ext cx="2362200" cy="990598"/>
          </a:xfrm>
          <a:prstGeom prst="ellipse">
            <a:avLst/>
          </a:prstGeom>
          <a:noFill/>
          <a:ln w="12700">
            <a:solidFill>
              <a:schemeClr val="bg1"/>
            </a:solidFill>
            <a:round/>
            <a:headEnd/>
            <a:tailEnd/>
          </a:ln>
          <a:effectLst/>
        </p:spPr>
        <p:txBody>
          <a:bodyPr wrap="none" anchor="ctr"/>
          <a:lstStyle/>
          <a:p>
            <a:endParaRPr lang="en-US" dirty="0"/>
          </a:p>
        </p:txBody>
      </p:sp>
      <p:sp>
        <p:nvSpPr>
          <p:cNvPr id="9" name="Line 9"/>
          <p:cNvSpPr>
            <a:spLocks noChangeShapeType="1"/>
          </p:cNvSpPr>
          <p:nvPr/>
        </p:nvSpPr>
        <p:spPr bwMode="auto">
          <a:xfrm flipH="1">
            <a:off x="6247606" y="5699919"/>
            <a:ext cx="347662" cy="1219200"/>
          </a:xfrm>
          <a:prstGeom prst="line">
            <a:avLst/>
          </a:prstGeom>
          <a:noFill/>
          <a:ln w="12700">
            <a:solidFill>
              <a:schemeClr val="bg1"/>
            </a:solidFill>
            <a:round/>
            <a:headEnd/>
            <a:tailEnd type="stealth" w="lg" len="lg"/>
          </a:ln>
          <a:effectLst/>
        </p:spPr>
        <p:txBody>
          <a:bodyPr/>
          <a:lstStyle/>
          <a:p>
            <a:endParaRPr lang="en-US" dirty="0"/>
          </a:p>
        </p:txBody>
      </p:sp>
      <p:sp>
        <p:nvSpPr>
          <p:cNvPr id="12" name="Slide Number Placeholder 11"/>
          <p:cNvSpPr>
            <a:spLocks noGrp="1"/>
          </p:cNvSpPr>
          <p:nvPr>
            <p:ph type="sldNum" sz="quarter" idx="12"/>
          </p:nvPr>
        </p:nvSpPr>
        <p:spPr/>
        <p:txBody>
          <a:bodyPr/>
          <a:lstStyle/>
          <a:p>
            <a:r>
              <a:rPr lang="en-US" smtClean="0"/>
              <a:t>-</a:t>
            </a:r>
            <a:fld id="{5E8EF2F0-B23E-0D45-9EC4-8ABB153D8498}" type="slidenum">
              <a:rPr lang="en-US" smtClean="0"/>
              <a:pPr/>
              <a:t>114</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043857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2270919"/>
            <a:ext cx="10894279" cy="1754326"/>
          </a:xfrm>
          <a:prstGeom prst="rect">
            <a:avLst/>
          </a:prstGeom>
          <a:noFill/>
        </p:spPr>
        <p:txBody>
          <a:bodyPr wrap="square" rtlCol="0">
            <a:spAutoFit/>
          </a:bodyPr>
          <a:lstStyle/>
          <a:p>
            <a:r>
              <a:rPr lang="en-US" sz="3600" dirty="0" smtClean="0">
                <a:solidFill>
                  <a:srgbClr val="FFFFFF"/>
                </a:solidFill>
                <a:latin typeface="Avant Garde"/>
                <a:cs typeface="Avant Garde"/>
              </a:rPr>
              <a:t>If we could replace the bottom 6-10% of teachers with merely average teachers, U.S. students would rise to the level of top-performing countries.</a:t>
            </a:r>
            <a:endParaRPr lang="en-US" sz="3600" dirty="0">
              <a:solidFill>
                <a:srgbClr val="FFFFFF"/>
              </a:solidFill>
              <a:latin typeface="Avant Garde"/>
              <a:cs typeface="Avant Garde"/>
            </a:endParaRPr>
          </a:p>
        </p:txBody>
      </p:sp>
      <p:sp>
        <p:nvSpPr>
          <p:cNvPr id="4" name="Slide Number Placeholder 3"/>
          <p:cNvSpPr>
            <a:spLocks noGrp="1"/>
          </p:cNvSpPr>
          <p:nvPr>
            <p:ph type="sldNum" sz="quarter" idx="12"/>
          </p:nvPr>
        </p:nvSpPr>
        <p:spPr/>
        <p:txBody>
          <a:bodyPr/>
          <a:lstStyle/>
          <a:p>
            <a:r>
              <a:rPr lang="en-US" smtClean="0"/>
              <a:t>-</a:t>
            </a:r>
            <a:fld id="{5E8EF2F0-B23E-0D45-9EC4-8ABB153D8498}" type="slidenum">
              <a:rPr lang="en-US" smtClean="0"/>
              <a:pPr/>
              <a:t>115</a:t>
            </a:fld>
            <a:r>
              <a:rPr lang="en-US" smtClean="0"/>
              <a:t>-</a:t>
            </a:r>
            <a:endParaRPr lang="en-US" dirty="0"/>
          </a:p>
        </p:txBody>
      </p:sp>
      <p:sp>
        <p:nvSpPr>
          <p:cNvPr id="6" name="TextBox 5"/>
          <p:cNvSpPr txBox="1"/>
          <p:nvPr/>
        </p:nvSpPr>
        <p:spPr>
          <a:xfrm>
            <a:off x="2796939" y="8718276"/>
            <a:ext cx="11818938"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Eric </a:t>
            </a:r>
            <a:r>
              <a:rPr lang="en-US" sz="1100" dirty="0" err="1" smtClean="0">
                <a:solidFill>
                  <a:srgbClr val="FFFFFF"/>
                </a:solidFill>
                <a:latin typeface="Avant Garde"/>
                <a:cs typeface="Avant Garde"/>
              </a:rPr>
              <a:t>Hanushek</a:t>
            </a:r>
            <a:r>
              <a:rPr lang="en-US" sz="1100" dirty="0" smtClean="0">
                <a:solidFill>
                  <a:srgbClr val="FFFFFF"/>
                </a:solidFill>
                <a:latin typeface="Avant Garde"/>
                <a:cs typeface="Avant Garde"/>
              </a:rPr>
              <a:t>, cited by Malcolm </a:t>
            </a:r>
            <a:r>
              <a:rPr lang="en-US" sz="1100" dirty="0" err="1" smtClean="0">
                <a:solidFill>
                  <a:srgbClr val="FFFFFF"/>
                </a:solidFill>
                <a:latin typeface="Avant Garde"/>
                <a:cs typeface="Avant Garde"/>
              </a:rPr>
              <a:t>Gladwell</a:t>
            </a:r>
            <a:r>
              <a:rPr lang="en-US" sz="1100" dirty="0" smtClean="0">
                <a:solidFill>
                  <a:srgbClr val="FFFFFF"/>
                </a:solidFill>
                <a:latin typeface="Avant Garde"/>
                <a:cs typeface="Avant Garde"/>
              </a:rPr>
              <a:t>, </a:t>
            </a:r>
            <a:r>
              <a:rPr lang="en-US" sz="1100" i="1" dirty="0" smtClean="0">
                <a:solidFill>
                  <a:srgbClr val="FFFFFF"/>
                </a:solidFill>
                <a:latin typeface="Avant Garde"/>
                <a:cs typeface="Avant Garde"/>
              </a:rPr>
              <a:t>Most Likely to Succeed</a:t>
            </a:r>
            <a:r>
              <a:rPr lang="en-US" sz="1100" dirty="0" smtClean="0">
                <a:solidFill>
                  <a:srgbClr val="FFFFFF"/>
                </a:solidFill>
                <a:latin typeface="Avant Garde"/>
                <a:cs typeface="Avant Garde"/>
              </a:rPr>
              <a:t> (www.gladwell.com/2008/2008_12_15_a_teacher.html).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3867463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2270919"/>
            <a:ext cx="10894279" cy="3970318"/>
          </a:xfrm>
          <a:prstGeom prst="rect">
            <a:avLst/>
          </a:prstGeom>
          <a:noFill/>
        </p:spPr>
        <p:txBody>
          <a:bodyPr wrap="square" rtlCol="0">
            <a:spAutoFit/>
          </a:bodyPr>
          <a:lstStyle/>
          <a:p>
            <a:r>
              <a:rPr lang="en-US" sz="3600" dirty="0" smtClean="0">
                <a:solidFill>
                  <a:srgbClr val="FFFFFF"/>
                </a:solidFill>
                <a:latin typeface="Avant Garde"/>
                <a:cs typeface="Avant Garde"/>
              </a:rPr>
              <a:t>We Face Two Big Problems When It Comes to Teacher Quality:</a:t>
            </a:r>
          </a:p>
          <a:p>
            <a:endParaRPr lang="en-US" sz="3600" dirty="0" smtClean="0">
              <a:solidFill>
                <a:srgbClr val="FFFFFF"/>
              </a:solidFill>
              <a:latin typeface="Avant Garde"/>
              <a:cs typeface="Avant Garde"/>
            </a:endParaRPr>
          </a:p>
          <a:p>
            <a:pPr marL="914400" indent="-914400">
              <a:buFont typeface="+mj-lt"/>
              <a:buAutoNum type="arabicPeriod"/>
            </a:pPr>
            <a:r>
              <a:rPr lang="en-US" sz="3600" dirty="0" smtClean="0">
                <a:solidFill>
                  <a:srgbClr val="FFFFFF"/>
                </a:solidFill>
                <a:latin typeface="Avant Garde"/>
                <a:cs typeface="Avant Garde"/>
              </a:rPr>
              <a:t>Overall teacher quality has been declining for decades</a:t>
            </a:r>
          </a:p>
          <a:p>
            <a:pPr marL="914400" indent="-914400">
              <a:buFont typeface="+mj-lt"/>
              <a:buAutoNum type="arabicPeriod"/>
            </a:pPr>
            <a:endParaRPr lang="en-US" sz="3600" dirty="0" smtClean="0">
              <a:solidFill>
                <a:srgbClr val="FFFFFF"/>
              </a:solidFill>
              <a:latin typeface="Avant Garde"/>
              <a:cs typeface="Avant Garde"/>
            </a:endParaRPr>
          </a:p>
          <a:p>
            <a:pPr marL="914400" indent="-914400">
              <a:buFont typeface="+mj-lt"/>
              <a:buAutoNum type="arabicPeriod"/>
            </a:pPr>
            <a:r>
              <a:rPr lang="en-US" sz="3600" dirty="0" smtClean="0">
                <a:solidFill>
                  <a:srgbClr val="FFFFFF"/>
                </a:solidFill>
                <a:latin typeface="Avant Garde"/>
                <a:cs typeface="Avant Garde"/>
              </a:rPr>
              <a:t>Teacher talent is unfairly distributed</a:t>
            </a:r>
            <a:endParaRPr lang="en-US" sz="3600" dirty="0">
              <a:solidFill>
                <a:srgbClr val="FFFFFF"/>
              </a:solidFill>
              <a:latin typeface="Avant Garde"/>
              <a:cs typeface="Avant Garde"/>
            </a:endParaRPr>
          </a:p>
        </p:txBody>
      </p:sp>
      <p:sp>
        <p:nvSpPr>
          <p:cNvPr id="4" name="Slide Number Placeholder 3"/>
          <p:cNvSpPr>
            <a:spLocks noGrp="1"/>
          </p:cNvSpPr>
          <p:nvPr>
            <p:ph type="sldNum" sz="quarter" idx="12"/>
          </p:nvPr>
        </p:nvSpPr>
        <p:spPr/>
        <p:txBody>
          <a:bodyPr/>
          <a:lstStyle/>
          <a:p>
            <a:r>
              <a:rPr lang="en-US" smtClean="0"/>
              <a:t>-</a:t>
            </a:r>
            <a:fld id="{5E8EF2F0-B23E-0D45-9EC4-8ABB153D8498}" type="slidenum">
              <a:rPr lang="en-US" smtClean="0"/>
              <a:pPr/>
              <a:t>116</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468150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58282" y="3032919"/>
            <a:ext cx="11353799" cy="5221942"/>
          </a:xfrm>
          <a:prstGeom prst="rect">
            <a:avLst/>
          </a:prstGeom>
          <a:noFill/>
        </p:spPr>
        <p:txBody>
          <a:bodyPr wrap="square" numCol="1" rtlCol="0">
            <a:spAutoFit/>
          </a:bodyPr>
          <a:lstStyle/>
          <a:p>
            <a:pPr marL="233363" indent="-227013">
              <a:spcAft>
                <a:spcPts val="1000"/>
              </a:spcAft>
              <a:buFont typeface="Arial" pitchFamily="34" charset="0"/>
              <a:buChar char="•"/>
            </a:pPr>
            <a:r>
              <a:rPr lang="en-US" sz="2000" dirty="0" smtClean="0">
                <a:solidFill>
                  <a:srgbClr val="FFFFFF"/>
                </a:solidFill>
                <a:latin typeface="Avant Garde"/>
                <a:cs typeface="Avant Garde"/>
              </a:rPr>
              <a:t>Among high-school students who took the SAT in 1994-1995, those who intended to study education in college scored lower on both the verbal and math sections than students expressing an interest in any other field</a:t>
            </a:r>
          </a:p>
          <a:p>
            <a:pPr marL="233363" indent="-227013">
              <a:spcAft>
                <a:spcPts val="1000"/>
              </a:spcAft>
              <a:buFont typeface="Arial" pitchFamily="34" charset="0"/>
              <a:buChar char="•"/>
            </a:pPr>
            <a:r>
              <a:rPr lang="en-US" sz="2000" dirty="0" smtClean="0">
                <a:solidFill>
                  <a:srgbClr val="FFFFFF"/>
                </a:solidFill>
                <a:latin typeface="Avant Garde"/>
                <a:cs typeface="Avant Garde"/>
              </a:rPr>
              <a:t>In 1998 the mean SAT score for students who intended to major in education was 479 math and 485 verbal – 32 and 20 points lower than all college-bound seniors</a:t>
            </a:r>
          </a:p>
          <a:p>
            <a:pPr marL="233363" indent="-227013">
              <a:spcAft>
                <a:spcPts val="1000"/>
              </a:spcAft>
              <a:buFont typeface="Arial" pitchFamily="34" charset="0"/>
              <a:buChar char="•"/>
            </a:pPr>
            <a:r>
              <a:rPr lang="en-US" sz="2000" dirty="0" smtClean="0">
                <a:solidFill>
                  <a:srgbClr val="FFFFFF"/>
                </a:solidFill>
                <a:latin typeface="Avant Garde"/>
                <a:cs typeface="Avant Garde"/>
              </a:rPr>
              <a:t>Once in college, education majors were more likely to be in the bottom quartile and less likely to be in the top quartile than any other major</a:t>
            </a:r>
          </a:p>
          <a:p>
            <a:pPr marL="233363" indent="-227013">
              <a:spcAft>
                <a:spcPts val="1000"/>
              </a:spcAft>
              <a:buFont typeface="Arial" pitchFamily="34" charset="0"/>
              <a:buChar char="•"/>
            </a:pPr>
            <a:r>
              <a:rPr lang="en-US" sz="2000" dirty="0" smtClean="0">
                <a:solidFill>
                  <a:srgbClr val="FFFFFF"/>
                </a:solidFill>
                <a:latin typeface="Avant Garde"/>
                <a:cs typeface="Avant Garde"/>
              </a:rPr>
              <a:t>When Massachusetts </a:t>
            </a:r>
            <a:r>
              <a:rPr lang="en-US" sz="2000" dirty="0">
                <a:solidFill>
                  <a:srgbClr val="FFFFFF"/>
                </a:solidFill>
                <a:latin typeface="Avant Garde"/>
                <a:cs typeface="Avant Garde"/>
              </a:rPr>
              <a:t>made it harder to become a teacher, requiring newcomers to pass a basic literacy test before entering the </a:t>
            </a:r>
            <a:r>
              <a:rPr lang="en-US" sz="2000" dirty="0" smtClean="0">
                <a:solidFill>
                  <a:srgbClr val="FFFFFF"/>
                </a:solidFill>
                <a:latin typeface="Avant Garde"/>
                <a:cs typeface="Avant Garde"/>
              </a:rPr>
              <a:t>classroom, more </a:t>
            </a:r>
            <a:r>
              <a:rPr lang="en-US" sz="2000" dirty="0">
                <a:solidFill>
                  <a:srgbClr val="FFFFFF"/>
                </a:solidFill>
                <a:latin typeface="Avant Garde"/>
                <a:cs typeface="Avant Garde"/>
              </a:rPr>
              <a:t>than a third of the new teachers failed the </a:t>
            </a:r>
            <a:r>
              <a:rPr lang="en-US" sz="2000" dirty="0" smtClean="0">
                <a:solidFill>
                  <a:srgbClr val="FFFFFF"/>
                </a:solidFill>
                <a:latin typeface="Avant Garde"/>
                <a:cs typeface="Avant Garde"/>
              </a:rPr>
              <a:t>test in the first year</a:t>
            </a:r>
          </a:p>
          <a:p>
            <a:pPr marL="233363" indent="-227013">
              <a:spcAft>
                <a:spcPts val="1000"/>
              </a:spcAft>
              <a:buFont typeface="Arial" pitchFamily="34" charset="0"/>
              <a:buChar char="•"/>
            </a:pPr>
            <a:r>
              <a:rPr lang="en-US" sz="2000" dirty="0" smtClean="0">
                <a:solidFill>
                  <a:srgbClr val="FFFFFF"/>
                </a:solidFill>
                <a:latin typeface="Avant Garde"/>
                <a:cs typeface="Avant Garde"/>
              </a:rPr>
              <a:t>A </a:t>
            </a:r>
            <a:r>
              <a:rPr lang="en-US" sz="2000" dirty="0">
                <a:solidFill>
                  <a:srgbClr val="FFFFFF"/>
                </a:solidFill>
                <a:latin typeface="Avant Garde"/>
                <a:cs typeface="Avant Garde"/>
              </a:rPr>
              <a:t>2010 study of teacher-prep programs in 16 countries found a striking correlation between how well students did on international exams and how their future teachers performed on a math test. In the U.S., researchers tested nearly 3,300 teachers-to-be in 39 states. The results? Our future middle-school math teachers knew about as much math as their peers in Thailand and Oman—and nowhere near what future teachers in Taiwan and </a:t>
            </a:r>
            <a:r>
              <a:rPr lang="en-US" sz="2000">
                <a:solidFill>
                  <a:srgbClr val="FFFFFF"/>
                </a:solidFill>
                <a:latin typeface="Avant Garde"/>
                <a:cs typeface="Avant Garde"/>
              </a:rPr>
              <a:t>Singapore </a:t>
            </a:r>
            <a:r>
              <a:rPr lang="en-US" sz="2000" smtClean="0">
                <a:solidFill>
                  <a:srgbClr val="FFFFFF"/>
                </a:solidFill>
                <a:latin typeface="Avant Garde"/>
                <a:cs typeface="Avant Garde"/>
              </a:rPr>
              <a:t>knew</a:t>
            </a:r>
            <a:endParaRPr lang="en-US" sz="2000" dirty="0" smtClean="0">
              <a:solidFill>
                <a:srgbClr val="FFFFFF"/>
              </a:solidFill>
              <a:latin typeface="Avant Garde"/>
              <a:cs typeface="Avant Garde"/>
            </a:endParaRPr>
          </a:p>
        </p:txBody>
      </p:sp>
      <p:sp>
        <p:nvSpPr>
          <p:cNvPr id="5" name="TextBox 4"/>
          <p:cNvSpPr txBox="1"/>
          <p:nvPr/>
        </p:nvSpPr>
        <p:spPr>
          <a:xfrm>
            <a:off x="2760600" y="823119"/>
            <a:ext cx="12875481" cy="1754326"/>
          </a:xfrm>
          <a:prstGeom prst="rect">
            <a:avLst/>
          </a:prstGeom>
          <a:noFill/>
        </p:spPr>
        <p:txBody>
          <a:bodyPr wrap="square" rtlCol="0">
            <a:spAutoFit/>
          </a:bodyPr>
          <a:lstStyle/>
          <a:p>
            <a:r>
              <a:rPr lang="en-US" sz="3600" dirty="0" smtClean="0">
                <a:solidFill>
                  <a:srgbClr val="FFFFFF"/>
                </a:solidFill>
                <a:latin typeface="Avant Garde"/>
                <a:cs typeface="Avant Garde"/>
              </a:rPr>
              <a:t>Problem #1: Teacher quality has been declining for decades. By any measure, most new teachers are now drawn from the bottom third of college graduates.</a:t>
            </a:r>
            <a:endParaRPr lang="en-US" sz="3600" dirty="0">
              <a:solidFill>
                <a:srgbClr val="FFFFFF"/>
              </a:solidFill>
              <a:latin typeface="Avant Garde"/>
              <a:cs typeface="Avant Garde"/>
            </a:endParaRPr>
          </a:p>
        </p:txBody>
      </p:sp>
      <p:sp>
        <p:nvSpPr>
          <p:cNvPr id="6" name="TextBox 5"/>
          <p:cNvSpPr txBox="1"/>
          <p:nvPr/>
        </p:nvSpPr>
        <p:spPr>
          <a:xfrm>
            <a:off x="2796939" y="8718276"/>
            <a:ext cx="11818938" cy="600164"/>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 Thomas D. Snyder, et al., Digest of Education Statistics 1997, U.S. Department of Education, p. 135; Tyce Palmaffy, "Measuring the Teacher Quality Problem," in Better Teachers, Better Schools, edited by Marci Kanstoroom and Chester E. Finn, Jr., Thomas B. Fordham Foundation, pp. 21-22; Robin R. Henke, et al., Out of the Lecture Hall and into the Classroom: 1992-1993 College Graduates and Elementary/Secondary School Teaching, U.S. Department of Education, p. 58; Your Child Left Behind, Amanda Ripley, The Atlantic, 12/10.</a:t>
            </a:r>
            <a:endParaRPr lang="en-US" sz="1100" dirty="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117</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5192423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3187" name="Picture 3"/>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787650" y="2994025"/>
            <a:ext cx="11574463" cy="5372100"/>
          </a:xfrm>
          <a:prstGeom prst="rect">
            <a:avLst/>
          </a:prstGeom>
          <a:noFill/>
          <a:ln w="9525">
            <a:noFill/>
            <a:miter lim="800000"/>
            <a:headEnd/>
            <a:tailEnd/>
          </a:ln>
          <a:effectLst/>
        </p:spPr>
      </p:pic>
      <p:sp>
        <p:nvSpPr>
          <p:cNvPr id="6" name="TextBox 5"/>
          <p:cNvSpPr txBox="1"/>
          <p:nvPr/>
        </p:nvSpPr>
        <p:spPr>
          <a:xfrm>
            <a:off x="2760602" y="1127919"/>
            <a:ext cx="8989279" cy="1200329"/>
          </a:xfrm>
          <a:prstGeom prst="rect">
            <a:avLst/>
          </a:prstGeom>
          <a:noFill/>
        </p:spPr>
        <p:txBody>
          <a:bodyPr wrap="square" rtlCol="0">
            <a:spAutoFit/>
          </a:bodyPr>
          <a:lstStyle/>
          <a:p>
            <a:r>
              <a:rPr lang="en-US" sz="3600" dirty="0" smtClean="0">
                <a:solidFill>
                  <a:srgbClr val="FFFFFF"/>
                </a:solidFill>
                <a:latin typeface="Avant Garde"/>
                <a:cs typeface="Avant Garde"/>
              </a:rPr>
              <a:t>Top-performing high school students are far less likely to enter teaching.</a:t>
            </a:r>
          </a:p>
        </p:txBody>
      </p:sp>
      <p:sp>
        <p:nvSpPr>
          <p:cNvPr id="7" name="TextBox 6"/>
          <p:cNvSpPr txBox="1"/>
          <p:nvPr/>
        </p:nvSpPr>
        <p:spPr>
          <a:xfrm>
            <a:off x="2796939" y="8718276"/>
            <a:ext cx="11818938" cy="261610"/>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 Teaching at Risk-Progress and Potholes, The Teaching Commission, March 2006.</a:t>
            </a:r>
            <a:endParaRPr lang="en-US" sz="1100" dirty="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118</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5904066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4210"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787650" y="2651919"/>
            <a:ext cx="11555413" cy="5894388"/>
          </a:xfrm>
          <a:prstGeom prst="rect">
            <a:avLst/>
          </a:prstGeom>
          <a:noFill/>
          <a:ln w="9525">
            <a:noFill/>
            <a:miter lim="800000"/>
            <a:headEnd/>
            <a:tailEnd/>
          </a:ln>
          <a:effectLst/>
        </p:spPr>
      </p:pic>
      <p:sp>
        <p:nvSpPr>
          <p:cNvPr id="5" name="TextBox 4"/>
          <p:cNvSpPr txBox="1"/>
          <p:nvPr/>
        </p:nvSpPr>
        <p:spPr>
          <a:xfrm>
            <a:off x="2760602" y="1127919"/>
            <a:ext cx="9446479" cy="1200329"/>
          </a:xfrm>
          <a:prstGeom prst="rect">
            <a:avLst/>
          </a:prstGeom>
          <a:noFill/>
        </p:spPr>
        <p:txBody>
          <a:bodyPr wrap="square" rtlCol="0">
            <a:spAutoFit/>
          </a:bodyPr>
          <a:lstStyle/>
          <a:p>
            <a:r>
              <a:rPr lang="en-US" sz="3600" dirty="0" smtClean="0">
                <a:solidFill>
                  <a:srgbClr val="FFFFFF"/>
                </a:solidFill>
                <a:latin typeface="Avant Garde"/>
                <a:cs typeface="Avant Garde"/>
              </a:rPr>
              <a:t>College seniors who plan to go into education have very low test scores.</a:t>
            </a:r>
          </a:p>
        </p:txBody>
      </p:sp>
      <p:sp>
        <p:nvSpPr>
          <p:cNvPr id="6" name="TextBox 5"/>
          <p:cNvSpPr txBox="1"/>
          <p:nvPr/>
        </p:nvSpPr>
        <p:spPr>
          <a:xfrm>
            <a:off x="2796939" y="8718276"/>
            <a:ext cx="8571942" cy="430887"/>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 General Test Percentage Distribution of Scores Within Intended Broad Graduate Major Field Based on Seniors and Nonenrolled College Graduates, Educational Testing Service, www.ets.org/Media/Tests/GRE/pdf/5_01738_table_4.pdf.</a:t>
            </a:r>
            <a:endParaRPr lang="en-US" sz="1100" dirty="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119</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377259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extBox 27"/>
          <p:cNvSpPr txBox="1"/>
          <p:nvPr/>
        </p:nvSpPr>
        <p:spPr>
          <a:xfrm>
            <a:off x="2751129" y="1127920"/>
            <a:ext cx="11513352" cy="1815882"/>
          </a:xfrm>
          <a:prstGeom prst="rect">
            <a:avLst/>
          </a:prstGeom>
          <a:noFill/>
        </p:spPr>
        <p:txBody>
          <a:bodyPr wrap="square" rtlCol="0">
            <a:spAutoFit/>
          </a:bodyPr>
          <a:lstStyle/>
          <a:p>
            <a:r>
              <a:rPr lang="en-US" sz="3600" dirty="0" smtClean="0">
                <a:solidFill>
                  <a:srgbClr val="FFFFFF"/>
                </a:solidFill>
                <a:latin typeface="Avant Garde"/>
                <a:cs typeface="Avant Garde"/>
              </a:rPr>
              <a:t>Male high school dropouts were 47 times more likely than a college graduate to be incarcerated.</a:t>
            </a:r>
          </a:p>
          <a:p>
            <a:endParaRPr lang="en-US" sz="1200" dirty="0" smtClean="0">
              <a:solidFill>
                <a:srgbClr val="FFFFFF"/>
              </a:solidFill>
              <a:latin typeface="Avant Garde"/>
              <a:cs typeface="Avant Garde"/>
            </a:endParaRPr>
          </a:p>
          <a:p>
            <a:r>
              <a:rPr lang="en-US" sz="2800" dirty="0" smtClean="0">
                <a:solidFill>
                  <a:srgbClr val="FFFFFF"/>
                </a:solidFill>
                <a:latin typeface="Avant Garde"/>
                <a:cs typeface="Avant Garde"/>
              </a:rPr>
              <a:t>Black males had the highest incarceration rate.</a:t>
            </a:r>
          </a:p>
        </p:txBody>
      </p:sp>
      <p:pic>
        <p:nvPicPr>
          <p:cNvPr id="23555" name="Picture 3"/>
          <p:cNvPicPr>
            <a:picLocks noChangeAspect="1" noChangeArrowheads="1"/>
          </p:cNvPicPr>
          <p:nvPr/>
        </p:nvPicPr>
        <mc:AlternateContent xmlns:ma="http://schemas.microsoft.com/office/mac/drawingml/2008/main">
          <mc:Choice Requires="ma">
            <p:blipFill>
              <a:blip r:embed="rId3"/>
              <a:srcRect/>
              <a:stretch>
                <a:fillRect/>
              </a:stretch>
            </p:blipFill>
          </mc:Choice>
          <mc:Fallback xmlns:mc="http://schemas.openxmlformats.org/markup-compatibility/2006" xmlns:p="http://schemas.openxmlformats.org/presentationml/2006/main" xmlns:r="http://schemas.openxmlformats.org/officeDocument/2006/relationships" xmlns:a="http://schemas.openxmlformats.org/drawingml/2006/main" xmlns="">
            <p:blipFill>
              <a:blip r:embed="rId4"/>
              <a:srcRect/>
              <a:stretch>
                <a:fillRect/>
              </a:stretch>
            </p:blipFill>
          </mc:Fallback>
        </mc:AlternateContent>
        <p:spPr bwMode="auto">
          <a:xfrm>
            <a:off x="2867025" y="3201987"/>
            <a:ext cx="11880850" cy="5164138"/>
          </a:xfrm>
          <a:prstGeom prst="rect">
            <a:avLst/>
          </a:prstGeom>
          <a:noFill/>
          <a:ln w="9525">
            <a:noFill/>
            <a:miter lim="800000"/>
            <a:headEnd/>
            <a:tailEnd/>
          </a:ln>
          <a:effectLst/>
        </p:spPr>
      </p:pic>
      <p:sp>
        <p:nvSpPr>
          <p:cNvPr id="6" name="TextBox 5"/>
          <p:cNvSpPr txBox="1"/>
          <p:nvPr/>
        </p:nvSpPr>
        <p:spPr>
          <a:xfrm>
            <a:off x="2794558" y="8718276"/>
            <a:ext cx="12187701"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NY Times, 10/9/09.</a:t>
            </a:r>
            <a:endParaRPr lang="en-US" sz="11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12</a:t>
            </a:fld>
            <a:r>
              <a:rPr lang="en-US" smtClean="0"/>
              <a:t>-</a:t>
            </a:r>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58282" y="1538744"/>
            <a:ext cx="9524999" cy="7940635"/>
          </a:xfrm>
          <a:prstGeom prst="rect">
            <a:avLst/>
          </a:prstGeom>
          <a:noFill/>
        </p:spPr>
        <p:txBody>
          <a:bodyPr wrap="square" numCol="1" rtlCol="0">
            <a:spAutoFit/>
          </a:bodyPr>
          <a:lstStyle/>
          <a:p>
            <a:r>
              <a:rPr lang="en-US" sz="2200" dirty="0" smtClean="0">
                <a:solidFill>
                  <a:srgbClr val="FFFFFF"/>
                </a:solidFill>
                <a:latin typeface="Avant Garde"/>
                <a:cs typeface="Avant Garde"/>
              </a:rPr>
              <a:t>•  More career opportunities for women and minorities</a:t>
            </a:r>
          </a:p>
          <a:p>
            <a:r>
              <a:rPr lang="en-US" sz="2000" dirty="0" smtClean="0">
                <a:solidFill>
                  <a:srgbClr val="FFFFFF"/>
                </a:solidFill>
                <a:latin typeface="Avant Garde"/>
                <a:cs typeface="Avant Garde"/>
              </a:rPr>
              <a:t>	-  40 years ago, 52% of college-educated working </a:t>
            </a:r>
          </a:p>
          <a:p>
            <a:r>
              <a:rPr lang="en-US" sz="2000" dirty="0" smtClean="0">
                <a:solidFill>
                  <a:srgbClr val="FFFFFF"/>
                </a:solidFill>
                <a:latin typeface="Avant Garde"/>
                <a:cs typeface="Avant Garde"/>
              </a:rPr>
              <a:t>               women were teachers; today, only 15% are</a:t>
            </a:r>
          </a:p>
          <a:p>
            <a:endParaRPr lang="en-US" sz="2200" dirty="0" smtClean="0">
              <a:solidFill>
                <a:srgbClr val="FFFFFF"/>
              </a:solidFill>
              <a:latin typeface="Avant Garde"/>
              <a:cs typeface="Avant Garde"/>
            </a:endParaRPr>
          </a:p>
          <a:p>
            <a:r>
              <a:rPr lang="en-US" sz="2200" dirty="0" smtClean="0">
                <a:solidFill>
                  <a:srgbClr val="FFFFFF"/>
                </a:solidFill>
                <a:latin typeface="Avant Garde"/>
                <a:cs typeface="Avant Garde"/>
              </a:rPr>
              <a:t>•  Ineffective recruiting and training practices</a:t>
            </a:r>
          </a:p>
          <a:p>
            <a:endParaRPr lang="en-US" sz="2200" dirty="0" smtClean="0">
              <a:solidFill>
                <a:srgbClr val="FFFFFF"/>
              </a:solidFill>
              <a:latin typeface="Avant Garde"/>
              <a:cs typeface="Avant Garde"/>
            </a:endParaRPr>
          </a:p>
          <a:p>
            <a:r>
              <a:rPr lang="en-US" sz="2200" dirty="0" smtClean="0">
                <a:solidFill>
                  <a:srgbClr val="FFFFFF"/>
                </a:solidFill>
                <a:latin typeface="Avant Garde"/>
                <a:cs typeface="Avant Garde"/>
              </a:rPr>
              <a:t>•  Abysmal schools of education</a:t>
            </a:r>
          </a:p>
          <a:p>
            <a:pPr marL="1028700" indent="-285750">
              <a:buFontTx/>
              <a:buChar char="-"/>
            </a:pPr>
            <a:r>
              <a:rPr lang="en-US" sz="2000" dirty="0" smtClean="0">
                <a:solidFill>
                  <a:srgbClr val="FFFFFF"/>
                </a:solidFill>
                <a:latin typeface="Avant Garde"/>
                <a:cs typeface="Avant Garde"/>
              </a:rPr>
              <a:t>Three-quarters of the country's 1,206 university-level schools of education don't have the capacity to produce excellent teachers</a:t>
            </a:r>
          </a:p>
          <a:p>
            <a:pPr marL="1028700" indent="-285750">
              <a:buFontTx/>
              <a:buChar char="-"/>
            </a:pPr>
            <a:r>
              <a:rPr lang="en-US" sz="2000" dirty="0" smtClean="0">
                <a:solidFill>
                  <a:srgbClr val="FFFFFF"/>
                </a:solidFill>
                <a:latin typeface="Avant Garde"/>
                <a:cs typeface="Avant Garde"/>
              </a:rPr>
              <a:t>More than half of teachers are educated in programs with the lowest admission standards (often accepting 100% of applicants) and with "the least accomplished professors."</a:t>
            </a:r>
          </a:p>
          <a:p>
            <a:pPr marL="1028700" indent="-285750">
              <a:buFontTx/>
              <a:buChar char="-"/>
            </a:pPr>
            <a:r>
              <a:rPr lang="en-US" sz="2000" dirty="0" smtClean="0">
                <a:solidFill>
                  <a:srgbClr val="FFFFFF"/>
                </a:solidFill>
                <a:latin typeface="Avant Garde"/>
                <a:cs typeface="Avant Garde"/>
              </a:rPr>
              <a:t>More than 60% of alumni say "schools of education do not prepare their graduates to cope with classroom reality" (and principals agree)</a:t>
            </a:r>
          </a:p>
          <a:p>
            <a:endParaRPr lang="en-US" sz="2200" dirty="0" smtClean="0">
              <a:solidFill>
                <a:srgbClr val="FFFFFF"/>
              </a:solidFill>
              <a:latin typeface="Avant Garde"/>
              <a:cs typeface="Avant Garde"/>
            </a:endParaRPr>
          </a:p>
          <a:p>
            <a:r>
              <a:rPr lang="en-US" sz="2200" dirty="0" smtClean="0">
                <a:solidFill>
                  <a:srgbClr val="FFFFFF"/>
                </a:solidFill>
                <a:latin typeface="Avant Garde"/>
                <a:cs typeface="Avant Garde"/>
              </a:rPr>
              <a:t>•  Lack of accountability in the system</a:t>
            </a:r>
          </a:p>
          <a:p>
            <a:endParaRPr lang="en-US" sz="2200" dirty="0" smtClean="0">
              <a:solidFill>
                <a:srgbClr val="FFFFFF"/>
              </a:solidFill>
              <a:latin typeface="Avant Garde"/>
              <a:cs typeface="Avant Garde"/>
            </a:endParaRPr>
          </a:p>
          <a:p>
            <a:r>
              <a:rPr lang="en-US" sz="2200" dirty="0" smtClean="0">
                <a:solidFill>
                  <a:srgbClr val="FFFFFF"/>
                </a:solidFill>
                <a:latin typeface="Avant Garde"/>
                <a:cs typeface="Avant Garde"/>
              </a:rPr>
              <a:t>•  Increasing difficulty of removing ineffective teachers</a:t>
            </a:r>
          </a:p>
          <a:p>
            <a:endParaRPr lang="en-US" sz="2200" dirty="0" smtClean="0">
              <a:solidFill>
                <a:srgbClr val="FFFFFF"/>
              </a:solidFill>
              <a:latin typeface="Avant Garde"/>
              <a:cs typeface="Avant Garde"/>
            </a:endParaRPr>
          </a:p>
          <a:p>
            <a:r>
              <a:rPr lang="en-US" sz="2200" dirty="0" smtClean="0">
                <a:solidFill>
                  <a:srgbClr val="FFFFFF"/>
                </a:solidFill>
                <a:latin typeface="Avant Garde"/>
                <a:cs typeface="Avant Garde"/>
              </a:rPr>
              <a:t>•  Outstanding performance is not rewarded</a:t>
            </a:r>
          </a:p>
          <a:p>
            <a:r>
              <a:rPr lang="en-US" sz="2000" dirty="0" smtClean="0">
                <a:solidFill>
                  <a:srgbClr val="FFFFFF"/>
                </a:solidFill>
                <a:latin typeface="Avant Garde"/>
                <a:cs typeface="Avant Garde"/>
              </a:rPr>
              <a:t>	-  Differential pay has all but disappeared</a:t>
            </a:r>
          </a:p>
          <a:p>
            <a:endParaRPr lang="en-US" sz="2200" dirty="0" smtClean="0">
              <a:solidFill>
                <a:srgbClr val="FFFFFF"/>
              </a:solidFill>
              <a:latin typeface="Avant Garde"/>
              <a:cs typeface="Avant Garde"/>
            </a:endParaRPr>
          </a:p>
          <a:p>
            <a:r>
              <a:rPr lang="en-US" sz="2200" dirty="0" smtClean="0">
                <a:solidFill>
                  <a:srgbClr val="FFFFFF"/>
                </a:solidFill>
                <a:latin typeface="Avant Garde"/>
                <a:cs typeface="Avant Garde"/>
              </a:rPr>
              <a:t>•  Teacher pay is determined almost entirely by two factors, seniority and   </a:t>
            </a:r>
          </a:p>
          <a:p>
            <a:r>
              <a:rPr lang="en-US" sz="2200" dirty="0" smtClean="0">
                <a:solidFill>
                  <a:srgbClr val="FFFFFF"/>
                </a:solidFill>
                <a:latin typeface="Avant Garde"/>
                <a:cs typeface="Avant Garde"/>
              </a:rPr>
              <a:t>   certifications, which have little to do with student achievement</a:t>
            </a:r>
          </a:p>
        </p:txBody>
      </p:sp>
      <p:sp>
        <p:nvSpPr>
          <p:cNvPr id="5" name="TextBox 4"/>
          <p:cNvSpPr txBox="1"/>
          <p:nvPr/>
        </p:nvSpPr>
        <p:spPr>
          <a:xfrm>
            <a:off x="2760600" y="594519"/>
            <a:ext cx="11914249" cy="646331"/>
          </a:xfrm>
          <a:prstGeom prst="rect">
            <a:avLst/>
          </a:prstGeom>
          <a:noFill/>
        </p:spPr>
        <p:txBody>
          <a:bodyPr wrap="square" rtlCol="0">
            <a:spAutoFit/>
          </a:bodyPr>
          <a:lstStyle/>
          <a:p>
            <a:r>
              <a:rPr lang="en-US" sz="3600" dirty="0" smtClean="0">
                <a:solidFill>
                  <a:srgbClr val="FFFFFF"/>
                </a:solidFill>
                <a:latin typeface="Avant Garde"/>
                <a:cs typeface="Avant Garde"/>
              </a:rPr>
              <a:t>Why has teacher quality been declining?</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120</a:t>
            </a:fld>
            <a:r>
              <a:rPr lang="en-US" smtClean="0"/>
              <a:t>-</a:t>
            </a:r>
            <a:endParaRPr lang="en-US" dirty="0"/>
          </a:p>
        </p:txBody>
      </p:sp>
      <p:sp>
        <p:nvSpPr>
          <p:cNvPr id="6" name="TextBox 5"/>
          <p:cNvSpPr txBox="1"/>
          <p:nvPr/>
        </p:nvSpPr>
        <p:spPr>
          <a:xfrm>
            <a:off x="319881" y="9479379"/>
            <a:ext cx="11818938" cy="261610"/>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 </a:t>
            </a:r>
            <a:r>
              <a:rPr lang="en-US" sz="1100" u="sng" dirty="0" smtClean="0">
                <a:solidFill>
                  <a:srgbClr val="FFFFFF"/>
                </a:solidFill>
                <a:latin typeface="Avant Garde"/>
                <a:cs typeface="Avant Garde"/>
              </a:rPr>
              <a:t>Educating School Teachers</a:t>
            </a:r>
            <a:r>
              <a:rPr lang="en-US" sz="1100" dirty="0" smtClean="0">
                <a:solidFill>
                  <a:srgbClr val="FFFFFF"/>
                </a:solidFill>
                <a:latin typeface="Avant Garde"/>
                <a:cs typeface="Avant Garde"/>
              </a:rPr>
              <a:t>, Arthur Levine, 9/06.</a:t>
            </a:r>
            <a:endParaRPr lang="en-US" sz="1100" dirty="0">
              <a:solidFill>
                <a:srgbClr val="FFFFFF"/>
              </a:solidFill>
              <a:latin typeface="Avant Garde"/>
              <a:cs typeface="Avant Garde"/>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5579825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58282" y="2654181"/>
            <a:ext cx="11992768" cy="4493538"/>
          </a:xfrm>
          <a:prstGeom prst="rect">
            <a:avLst/>
          </a:prstGeom>
          <a:noFill/>
        </p:spPr>
        <p:txBody>
          <a:bodyPr wrap="square" numCol="1" rtlCol="0">
            <a:spAutoFit/>
          </a:bodyPr>
          <a:lstStyle/>
          <a:p>
            <a:r>
              <a:rPr lang="en-US" sz="2600" dirty="0" smtClean="0">
                <a:solidFill>
                  <a:srgbClr val="FFFFFF"/>
                </a:solidFill>
                <a:latin typeface="Avant Garde"/>
                <a:cs typeface="Avant Garde"/>
              </a:rPr>
              <a:t>Broadly speaking, there are four ways to improve teacher quality:</a:t>
            </a:r>
          </a:p>
          <a:p>
            <a:pPr marL="1238372" lvl="1" indent="-457200">
              <a:lnSpc>
                <a:spcPct val="200000"/>
              </a:lnSpc>
              <a:buFont typeface="+mj-lt"/>
              <a:buAutoNum type="arabicPeriod"/>
            </a:pPr>
            <a:r>
              <a:rPr lang="en-US" sz="2600" dirty="0" smtClean="0">
                <a:solidFill>
                  <a:srgbClr val="FFFFFF"/>
                </a:solidFill>
                <a:latin typeface="Avant Garde"/>
                <a:cs typeface="Avant Garde"/>
              </a:rPr>
              <a:t>Attract more talented people into the profession</a:t>
            </a:r>
          </a:p>
          <a:p>
            <a:pPr marL="1238372" lvl="1" indent="-457200">
              <a:lnSpc>
                <a:spcPct val="200000"/>
              </a:lnSpc>
              <a:buFont typeface="+mj-lt"/>
              <a:buAutoNum type="arabicPeriod"/>
            </a:pPr>
            <a:r>
              <a:rPr lang="en-US" sz="2600" dirty="0" smtClean="0">
                <a:solidFill>
                  <a:srgbClr val="FFFFFF"/>
                </a:solidFill>
                <a:latin typeface="Avant Garde"/>
                <a:cs typeface="Avant Garde"/>
              </a:rPr>
              <a:t>Upgrade the skills and teaching ability of current teachers</a:t>
            </a:r>
          </a:p>
          <a:p>
            <a:pPr marL="1238372" lvl="1" indent="-457200">
              <a:lnSpc>
                <a:spcPct val="200000"/>
              </a:lnSpc>
              <a:buFont typeface="+mj-lt"/>
              <a:buAutoNum type="arabicPeriod"/>
            </a:pPr>
            <a:r>
              <a:rPr lang="en-US" sz="2600" dirty="0" smtClean="0">
                <a:solidFill>
                  <a:srgbClr val="FFFFFF"/>
                </a:solidFill>
                <a:latin typeface="Avant Garde"/>
                <a:cs typeface="Avant Garde"/>
              </a:rPr>
              <a:t>Better retain effective teachers</a:t>
            </a:r>
          </a:p>
          <a:p>
            <a:pPr marL="1238372" lvl="1" indent="-457200">
              <a:lnSpc>
                <a:spcPct val="200000"/>
              </a:lnSpc>
              <a:buFont typeface="+mj-lt"/>
              <a:buAutoNum type="arabicPeriod"/>
            </a:pPr>
            <a:r>
              <a:rPr lang="en-US" sz="2600" dirty="0" smtClean="0">
                <a:solidFill>
                  <a:srgbClr val="FFFFFF"/>
                </a:solidFill>
                <a:latin typeface="Avant Garde"/>
                <a:cs typeface="Avant Garde"/>
              </a:rPr>
              <a:t>Remove ineffective teachers</a:t>
            </a:r>
          </a:p>
          <a:p>
            <a:endParaRPr lang="en-US" sz="2600" dirty="0" smtClean="0">
              <a:solidFill>
                <a:srgbClr val="FFFFFF"/>
              </a:solidFill>
              <a:latin typeface="Avant Garde"/>
              <a:cs typeface="Avant Garde"/>
            </a:endParaRPr>
          </a:p>
          <a:p>
            <a:r>
              <a:rPr lang="en-US" sz="2600" dirty="0" smtClean="0">
                <a:solidFill>
                  <a:srgbClr val="FFFFFF"/>
                </a:solidFill>
                <a:latin typeface="Avant Garde"/>
                <a:cs typeface="Avant Garde"/>
              </a:rPr>
              <a:t>The best schools and districts do all of these things; unfortunately, most don't</a:t>
            </a:r>
          </a:p>
        </p:txBody>
      </p:sp>
      <p:sp>
        <p:nvSpPr>
          <p:cNvPr id="5" name="TextBox 4"/>
          <p:cNvSpPr txBox="1"/>
          <p:nvPr/>
        </p:nvSpPr>
        <p:spPr>
          <a:xfrm>
            <a:off x="2760600" y="1127920"/>
            <a:ext cx="11914249" cy="646331"/>
          </a:xfrm>
          <a:prstGeom prst="rect">
            <a:avLst/>
          </a:prstGeom>
          <a:noFill/>
        </p:spPr>
        <p:txBody>
          <a:bodyPr wrap="square" rtlCol="0">
            <a:spAutoFit/>
          </a:bodyPr>
          <a:lstStyle/>
          <a:p>
            <a:r>
              <a:rPr lang="en-US" sz="3600" dirty="0" smtClean="0">
                <a:solidFill>
                  <a:srgbClr val="FFFFFF"/>
                </a:solidFill>
                <a:latin typeface="Avant Garde"/>
                <a:cs typeface="Avant Garde"/>
              </a:rPr>
              <a:t>What can be done to improve teacher quality?</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121</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9424625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58282" y="1661319"/>
            <a:ext cx="10972799" cy="8125301"/>
          </a:xfrm>
          <a:prstGeom prst="rect">
            <a:avLst/>
          </a:prstGeom>
          <a:noFill/>
        </p:spPr>
        <p:txBody>
          <a:bodyPr wrap="square" numCol="1" rtlCol="0">
            <a:spAutoFit/>
          </a:bodyPr>
          <a:lstStyle/>
          <a:p>
            <a:r>
              <a:rPr lang="en-US" sz="1800" dirty="0" smtClean="0">
                <a:solidFill>
                  <a:srgbClr val="FFFFFF"/>
                </a:solidFill>
                <a:latin typeface="Avant Garde"/>
                <a:cs typeface="Avant Garde"/>
              </a:rPr>
              <a:t>Imagine </a:t>
            </a:r>
            <a:r>
              <a:rPr lang="en-US" sz="1800" dirty="0">
                <a:solidFill>
                  <a:srgbClr val="FFFFFF"/>
                </a:solidFill>
                <a:latin typeface="Avant Garde"/>
                <a:cs typeface="Avant Garde"/>
              </a:rPr>
              <a:t>that </a:t>
            </a:r>
            <a:r>
              <a:rPr lang="en-US" sz="1800" dirty="0" smtClean="0">
                <a:solidFill>
                  <a:srgbClr val="FFFFFF"/>
                </a:solidFill>
                <a:latin typeface="Avant Garde"/>
                <a:cs typeface="Avant Garde"/>
              </a:rPr>
              <a:t>we trained doctors the same way we train teachers: that our </a:t>
            </a:r>
            <a:r>
              <a:rPr lang="en-US" sz="1800" dirty="0">
                <a:solidFill>
                  <a:srgbClr val="FFFFFF"/>
                </a:solidFill>
                <a:latin typeface="Avant Garde"/>
                <a:cs typeface="Avant Garde"/>
              </a:rPr>
              <a:t>least accomplished college grads went to medical schools, which were noncompetitive schools of quackery that taught students little. Upon graduating, new doctors had to pass nothing more than an eighth-grade level test (or none at all) and were immediately thrown into emergency rooms, treating the neediest patients. </a:t>
            </a:r>
            <a:r>
              <a:rPr lang="en-US" sz="1800" dirty="0" smtClean="0">
                <a:solidFill>
                  <a:srgbClr val="FFFFFF"/>
                </a:solidFill>
                <a:latin typeface="Avant Garde"/>
                <a:cs typeface="Avant Garde"/>
              </a:rPr>
              <a:t>Of course, </a:t>
            </a:r>
            <a:r>
              <a:rPr lang="en-US" sz="1800" dirty="0">
                <a:solidFill>
                  <a:srgbClr val="FFFFFF"/>
                </a:solidFill>
                <a:latin typeface="Avant Garde"/>
                <a:cs typeface="Avant Garde"/>
              </a:rPr>
              <a:t>the mortality rates would be off the charts for these patients, almost all of whom are </a:t>
            </a:r>
            <a:r>
              <a:rPr lang="en-US" sz="1800" dirty="0" smtClean="0">
                <a:solidFill>
                  <a:srgbClr val="FFFFFF"/>
                </a:solidFill>
                <a:latin typeface="Avant Garde"/>
                <a:cs typeface="Avant Garde"/>
              </a:rPr>
              <a:t>poor </a:t>
            </a:r>
            <a:r>
              <a:rPr lang="en-US" sz="1800" dirty="0">
                <a:solidFill>
                  <a:srgbClr val="FFFFFF"/>
                </a:solidFill>
                <a:latin typeface="Avant Garde"/>
                <a:cs typeface="Avant Garde"/>
              </a:rPr>
              <a:t>and minority</a:t>
            </a:r>
            <a:r>
              <a:rPr lang="en-US" sz="1800" dirty="0" smtClean="0">
                <a:solidFill>
                  <a:srgbClr val="FFFFFF"/>
                </a:solidFill>
                <a:latin typeface="Avant Garde"/>
                <a:cs typeface="Avant Garde"/>
              </a:rPr>
              <a:t>.</a:t>
            </a:r>
          </a:p>
          <a:p>
            <a:endParaRPr lang="en-US" sz="1800" dirty="0">
              <a:solidFill>
                <a:srgbClr val="FFFFFF"/>
              </a:solidFill>
              <a:latin typeface="Avant Garde"/>
              <a:cs typeface="Avant Garde"/>
            </a:endParaRPr>
          </a:p>
          <a:p>
            <a:r>
              <a:rPr lang="en-US" sz="1800" dirty="0">
                <a:solidFill>
                  <a:srgbClr val="FFFFFF"/>
                </a:solidFill>
                <a:latin typeface="Avant Garde"/>
                <a:cs typeface="Avant Garde"/>
              </a:rPr>
              <a:t>(Incidentally, </a:t>
            </a:r>
            <a:r>
              <a:rPr lang="en-US" sz="1800" dirty="0" smtClean="0">
                <a:solidFill>
                  <a:srgbClr val="FFFFFF"/>
                </a:solidFill>
                <a:latin typeface="Avant Garde"/>
                <a:cs typeface="Avant Garde"/>
              </a:rPr>
              <a:t>it's </a:t>
            </a:r>
            <a:r>
              <a:rPr lang="en-US" sz="1800" dirty="0">
                <a:solidFill>
                  <a:srgbClr val="FFFFFF"/>
                </a:solidFill>
                <a:latin typeface="Avant Garde"/>
                <a:cs typeface="Avant Garde"/>
              </a:rPr>
              <a:t>easy to imagine what defenders of this outrageous and immoral system would say: </a:t>
            </a:r>
            <a:r>
              <a:rPr lang="en-US" sz="1800" dirty="0" smtClean="0">
                <a:solidFill>
                  <a:srgbClr val="FFFFFF"/>
                </a:solidFill>
                <a:latin typeface="Avant Garde"/>
                <a:cs typeface="Avant Garde"/>
              </a:rPr>
              <a:t>"It's </a:t>
            </a:r>
            <a:r>
              <a:rPr lang="en-US" sz="1800" dirty="0">
                <a:solidFill>
                  <a:srgbClr val="FFFFFF"/>
                </a:solidFill>
                <a:latin typeface="Avant Garde"/>
                <a:cs typeface="Avant Garde"/>
              </a:rPr>
              <a:t>not the </a:t>
            </a:r>
            <a:r>
              <a:rPr lang="en-US" sz="1800" dirty="0" smtClean="0">
                <a:solidFill>
                  <a:srgbClr val="FFFFFF"/>
                </a:solidFill>
                <a:latin typeface="Avant Garde"/>
                <a:cs typeface="Avant Garde"/>
              </a:rPr>
              <a:t>doctors' </a:t>
            </a:r>
            <a:r>
              <a:rPr lang="en-US" sz="1800" dirty="0">
                <a:solidFill>
                  <a:srgbClr val="FFFFFF"/>
                </a:solidFill>
                <a:latin typeface="Avant Garde"/>
                <a:cs typeface="Avant Garde"/>
              </a:rPr>
              <a:t>fault. Look at how many of our patients are obese, have bad diets, drink and smoke too much, etc. What can we be expected to do when you ask us to treat such patients</a:t>
            </a:r>
            <a:r>
              <a:rPr lang="en-US" sz="1800" dirty="0" smtClean="0">
                <a:solidFill>
                  <a:srgbClr val="FFFFFF"/>
                </a:solidFill>
                <a:latin typeface="Avant Garde"/>
                <a:cs typeface="Avant Garde"/>
              </a:rPr>
              <a:t>???" </a:t>
            </a:r>
            <a:r>
              <a:rPr lang="en-US" sz="1800" dirty="0">
                <a:solidFill>
                  <a:srgbClr val="FFFFFF"/>
                </a:solidFill>
                <a:latin typeface="Avant Garde"/>
                <a:cs typeface="Avant Garde"/>
              </a:rPr>
              <a:t>(This is, of course, exactly what the unions say.))</a:t>
            </a:r>
          </a:p>
          <a:p>
            <a:endParaRPr lang="en-US" sz="1800" dirty="0">
              <a:solidFill>
                <a:srgbClr val="FFFFFF"/>
              </a:solidFill>
              <a:latin typeface="Avant Garde"/>
              <a:cs typeface="Avant Garde"/>
            </a:endParaRPr>
          </a:p>
          <a:p>
            <a:r>
              <a:rPr lang="en-US" sz="1800" dirty="0" smtClean="0">
                <a:solidFill>
                  <a:srgbClr val="FFFFFF"/>
                </a:solidFill>
                <a:latin typeface="Avant Garde"/>
                <a:cs typeface="Avant Garde"/>
              </a:rPr>
              <a:t>In </a:t>
            </a:r>
            <a:r>
              <a:rPr lang="en-US" sz="1800" dirty="0">
                <a:solidFill>
                  <a:srgbClr val="FFFFFF"/>
                </a:solidFill>
                <a:latin typeface="Avant Garde"/>
                <a:cs typeface="Avant Garde"/>
              </a:rPr>
              <a:t>an ideal world, the teachers in this country would go through a rigorous development program, as doctors do, that would look something like this:</a:t>
            </a:r>
          </a:p>
          <a:p>
            <a:endParaRPr lang="en-US" sz="1800" dirty="0">
              <a:solidFill>
                <a:srgbClr val="FFFFFF"/>
              </a:solidFill>
              <a:latin typeface="Avant Garde"/>
              <a:cs typeface="Avant Garde"/>
            </a:endParaRPr>
          </a:p>
          <a:p>
            <a:pPr marL="574675" indent="-342900">
              <a:buFont typeface="+mj-lt"/>
              <a:buAutoNum type="arabicPeriod"/>
            </a:pPr>
            <a:r>
              <a:rPr lang="en-US" sz="1800" dirty="0" smtClean="0">
                <a:solidFill>
                  <a:srgbClr val="FFFFFF"/>
                </a:solidFill>
                <a:latin typeface="Avant Garde"/>
                <a:cs typeface="Avant Garde"/>
              </a:rPr>
              <a:t>Ed </a:t>
            </a:r>
            <a:r>
              <a:rPr lang="en-US" sz="1800" dirty="0">
                <a:solidFill>
                  <a:srgbClr val="FFFFFF"/>
                </a:solidFill>
                <a:latin typeface="Avant Garde"/>
                <a:cs typeface="Avant Garde"/>
              </a:rPr>
              <a:t>schools would be highly competitive (the nations with the highest achieving students like Finland and Singapore only take teachers from the top 10 percent of college graduates);</a:t>
            </a:r>
          </a:p>
          <a:p>
            <a:pPr marL="574675" indent="-342900">
              <a:buFont typeface="+mj-lt"/>
              <a:buAutoNum type="arabicPeriod"/>
            </a:pPr>
            <a:r>
              <a:rPr lang="en-US" sz="1800" dirty="0" smtClean="0">
                <a:solidFill>
                  <a:srgbClr val="FFFFFF"/>
                </a:solidFill>
                <a:latin typeface="Avant Garde"/>
                <a:cs typeface="Avant Garde"/>
              </a:rPr>
              <a:t>Ed </a:t>
            </a:r>
            <a:r>
              <a:rPr lang="en-US" sz="1800" dirty="0">
                <a:solidFill>
                  <a:srgbClr val="FFFFFF"/>
                </a:solidFill>
                <a:latin typeface="Avant Garde"/>
                <a:cs typeface="Avant Garde"/>
              </a:rPr>
              <a:t>schools would be rigorous and provide students with real preparation;</a:t>
            </a:r>
          </a:p>
          <a:p>
            <a:pPr marL="574675" indent="-342900">
              <a:buFont typeface="+mj-lt"/>
              <a:buAutoNum type="arabicPeriod"/>
            </a:pPr>
            <a:r>
              <a:rPr lang="en-US" sz="1800" dirty="0" smtClean="0">
                <a:solidFill>
                  <a:srgbClr val="FFFFFF"/>
                </a:solidFill>
                <a:latin typeface="Avant Garde"/>
                <a:cs typeface="Avant Garde"/>
              </a:rPr>
              <a:t>Graduates </a:t>
            </a:r>
            <a:r>
              <a:rPr lang="en-US" sz="1800" dirty="0">
                <a:solidFill>
                  <a:srgbClr val="FFFFFF"/>
                </a:solidFill>
                <a:latin typeface="Avant Garde"/>
                <a:cs typeface="Avant Garde"/>
              </a:rPr>
              <a:t>would have to pass a tough exam demonstrating that </a:t>
            </a:r>
            <a:r>
              <a:rPr lang="en-US" sz="1800" dirty="0" smtClean="0">
                <a:solidFill>
                  <a:srgbClr val="FFFFFF"/>
                </a:solidFill>
                <a:latin typeface="Avant Garde"/>
                <a:cs typeface="Avant Garde"/>
              </a:rPr>
              <a:t>they'd </a:t>
            </a:r>
            <a:r>
              <a:rPr lang="en-US" sz="1800" dirty="0">
                <a:solidFill>
                  <a:srgbClr val="FFFFFF"/>
                </a:solidFill>
                <a:latin typeface="Avant Garde"/>
                <a:cs typeface="Avant Garde"/>
              </a:rPr>
              <a:t>mastered the content;</a:t>
            </a:r>
          </a:p>
          <a:p>
            <a:pPr marL="574675" indent="-342900">
              <a:buFont typeface="+mj-lt"/>
              <a:buAutoNum type="arabicPeriod"/>
            </a:pPr>
            <a:r>
              <a:rPr lang="en-US" sz="1800" dirty="0" smtClean="0">
                <a:solidFill>
                  <a:srgbClr val="FFFFFF"/>
                </a:solidFill>
                <a:latin typeface="Avant Garde"/>
                <a:cs typeface="Avant Garde"/>
              </a:rPr>
              <a:t>New </a:t>
            </a:r>
            <a:r>
              <a:rPr lang="en-US" sz="1800" dirty="0">
                <a:solidFill>
                  <a:srgbClr val="FFFFFF"/>
                </a:solidFill>
                <a:latin typeface="Avant Garde"/>
                <a:cs typeface="Avant Garde"/>
              </a:rPr>
              <a:t>teachers would enter a carefully controlled and monitored environment, with seasoned mentors by their side to make sure they learned (and did no harm);</a:t>
            </a:r>
          </a:p>
          <a:p>
            <a:pPr marL="574675" indent="-342900">
              <a:buFont typeface="+mj-lt"/>
              <a:buAutoNum type="arabicPeriod"/>
            </a:pPr>
            <a:r>
              <a:rPr lang="en-US" sz="1800" dirty="0" smtClean="0">
                <a:solidFill>
                  <a:srgbClr val="FFFFFF"/>
                </a:solidFill>
                <a:latin typeface="Avant Garde"/>
                <a:cs typeface="Avant Garde"/>
              </a:rPr>
              <a:t>Effective </a:t>
            </a:r>
            <a:r>
              <a:rPr lang="en-US" sz="1800" dirty="0">
                <a:solidFill>
                  <a:srgbClr val="FFFFFF"/>
                </a:solidFill>
                <a:latin typeface="Avant Garde"/>
                <a:cs typeface="Avant Garde"/>
              </a:rPr>
              <a:t>teachers would be rewarded and given more responsibility; and</a:t>
            </a:r>
          </a:p>
          <a:p>
            <a:pPr marL="574675" indent="-342900">
              <a:buFont typeface="+mj-lt"/>
              <a:buAutoNum type="arabicPeriod"/>
            </a:pPr>
            <a:r>
              <a:rPr lang="en-US" sz="1800" dirty="0" smtClean="0">
                <a:solidFill>
                  <a:srgbClr val="FFFFFF"/>
                </a:solidFill>
                <a:latin typeface="Avant Garde"/>
                <a:cs typeface="Avant Garde"/>
              </a:rPr>
              <a:t>Ineffective </a:t>
            </a:r>
            <a:r>
              <a:rPr lang="en-US" sz="1800" dirty="0">
                <a:solidFill>
                  <a:srgbClr val="FFFFFF"/>
                </a:solidFill>
                <a:latin typeface="Avant Garde"/>
                <a:cs typeface="Avant Garde"/>
              </a:rPr>
              <a:t>ones would be given additional support and, if that </a:t>
            </a:r>
            <a:r>
              <a:rPr lang="en-US" sz="1800" dirty="0" smtClean="0">
                <a:solidFill>
                  <a:srgbClr val="FFFFFF"/>
                </a:solidFill>
                <a:latin typeface="Avant Garde"/>
                <a:cs typeface="Avant Garde"/>
              </a:rPr>
              <a:t>didn't </a:t>
            </a:r>
            <a:r>
              <a:rPr lang="en-US" sz="1800" dirty="0">
                <a:solidFill>
                  <a:srgbClr val="FFFFFF"/>
                </a:solidFill>
                <a:latin typeface="Avant Garde"/>
                <a:cs typeface="Avant Garde"/>
              </a:rPr>
              <a:t>work, counseled out.</a:t>
            </a:r>
          </a:p>
          <a:p>
            <a:endParaRPr lang="en-US" sz="1800" dirty="0">
              <a:solidFill>
                <a:srgbClr val="FFFFFF"/>
              </a:solidFill>
              <a:latin typeface="Avant Garde"/>
              <a:cs typeface="Avant Garde"/>
            </a:endParaRPr>
          </a:p>
          <a:p>
            <a:r>
              <a:rPr lang="en-US" sz="1800" dirty="0">
                <a:solidFill>
                  <a:srgbClr val="FFFFFF"/>
                </a:solidFill>
                <a:latin typeface="Avant Garde"/>
                <a:cs typeface="Avant Garde"/>
              </a:rPr>
              <a:t>In our dysfunctional, Alice-in-Wonderland education world, </a:t>
            </a:r>
            <a:r>
              <a:rPr lang="en-US" sz="1800" i="1" dirty="0">
                <a:solidFill>
                  <a:srgbClr val="FFFFFF"/>
                </a:solidFill>
                <a:latin typeface="Avant Garde"/>
                <a:cs typeface="Avant Garde"/>
              </a:rPr>
              <a:t>not one </a:t>
            </a:r>
            <a:r>
              <a:rPr lang="en-US" sz="1800" dirty="0">
                <a:solidFill>
                  <a:srgbClr val="FFFFFF"/>
                </a:solidFill>
                <a:latin typeface="Avant Garde"/>
                <a:cs typeface="Avant Garde"/>
              </a:rPr>
              <a:t>of these six things happens with any regularity.</a:t>
            </a:r>
          </a:p>
          <a:p>
            <a:endParaRPr lang="en-US" sz="1800" dirty="0" smtClean="0">
              <a:solidFill>
                <a:srgbClr val="FFFFFF"/>
              </a:solidFill>
              <a:latin typeface="Avant Garde"/>
              <a:cs typeface="Avant Garde"/>
            </a:endParaRPr>
          </a:p>
          <a:p>
            <a:r>
              <a:rPr lang="en-US" sz="1800" dirty="0" smtClean="0">
                <a:solidFill>
                  <a:srgbClr val="FFFFFF"/>
                </a:solidFill>
                <a:latin typeface="Avant Garde"/>
                <a:cs typeface="Avant Garde"/>
              </a:rPr>
              <a:t>If we had a system to select, train and evaluate teachers that was as good as the one for doctors, the resulting quality would be as good and the public would surely support paying teachers as well as doctors.</a:t>
            </a:r>
            <a:endParaRPr lang="en-US" sz="1800" dirty="0">
              <a:solidFill>
                <a:srgbClr val="FFFFFF"/>
              </a:solidFill>
              <a:latin typeface="Avant Garde"/>
              <a:cs typeface="Avant Garde"/>
            </a:endParaRPr>
          </a:p>
        </p:txBody>
      </p:sp>
      <p:sp>
        <p:nvSpPr>
          <p:cNvPr id="5" name="TextBox 4"/>
          <p:cNvSpPr txBox="1"/>
          <p:nvPr/>
        </p:nvSpPr>
        <p:spPr>
          <a:xfrm>
            <a:off x="2758281" y="438075"/>
            <a:ext cx="8227279" cy="1200329"/>
          </a:xfrm>
          <a:prstGeom prst="rect">
            <a:avLst/>
          </a:prstGeom>
          <a:noFill/>
        </p:spPr>
        <p:txBody>
          <a:bodyPr wrap="square" rtlCol="0">
            <a:spAutoFit/>
          </a:bodyPr>
          <a:lstStyle/>
          <a:p>
            <a:r>
              <a:rPr lang="en-US" sz="3600" dirty="0" smtClean="0">
                <a:solidFill>
                  <a:srgbClr val="FFFFFF"/>
                </a:solidFill>
                <a:latin typeface="Avant Garde"/>
                <a:cs typeface="Avant Garde"/>
              </a:rPr>
              <a:t>A comparison of how teachers and doctors are trained in the U.S.</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122</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8653618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58282" y="1432719"/>
            <a:ext cx="11992768" cy="8002191"/>
          </a:xfrm>
          <a:prstGeom prst="rect">
            <a:avLst/>
          </a:prstGeom>
          <a:noFill/>
        </p:spPr>
        <p:txBody>
          <a:bodyPr wrap="square" numCol="1" rtlCol="0">
            <a:spAutoFit/>
          </a:bodyPr>
          <a:lstStyle/>
          <a:p>
            <a:pPr marL="342900" indent="-342900">
              <a:spcBef>
                <a:spcPts val="600"/>
              </a:spcBef>
              <a:buFont typeface="Arial" pitchFamily="34" charset="0"/>
              <a:buChar char="•"/>
            </a:pPr>
            <a:r>
              <a:rPr lang="en-US" sz="1800" dirty="0" smtClean="0">
                <a:solidFill>
                  <a:srgbClr val="FFFFFF"/>
                </a:solidFill>
                <a:latin typeface="Avant Garde"/>
                <a:cs typeface="Avant Garde"/>
              </a:rPr>
              <a:t>Tap talent pipelines like Teach for America and KIPP that have a proven ability to recruit and retain highly effective teachers</a:t>
            </a:r>
          </a:p>
          <a:p>
            <a:pPr marL="1124072" lvl="1" indent="-342900">
              <a:spcBef>
                <a:spcPts val="600"/>
              </a:spcBef>
              <a:buFontTx/>
              <a:buChar char="-"/>
            </a:pPr>
            <a:r>
              <a:rPr lang="en-US" sz="1600" dirty="0" smtClean="0">
                <a:solidFill>
                  <a:srgbClr val="FFFFFF"/>
                </a:solidFill>
                <a:latin typeface="Avant Garde"/>
                <a:cs typeface="Avant Garde"/>
              </a:rPr>
              <a:t>In 2010, 11% of all Ivy League seniors applied to Teach for America </a:t>
            </a:r>
          </a:p>
          <a:p>
            <a:pPr marL="1124072" lvl="1" indent="-342900">
              <a:spcBef>
                <a:spcPts val="600"/>
              </a:spcBef>
              <a:buFontTx/>
              <a:buChar char="-"/>
            </a:pPr>
            <a:r>
              <a:rPr lang="en-US" sz="1600" dirty="0" smtClean="0">
                <a:solidFill>
                  <a:srgbClr val="FFFFFF"/>
                </a:solidFill>
                <a:latin typeface="Avant Garde"/>
                <a:cs typeface="Avant Garde"/>
              </a:rPr>
              <a:t>At Harvard 18% of all seniors, including 40% of African-American seniors, applied</a:t>
            </a:r>
          </a:p>
          <a:p>
            <a:pPr marL="342900" indent="-342900">
              <a:spcBef>
                <a:spcPts val="600"/>
              </a:spcBef>
              <a:buFont typeface="Arial" pitchFamily="34" charset="0"/>
              <a:buChar char="•"/>
            </a:pPr>
            <a:r>
              <a:rPr lang="en-US" sz="1800" dirty="0" smtClean="0">
                <a:solidFill>
                  <a:srgbClr val="FFFFFF"/>
                </a:solidFill>
                <a:latin typeface="Avant Garde"/>
                <a:cs typeface="Avant Garde"/>
              </a:rPr>
              <a:t>If layoffs are necessary, do them based on merit, not seniority</a:t>
            </a:r>
          </a:p>
          <a:p>
            <a:pPr marL="1124072" lvl="1" indent="-342900">
              <a:spcBef>
                <a:spcPts val="600"/>
              </a:spcBef>
              <a:buFontTx/>
              <a:buChar char="-"/>
            </a:pPr>
            <a:r>
              <a:rPr lang="en-US" sz="1600" dirty="0" smtClean="0">
                <a:solidFill>
                  <a:srgbClr val="FFFFFF"/>
                </a:solidFill>
                <a:latin typeface="Avant Garde"/>
                <a:cs typeface="Avant Garde"/>
              </a:rPr>
              <a:t>A 2010 study of California's 15 largest school districts revealed that "if seniority-based layoffs are applied for teachers with up to two years' experience, highest-poverty schools would lose some 30% more teachers than wealthier schools, and highest-minority schools would lose 60% more teachers than would schools with the fewest minority students"</a:t>
            </a:r>
          </a:p>
          <a:p>
            <a:pPr marL="342900" indent="-342900">
              <a:spcBef>
                <a:spcPts val="600"/>
              </a:spcBef>
              <a:buFont typeface="Arial" pitchFamily="34" charset="0"/>
              <a:buChar char="•"/>
            </a:pPr>
            <a:r>
              <a:rPr lang="en-US" sz="1800" dirty="0" smtClean="0">
                <a:solidFill>
                  <a:srgbClr val="FFFFFF"/>
                </a:solidFill>
                <a:latin typeface="Avant Garde"/>
                <a:cs typeface="Avant Garde"/>
              </a:rPr>
              <a:t>Hire/train better principals and give them more control over their staff</a:t>
            </a:r>
          </a:p>
          <a:p>
            <a:pPr marL="342900" indent="-342900">
              <a:spcBef>
                <a:spcPts val="600"/>
              </a:spcBef>
              <a:buFont typeface="Arial" pitchFamily="34" charset="0"/>
              <a:buChar char="•"/>
            </a:pPr>
            <a:r>
              <a:rPr lang="en-US" sz="1800" dirty="0" smtClean="0">
                <a:solidFill>
                  <a:srgbClr val="FFFFFF"/>
                </a:solidFill>
                <a:latin typeface="Avant Garde"/>
                <a:cs typeface="Avant Garde"/>
              </a:rPr>
              <a:t>Ensure that the placements of voluntary transfers and </a:t>
            </a:r>
            <a:r>
              <a:rPr lang="en-US" sz="1800" dirty="0" err="1" smtClean="0">
                <a:solidFill>
                  <a:srgbClr val="FFFFFF"/>
                </a:solidFill>
                <a:latin typeface="Avant Garde"/>
                <a:cs typeface="Avant Garde"/>
              </a:rPr>
              <a:t>excessed</a:t>
            </a:r>
            <a:r>
              <a:rPr lang="en-US" sz="1800" dirty="0" smtClean="0">
                <a:solidFill>
                  <a:srgbClr val="FFFFFF"/>
                </a:solidFill>
                <a:latin typeface="Avant Garde"/>
                <a:cs typeface="Avant Garde"/>
              </a:rPr>
              <a:t> teachers are based on the mutual consent of the teacher and receiving school</a:t>
            </a:r>
          </a:p>
          <a:p>
            <a:pPr marL="1124072" lvl="1" indent="-342900">
              <a:spcBef>
                <a:spcPts val="600"/>
              </a:spcBef>
              <a:buFontTx/>
              <a:buChar char="-"/>
            </a:pPr>
            <a:r>
              <a:rPr lang="en-US" sz="1600" dirty="0" smtClean="0">
                <a:solidFill>
                  <a:srgbClr val="FFFFFF"/>
                </a:solidFill>
                <a:latin typeface="Avant Garde"/>
                <a:cs typeface="Avant Garde"/>
              </a:rPr>
              <a:t>End the "dance of the lemons" (aka, "pass the trash" and "the turkey trot")</a:t>
            </a:r>
          </a:p>
          <a:p>
            <a:pPr marL="342900" indent="-342900">
              <a:spcBef>
                <a:spcPts val="600"/>
              </a:spcBef>
              <a:buFont typeface="Arial" pitchFamily="34" charset="0"/>
              <a:buChar char="•"/>
            </a:pPr>
            <a:r>
              <a:rPr lang="en-US" sz="1800" dirty="0" smtClean="0">
                <a:solidFill>
                  <a:srgbClr val="FFFFFF"/>
                </a:solidFill>
                <a:latin typeface="Avant Garde"/>
                <a:cs typeface="Avant Garde"/>
              </a:rPr>
              <a:t>Introduce differential pay (e.g., pay more to the most effective teachers, teachers willing to teach in the schools with the greatest concentration of the most disadvantaged students, and hard-to-find teachers, such as those in math, science and special </a:t>
            </a:r>
            <a:r>
              <a:rPr lang="en-US" sz="1800" dirty="0" err="1" smtClean="0">
                <a:solidFill>
                  <a:srgbClr val="FFFFFF"/>
                </a:solidFill>
                <a:latin typeface="Avant Garde"/>
                <a:cs typeface="Avant Garde"/>
              </a:rPr>
              <a:t>ed</a:t>
            </a:r>
            <a:r>
              <a:rPr lang="en-US" sz="1800" dirty="0" smtClean="0">
                <a:solidFill>
                  <a:srgbClr val="FFFFFF"/>
                </a:solidFill>
                <a:latin typeface="Avant Garde"/>
                <a:cs typeface="Avant Garde"/>
              </a:rPr>
              <a:t>)</a:t>
            </a:r>
          </a:p>
          <a:p>
            <a:pPr marL="342900" indent="-342900">
              <a:spcBef>
                <a:spcPts val="600"/>
              </a:spcBef>
              <a:buFont typeface="Arial" pitchFamily="34" charset="0"/>
              <a:buChar char="•"/>
            </a:pPr>
            <a:r>
              <a:rPr lang="en-US" sz="1800" dirty="0" smtClean="0">
                <a:solidFill>
                  <a:srgbClr val="FFFFFF"/>
                </a:solidFill>
                <a:latin typeface="Avant Garde"/>
                <a:cs typeface="Avant Garde"/>
              </a:rPr>
              <a:t>Improve the recruiting process: make it more selective, hire teachers earlier in the year</a:t>
            </a:r>
          </a:p>
          <a:p>
            <a:pPr marL="342900" indent="-342900">
              <a:spcBef>
                <a:spcPts val="600"/>
              </a:spcBef>
              <a:buFont typeface="Arial" pitchFamily="34" charset="0"/>
              <a:buChar char="•"/>
            </a:pPr>
            <a:r>
              <a:rPr lang="en-US" sz="1800" dirty="0" smtClean="0">
                <a:solidFill>
                  <a:srgbClr val="FFFFFF"/>
                </a:solidFill>
                <a:latin typeface="Avant Garde"/>
                <a:cs typeface="Avant Garde"/>
              </a:rPr>
              <a:t>Provide better training and mentoring for new teachers</a:t>
            </a:r>
          </a:p>
          <a:p>
            <a:pPr marL="342900" indent="-342900">
              <a:spcBef>
                <a:spcPts val="600"/>
              </a:spcBef>
              <a:buFont typeface="Arial" pitchFamily="34" charset="0"/>
              <a:buChar char="•"/>
            </a:pPr>
            <a:r>
              <a:rPr lang="en-US" sz="1800" dirty="0" smtClean="0">
                <a:solidFill>
                  <a:srgbClr val="FFFFFF"/>
                </a:solidFill>
                <a:latin typeface="Avant Garde"/>
                <a:cs typeface="Avant Garde"/>
              </a:rPr>
              <a:t>Improve overall teacher training; substantially reform </a:t>
            </a:r>
            <a:r>
              <a:rPr lang="en-US" sz="1800" dirty="0" err="1" smtClean="0">
                <a:solidFill>
                  <a:srgbClr val="FFFFFF"/>
                </a:solidFill>
                <a:latin typeface="Avant Garde"/>
                <a:cs typeface="Avant Garde"/>
              </a:rPr>
              <a:t>ed</a:t>
            </a:r>
            <a:r>
              <a:rPr lang="en-US" sz="1800" dirty="0" smtClean="0">
                <a:solidFill>
                  <a:srgbClr val="FFFFFF"/>
                </a:solidFill>
                <a:latin typeface="Avant Garde"/>
                <a:cs typeface="Avant Garde"/>
              </a:rPr>
              <a:t> schools</a:t>
            </a:r>
          </a:p>
          <a:p>
            <a:pPr marL="342900" indent="-342900">
              <a:spcBef>
                <a:spcPts val="600"/>
              </a:spcBef>
              <a:buFont typeface="Arial" pitchFamily="34" charset="0"/>
              <a:buChar char="•"/>
            </a:pPr>
            <a:r>
              <a:rPr lang="en-US" sz="1800" dirty="0" smtClean="0">
                <a:solidFill>
                  <a:srgbClr val="FFFFFF"/>
                </a:solidFill>
                <a:latin typeface="Avant Garde"/>
                <a:cs typeface="Avant Garde"/>
              </a:rPr>
              <a:t>Developed value-added systems to better measure teacher effectiveness and identify the most effective and ineffective teachers </a:t>
            </a:r>
          </a:p>
          <a:p>
            <a:pPr marL="1124072" lvl="1" indent="-342900">
              <a:spcBef>
                <a:spcPts val="600"/>
              </a:spcBef>
              <a:buFontTx/>
              <a:buChar char="-"/>
            </a:pPr>
            <a:r>
              <a:rPr lang="en-US" sz="1600" dirty="0" smtClean="0">
                <a:solidFill>
                  <a:srgbClr val="FFFFFF"/>
                </a:solidFill>
                <a:latin typeface="Avant Garde"/>
                <a:cs typeface="Avant Garde"/>
              </a:rPr>
              <a:t>Studies show that teacher effectiveness can be identified relatively quickly</a:t>
            </a:r>
          </a:p>
          <a:p>
            <a:pPr marL="342900" indent="-342900">
              <a:spcBef>
                <a:spcPts val="600"/>
              </a:spcBef>
              <a:buFont typeface="Arial" pitchFamily="34" charset="0"/>
              <a:buChar char="•"/>
            </a:pPr>
            <a:r>
              <a:rPr lang="en-US" sz="1800" dirty="0" smtClean="0">
                <a:solidFill>
                  <a:srgbClr val="FFFFFF"/>
                </a:solidFill>
                <a:latin typeface="Avant Garde"/>
                <a:cs typeface="Avant Garde"/>
              </a:rPr>
              <a:t>Don't grant tenure to ineffective teachers</a:t>
            </a:r>
          </a:p>
          <a:p>
            <a:pPr marL="1124072" lvl="1" indent="-342900">
              <a:spcBef>
                <a:spcPts val="600"/>
              </a:spcBef>
              <a:buFontTx/>
              <a:buChar char="-"/>
            </a:pPr>
            <a:r>
              <a:rPr lang="en-US" sz="1600" dirty="0" smtClean="0">
                <a:solidFill>
                  <a:srgbClr val="FFFFFF"/>
                </a:solidFill>
                <a:latin typeface="Avant Garde"/>
                <a:cs typeface="Avant Garde"/>
              </a:rPr>
              <a:t>Today, virtually all teachers who stay on the job get tenure, regardless of effectiveness</a:t>
            </a:r>
          </a:p>
          <a:p>
            <a:pPr marL="342900" indent="-342900">
              <a:spcBef>
                <a:spcPts val="600"/>
              </a:spcBef>
              <a:buFont typeface="Arial" pitchFamily="34" charset="0"/>
              <a:buChar char="•"/>
            </a:pPr>
            <a:r>
              <a:rPr lang="en-US" sz="1800" dirty="0" smtClean="0">
                <a:solidFill>
                  <a:srgbClr val="FFFFFF"/>
                </a:solidFill>
                <a:latin typeface="Avant Garde"/>
                <a:cs typeface="Avant Garde"/>
              </a:rPr>
              <a:t>Streamline the process of removing ineffective teachers, while maintaining appropriate protections against arbitrary firings</a:t>
            </a:r>
          </a:p>
        </p:txBody>
      </p:sp>
      <p:sp>
        <p:nvSpPr>
          <p:cNvPr id="5" name="TextBox 4"/>
          <p:cNvSpPr txBox="1"/>
          <p:nvPr/>
        </p:nvSpPr>
        <p:spPr>
          <a:xfrm>
            <a:off x="2760600" y="746919"/>
            <a:ext cx="11914249" cy="646331"/>
          </a:xfrm>
          <a:prstGeom prst="rect">
            <a:avLst/>
          </a:prstGeom>
          <a:noFill/>
        </p:spPr>
        <p:txBody>
          <a:bodyPr wrap="square" rtlCol="0">
            <a:spAutoFit/>
          </a:bodyPr>
          <a:lstStyle/>
          <a:p>
            <a:r>
              <a:rPr lang="en-US" sz="3600" dirty="0" smtClean="0">
                <a:solidFill>
                  <a:srgbClr val="FFFFFF"/>
                </a:solidFill>
                <a:latin typeface="Avant Garde"/>
                <a:cs typeface="Avant Garde"/>
              </a:rPr>
              <a:t>Specific steps to improve teacher quality:</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123</a:t>
            </a:fld>
            <a:r>
              <a:rPr lang="en-US" smtClean="0"/>
              <a:t>-</a:t>
            </a:r>
            <a:endParaRPr lang="en-US" dirty="0"/>
          </a:p>
        </p:txBody>
      </p:sp>
      <p:sp>
        <p:nvSpPr>
          <p:cNvPr id="6" name="TextBox 5"/>
          <p:cNvSpPr txBox="1"/>
          <p:nvPr/>
        </p:nvSpPr>
        <p:spPr>
          <a:xfrm>
            <a:off x="624681" y="9434910"/>
            <a:ext cx="11818938" cy="261610"/>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 </a:t>
            </a:r>
            <a:r>
              <a:rPr lang="en-US" sz="1100" u="sng" dirty="0" smtClean="0">
                <a:solidFill>
                  <a:srgbClr val="FFFFFF"/>
                </a:solidFill>
                <a:latin typeface="Avant Garde"/>
                <a:cs typeface="Avant Garde"/>
              </a:rPr>
              <a:t>Unintended Consequences</a:t>
            </a:r>
            <a:r>
              <a:rPr lang="en-US" sz="1100" dirty="0" smtClean="0">
                <a:solidFill>
                  <a:srgbClr val="FFFFFF"/>
                </a:solidFill>
                <a:latin typeface="Avant Garde"/>
                <a:cs typeface="Avant Garde"/>
              </a:rPr>
              <a:t>, The New Teacher Project, 11/05; The Center for Reinventing Public Education, www.crpe.org/cs/crpe/view/csr_pubs/340.</a:t>
            </a:r>
            <a:endParaRPr lang="en-US" sz="1100" dirty="0">
              <a:solidFill>
                <a:srgbClr val="FFFFFF"/>
              </a:solidFill>
              <a:latin typeface="Avant Garde"/>
              <a:cs typeface="Avant Garde"/>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17574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58282" y="3408740"/>
            <a:ext cx="11429999" cy="3493264"/>
          </a:xfrm>
          <a:prstGeom prst="rect">
            <a:avLst/>
          </a:prstGeom>
          <a:noFill/>
        </p:spPr>
        <p:txBody>
          <a:bodyPr wrap="square" numCol="1" rtlCol="0">
            <a:spAutoFit/>
          </a:bodyPr>
          <a:lstStyle/>
          <a:p>
            <a:r>
              <a:rPr lang="en-US" sz="2600" dirty="0" smtClean="0">
                <a:solidFill>
                  <a:srgbClr val="FFFFFF"/>
                </a:solidFill>
                <a:latin typeface="Avant Garde"/>
                <a:cs typeface="Avant Garde"/>
              </a:rPr>
              <a:t>On average, they are much more likely to be taught by teachers who: </a:t>
            </a:r>
          </a:p>
          <a:p>
            <a:pPr marL="1124072" lvl="1" indent="-342900">
              <a:lnSpc>
                <a:spcPct val="150000"/>
              </a:lnSpc>
              <a:buFont typeface="Arial" pitchFamily="34" charset="0"/>
              <a:buChar char="•"/>
            </a:pPr>
            <a:r>
              <a:rPr lang="en-US" sz="2600" dirty="0" smtClean="0">
                <a:solidFill>
                  <a:srgbClr val="FFFFFF"/>
                </a:solidFill>
                <a:latin typeface="Avant Garde"/>
                <a:cs typeface="Avant Garde"/>
              </a:rPr>
              <a:t>Didn't major or minor in the field they are teaching </a:t>
            </a:r>
          </a:p>
          <a:p>
            <a:pPr marL="1124072" lvl="1" indent="-342900">
              <a:lnSpc>
                <a:spcPct val="150000"/>
              </a:lnSpc>
              <a:buFont typeface="Arial" pitchFamily="34" charset="0"/>
              <a:buChar char="•"/>
            </a:pPr>
            <a:r>
              <a:rPr lang="en-US" sz="2600" dirty="0" smtClean="0">
                <a:solidFill>
                  <a:srgbClr val="FFFFFF"/>
                </a:solidFill>
                <a:latin typeface="Avant Garde"/>
                <a:cs typeface="Avant Garde"/>
              </a:rPr>
              <a:t>Are inexperienced </a:t>
            </a:r>
          </a:p>
          <a:p>
            <a:pPr marL="1124072" lvl="1" indent="-342900">
              <a:lnSpc>
                <a:spcPct val="150000"/>
              </a:lnSpc>
              <a:buFont typeface="Arial" pitchFamily="34" charset="0"/>
              <a:buChar char="•"/>
            </a:pPr>
            <a:r>
              <a:rPr lang="en-US" sz="2600" dirty="0" smtClean="0">
                <a:solidFill>
                  <a:srgbClr val="FFFFFF"/>
                </a:solidFill>
                <a:latin typeface="Avant Garde"/>
                <a:cs typeface="Avant Garde"/>
              </a:rPr>
              <a:t>Did poorly on SATs and other standardized tests </a:t>
            </a:r>
          </a:p>
          <a:p>
            <a:pPr marL="1124072" lvl="1" indent="-342900">
              <a:lnSpc>
                <a:spcPct val="150000"/>
              </a:lnSpc>
              <a:buFont typeface="Arial" pitchFamily="34" charset="0"/>
              <a:buChar char="•"/>
            </a:pPr>
            <a:r>
              <a:rPr lang="en-US" sz="2600" dirty="0" smtClean="0">
                <a:solidFill>
                  <a:srgbClr val="FFFFFF"/>
                </a:solidFill>
                <a:latin typeface="Avant Garde"/>
                <a:cs typeface="Avant Garde"/>
              </a:rPr>
              <a:t>Got poor grades in high school and college </a:t>
            </a:r>
          </a:p>
          <a:p>
            <a:pPr marL="1124072" lvl="1" indent="-342900">
              <a:lnSpc>
                <a:spcPct val="150000"/>
              </a:lnSpc>
              <a:buFont typeface="Arial" pitchFamily="34" charset="0"/>
              <a:buChar char="•"/>
            </a:pPr>
            <a:r>
              <a:rPr lang="en-US" sz="2600" dirty="0" smtClean="0">
                <a:solidFill>
                  <a:srgbClr val="FFFFFF"/>
                </a:solidFill>
                <a:latin typeface="Avant Garde"/>
                <a:cs typeface="Avant Garde"/>
              </a:rPr>
              <a:t>Attended noncompetitive colleges  </a:t>
            </a:r>
          </a:p>
        </p:txBody>
      </p:sp>
      <p:sp>
        <p:nvSpPr>
          <p:cNvPr id="5" name="TextBox 4"/>
          <p:cNvSpPr txBox="1"/>
          <p:nvPr/>
        </p:nvSpPr>
        <p:spPr>
          <a:xfrm>
            <a:off x="2760602" y="1127920"/>
            <a:ext cx="8989279" cy="1754327"/>
          </a:xfrm>
          <a:prstGeom prst="rect">
            <a:avLst/>
          </a:prstGeom>
          <a:noFill/>
        </p:spPr>
        <p:txBody>
          <a:bodyPr wrap="square" rtlCol="0">
            <a:spAutoFit/>
          </a:bodyPr>
          <a:lstStyle/>
          <a:p>
            <a:r>
              <a:rPr lang="en-US" sz="3600" dirty="0" smtClean="0">
                <a:solidFill>
                  <a:srgbClr val="FFFFFF"/>
                </a:solidFill>
                <a:latin typeface="Avant Garde"/>
                <a:cs typeface="Avant Garde"/>
              </a:rPr>
              <a:t>Problem #2: By any measure, low-income, minority students are not getting their fair share of high-quality teachers.</a:t>
            </a: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124</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260469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7042"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17018" y="2602706"/>
            <a:ext cx="11904663" cy="5383213"/>
          </a:xfrm>
          <a:prstGeom prst="rect">
            <a:avLst/>
          </a:prstGeom>
          <a:noFill/>
          <a:ln w="9525">
            <a:noFill/>
            <a:miter lim="800000"/>
            <a:headEnd/>
            <a:tailEnd/>
          </a:ln>
          <a:effectLst/>
        </p:spPr>
      </p:pic>
      <p:sp>
        <p:nvSpPr>
          <p:cNvPr id="5" name="TextBox 4"/>
          <p:cNvSpPr txBox="1"/>
          <p:nvPr/>
        </p:nvSpPr>
        <p:spPr>
          <a:xfrm>
            <a:off x="2760603" y="1127919"/>
            <a:ext cx="10513278" cy="1754326"/>
          </a:xfrm>
          <a:prstGeom prst="rect">
            <a:avLst/>
          </a:prstGeom>
          <a:noFill/>
        </p:spPr>
        <p:txBody>
          <a:bodyPr wrap="square" rtlCol="0">
            <a:spAutoFit/>
          </a:bodyPr>
          <a:lstStyle/>
          <a:p>
            <a:r>
              <a:rPr lang="en-US" sz="3600" dirty="0" smtClean="0">
                <a:solidFill>
                  <a:srgbClr val="FFFFFF"/>
                </a:solidFill>
                <a:latin typeface="Avant Garde"/>
                <a:cs typeface="Avant Garde"/>
              </a:rPr>
              <a:t>Low-performing 4</a:t>
            </a:r>
            <a:r>
              <a:rPr lang="en-US" sz="3600" baseline="30000" dirty="0" smtClean="0">
                <a:solidFill>
                  <a:srgbClr val="FFFFFF"/>
                </a:solidFill>
                <a:latin typeface="Avant Garde"/>
                <a:cs typeface="Avant Garde"/>
              </a:rPr>
              <a:t>th</a:t>
            </a:r>
            <a:r>
              <a:rPr lang="en-US" sz="3600" dirty="0" smtClean="0">
                <a:solidFill>
                  <a:srgbClr val="FFFFFF"/>
                </a:solidFill>
                <a:latin typeface="Avant Garde"/>
                <a:cs typeface="Avant Garde"/>
              </a:rPr>
              <a:t> graders in Dallas were far more likely to be assigned to ineffective teachers.</a:t>
            </a:r>
          </a:p>
          <a:p>
            <a:r>
              <a:rPr lang="en-US" sz="1800" dirty="0" smtClean="0">
                <a:solidFill>
                  <a:srgbClr val="FFFFFF"/>
                </a:solidFill>
                <a:latin typeface="Avant Garde"/>
                <a:cs typeface="Avant Garde"/>
              </a:rPr>
              <a:t>In fact, when the researchers found a low-income Black child with three consecutive effective teachers, they had to manually check the data because it was more likely to be a data error!</a:t>
            </a:r>
            <a:endParaRPr lang="en-US" sz="1600" dirty="0" smtClean="0">
              <a:solidFill>
                <a:srgbClr val="FFFFFF"/>
              </a:solidFill>
              <a:latin typeface="Avant Garde"/>
              <a:cs typeface="Avant Garde"/>
            </a:endParaRPr>
          </a:p>
        </p:txBody>
      </p:sp>
      <p:sp>
        <p:nvSpPr>
          <p:cNvPr id="6" name="TextBox 5"/>
          <p:cNvSpPr txBox="1"/>
          <p:nvPr/>
        </p:nvSpPr>
        <p:spPr>
          <a:xfrm>
            <a:off x="2796939" y="8718276"/>
            <a:ext cx="11818938" cy="261610"/>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 </a:t>
            </a:r>
            <a:r>
              <a:rPr lang="en-US" sz="1100" u="sng" dirty="0" smtClean="0">
                <a:solidFill>
                  <a:srgbClr val="FFFFFF"/>
                </a:solidFill>
                <a:latin typeface="Avant Garde"/>
                <a:cs typeface="Avant Garde"/>
              </a:rPr>
              <a:t>The Real Value of Teachers</a:t>
            </a:r>
            <a:r>
              <a:rPr lang="en-US" sz="1100" dirty="0" smtClean="0">
                <a:solidFill>
                  <a:srgbClr val="FFFFFF"/>
                </a:solidFill>
                <a:latin typeface="Avant Garde"/>
                <a:cs typeface="Avant Garde"/>
              </a:rPr>
              <a:t>, Education Trust, Winter 2004.</a:t>
            </a:r>
            <a:endParaRPr lang="en-US" sz="1100" dirty="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125</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140233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1127919"/>
            <a:ext cx="11914247" cy="1077218"/>
          </a:xfrm>
          <a:prstGeom prst="rect">
            <a:avLst/>
          </a:prstGeom>
          <a:noFill/>
        </p:spPr>
        <p:txBody>
          <a:bodyPr wrap="square" rtlCol="0">
            <a:spAutoFit/>
          </a:bodyPr>
          <a:lstStyle/>
          <a:p>
            <a:r>
              <a:rPr lang="en-US" sz="3200" dirty="0" smtClean="0">
                <a:solidFill>
                  <a:srgbClr val="FFFFFF"/>
                </a:solidFill>
                <a:latin typeface="Avant Garde"/>
                <a:cs typeface="Avant Garde"/>
              </a:rPr>
              <a:t>High-poverty schools have far more teachers who did poorly on SATs and attended non-competitive colleges.</a:t>
            </a:r>
          </a:p>
        </p:txBody>
      </p:sp>
      <p:sp>
        <p:nvSpPr>
          <p:cNvPr id="6" name="TextBox 5"/>
          <p:cNvSpPr txBox="1"/>
          <p:nvPr/>
        </p:nvSpPr>
        <p:spPr>
          <a:xfrm>
            <a:off x="2796939" y="8718276"/>
            <a:ext cx="11818938" cy="261610"/>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 The Real Value of Teachers, Education Trust, Winter 2004.</a:t>
            </a:r>
            <a:endParaRPr lang="en-US" sz="1100" dirty="0">
              <a:solidFill>
                <a:srgbClr val="FFFFFF"/>
              </a:solidFill>
              <a:latin typeface="Avant Garde"/>
              <a:cs typeface="Avant Garde"/>
            </a:endParaRPr>
          </a:p>
        </p:txBody>
      </p:sp>
      <p:pic>
        <p:nvPicPr>
          <p:cNvPr id="87042"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63850" y="2923687"/>
            <a:ext cx="11887200" cy="4970024"/>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126</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174540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2" y="1127919"/>
            <a:ext cx="10589479" cy="1569660"/>
          </a:xfrm>
          <a:prstGeom prst="rect">
            <a:avLst/>
          </a:prstGeom>
          <a:noFill/>
        </p:spPr>
        <p:txBody>
          <a:bodyPr wrap="square" rtlCol="0">
            <a:spAutoFit/>
          </a:bodyPr>
          <a:lstStyle/>
          <a:p>
            <a:r>
              <a:rPr lang="en-US" sz="3200" dirty="0" smtClean="0">
                <a:solidFill>
                  <a:srgbClr val="FFFFFF"/>
                </a:solidFill>
                <a:latin typeface="Avant Garde"/>
                <a:cs typeface="Avant Garde"/>
              </a:rPr>
              <a:t>Poor and minority high school students nationwide are more often taught by teachers who did not major or minor in the field they are teaching.</a:t>
            </a:r>
          </a:p>
        </p:txBody>
      </p:sp>
      <p:sp>
        <p:nvSpPr>
          <p:cNvPr id="5" name="TextBox 4"/>
          <p:cNvSpPr txBox="1"/>
          <p:nvPr/>
        </p:nvSpPr>
        <p:spPr>
          <a:xfrm>
            <a:off x="2796939" y="8718276"/>
            <a:ext cx="11818938" cy="261610"/>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 Teaching Inequality, Education Trust, June 2006.</a:t>
            </a:r>
            <a:endParaRPr lang="en-US" sz="1100" dirty="0">
              <a:solidFill>
                <a:srgbClr val="FFFFFF"/>
              </a:solidFill>
              <a:latin typeface="Avant Garde"/>
              <a:cs typeface="Avant Garde"/>
            </a:endParaRPr>
          </a:p>
        </p:txBody>
      </p:sp>
      <p:pic>
        <p:nvPicPr>
          <p:cNvPr id="89090"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796939" y="3367087"/>
            <a:ext cx="11755438" cy="4999038"/>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127</a:t>
            </a:fld>
            <a:r>
              <a:rPr lang="en-US" smtClean="0"/>
              <a:t>-</a:t>
            </a:r>
            <a:endParaRPr lang="en-US" dirty="0"/>
          </a:p>
        </p:txBody>
      </p:sp>
      <p:sp>
        <p:nvSpPr>
          <p:cNvPr id="6" name="TextBox 5"/>
          <p:cNvSpPr txBox="1"/>
          <p:nvPr/>
        </p:nvSpPr>
        <p:spPr>
          <a:xfrm>
            <a:off x="11216481" y="7627461"/>
            <a:ext cx="1409700" cy="738664"/>
          </a:xfrm>
          <a:prstGeom prst="rect">
            <a:avLst/>
          </a:prstGeom>
          <a:solidFill>
            <a:schemeClr val="tx1"/>
          </a:solidFill>
        </p:spPr>
        <p:txBody>
          <a:bodyPr wrap="square" rtlCol="0">
            <a:spAutoFit/>
          </a:bodyPr>
          <a:lstStyle/>
          <a:p>
            <a:pPr algn="ctr"/>
            <a:r>
              <a:rPr lang="en-US" sz="1400" dirty="0" smtClean="0">
                <a:solidFill>
                  <a:schemeClr val="bg1"/>
                </a:solidFill>
                <a:latin typeface="Century Gothic"/>
              </a:rPr>
              <a:t>High-minority</a:t>
            </a:r>
          </a:p>
          <a:p>
            <a:pPr algn="ctr"/>
            <a:r>
              <a:rPr lang="en-US" sz="1400" dirty="0" smtClean="0">
                <a:solidFill>
                  <a:schemeClr val="bg1"/>
                </a:solidFill>
                <a:latin typeface="Century Gothic"/>
              </a:rPr>
              <a:t>Schools</a:t>
            </a:r>
          </a:p>
          <a:p>
            <a:pPr algn="ctr"/>
            <a:r>
              <a:rPr lang="en-US" sz="1400" dirty="0" smtClean="0">
                <a:solidFill>
                  <a:schemeClr val="bg1"/>
                </a:solidFill>
                <a:latin typeface="Century Gothic"/>
              </a:rPr>
              <a:t>(50% or more)</a:t>
            </a:r>
            <a:endParaRPr lang="en-US" sz="1400" dirty="0">
              <a:solidFill>
                <a:schemeClr val="bg1"/>
              </a:solidFill>
              <a:latin typeface="Century Gothic"/>
            </a:endParaRPr>
          </a:p>
        </p:txBody>
      </p:sp>
      <p:sp>
        <p:nvSpPr>
          <p:cNvPr id="8" name="TextBox 7"/>
          <p:cNvSpPr txBox="1"/>
          <p:nvPr/>
        </p:nvSpPr>
        <p:spPr>
          <a:xfrm>
            <a:off x="12764464" y="7624484"/>
            <a:ext cx="1409700" cy="738664"/>
          </a:xfrm>
          <a:prstGeom prst="rect">
            <a:avLst/>
          </a:prstGeom>
          <a:solidFill>
            <a:schemeClr val="tx1"/>
          </a:solidFill>
        </p:spPr>
        <p:txBody>
          <a:bodyPr wrap="square" rtlCol="0">
            <a:spAutoFit/>
          </a:bodyPr>
          <a:lstStyle/>
          <a:p>
            <a:pPr algn="ctr"/>
            <a:r>
              <a:rPr lang="en-US" sz="1400" dirty="0" smtClean="0">
                <a:solidFill>
                  <a:schemeClr val="bg1"/>
                </a:solidFill>
                <a:latin typeface="Century Gothic"/>
              </a:rPr>
              <a:t>Low-minority</a:t>
            </a:r>
          </a:p>
          <a:p>
            <a:pPr algn="ctr"/>
            <a:r>
              <a:rPr lang="en-US" sz="1400" dirty="0" smtClean="0">
                <a:solidFill>
                  <a:schemeClr val="bg1"/>
                </a:solidFill>
                <a:latin typeface="Century Gothic"/>
              </a:rPr>
              <a:t>Schools</a:t>
            </a:r>
          </a:p>
          <a:p>
            <a:pPr algn="ctr"/>
            <a:r>
              <a:rPr lang="en-US" sz="1400" dirty="0" smtClean="0">
                <a:solidFill>
                  <a:schemeClr val="bg1"/>
                </a:solidFill>
                <a:latin typeface="Century Gothic"/>
              </a:rPr>
              <a:t>(15% or fewer)</a:t>
            </a:r>
            <a:endParaRPr lang="en-US" sz="1400" dirty="0">
              <a:solidFill>
                <a:schemeClr val="bg1"/>
              </a:solidFill>
              <a:latin typeface="Century Gothic"/>
            </a:endParaRPr>
          </a:p>
        </p:txBody>
      </p:sp>
      <p:sp>
        <p:nvSpPr>
          <p:cNvPr id="11" name="TextBox 10"/>
          <p:cNvSpPr txBox="1"/>
          <p:nvPr/>
        </p:nvSpPr>
        <p:spPr>
          <a:xfrm>
            <a:off x="7939881" y="7681119"/>
            <a:ext cx="1409700" cy="738664"/>
          </a:xfrm>
          <a:prstGeom prst="rect">
            <a:avLst/>
          </a:prstGeom>
          <a:solidFill>
            <a:schemeClr val="tx1"/>
          </a:solidFill>
        </p:spPr>
        <p:txBody>
          <a:bodyPr wrap="square" rtlCol="0">
            <a:spAutoFit/>
          </a:bodyPr>
          <a:lstStyle/>
          <a:p>
            <a:pPr algn="ctr"/>
            <a:r>
              <a:rPr lang="en-US" sz="1400" dirty="0" smtClean="0">
                <a:solidFill>
                  <a:schemeClr val="bg1"/>
                </a:solidFill>
                <a:latin typeface="Century Gothic"/>
              </a:rPr>
              <a:t>High-poverty</a:t>
            </a:r>
          </a:p>
          <a:p>
            <a:pPr algn="ctr"/>
            <a:r>
              <a:rPr lang="en-US" sz="1400" dirty="0" smtClean="0">
                <a:solidFill>
                  <a:schemeClr val="bg1"/>
                </a:solidFill>
                <a:latin typeface="Century Gothic"/>
              </a:rPr>
              <a:t>Schools</a:t>
            </a:r>
          </a:p>
          <a:p>
            <a:pPr algn="ctr"/>
            <a:r>
              <a:rPr lang="en-US" sz="1400" dirty="0" smtClean="0">
                <a:solidFill>
                  <a:schemeClr val="bg1"/>
                </a:solidFill>
                <a:latin typeface="Century Gothic"/>
              </a:rPr>
              <a:t>(50% or more)</a:t>
            </a:r>
            <a:endParaRPr lang="en-US" sz="1400" dirty="0">
              <a:solidFill>
                <a:schemeClr val="bg1"/>
              </a:solidFill>
              <a:latin typeface="Century Gothic"/>
            </a:endParaRPr>
          </a:p>
        </p:txBody>
      </p:sp>
      <p:sp>
        <p:nvSpPr>
          <p:cNvPr id="12" name="TextBox 11"/>
          <p:cNvSpPr txBox="1"/>
          <p:nvPr/>
        </p:nvSpPr>
        <p:spPr>
          <a:xfrm>
            <a:off x="9487864" y="7678142"/>
            <a:ext cx="1409700" cy="738664"/>
          </a:xfrm>
          <a:prstGeom prst="rect">
            <a:avLst/>
          </a:prstGeom>
          <a:solidFill>
            <a:schemeClr val="tx1"/>
          </a:solidFill>
        </p:spPr>
        <p:txBody>
          <a:bodyPr wrap="square" rtlCol="0">
            <a:spAutoFit/>
          </a:bodyPr>
          <a:lstStyle/>
          <a:p>
            <a:pPr algn="ctr"/>
            <a:r>
              <a:rPr lang="en-US" sz="1400" dirty="0" smtClean="0">
                <a:solidFill>
                  <a:schemeClr val="bg1"/>
                </a:solidFill>
                <a:latin typeface="Century Gothic"/>
              </a:rPr>
              <a:t>Low-poverty</a:t>
            </a:r>
          </a:p>
          <a:p>
            <a:pPr algn="ctr"/>
            <a:r>
              <a:rPr lang="en-US" sz="1400" dirty="0" smtClean="0">
                <a:solidFill>
                  <a:schemeClr val="bg1"/>
                </a:solidFill>
                <a:latin typeface="Century Gothic"/>
              </a:rPr>
              <a:t>Schools</a:t>
            </a:r>
          </a:p>
          <a:p>
            <a:pPr algn="ctr"/>
            <a:r>
              <a:rPr lang="en-US" sz="1400" dirty="0" smtClean="0">
                <a:solidFill>
                  <a:schemeClr val="bg1"/>
                </a:solidFill>
                <a:latin typeface="Century Gothic"/>
              </a:rPr>
              <a:t>(15% or fewer)</a:t>
            </a:r>
            <a:endParaRPr lang="en-US" sz="1400" dirty="0">
              <a:solidFill>
                <a:schemeClr val="bg1"/>
              </a:solidFill>
              <a:latin typeface="Century Gothic"/>
            </a:endParaRPr>
          </a:p>
        </p:txBody>
      </p:sp>
      <p:sp>
        <p:nvSpPr>
          <p:cNvPr id="13" name="TextBox 12"/>
          <p:cNvSpPr txBox="1"/>
          <p:nvPr/>
        </p:nvSpPr>
        <p:spPr>
          <a:xfrm>
            <a:off x="5341249" y="7681119"/>
            <a:ext cx="1409700" cy="307777"/>
          </a:xfrm>
          <a:prstGeom prst="rect">
            <a:avLst/>
          </a:prstGeom>
          <a:solidFill>
            <a:schemeClr val="tx1"/>
          </a:solidFill>
        </p:spPr>
        <p:txBody>
          <a:bodyPr wrap="square" rtlCol="0">
            <a:spAutoFit/>
          </a:bodyPr>
          <a:lstStyle/>
          <a:p>
            <a:pPr algn="ctr"/>
            <a:r>
              <a:rPr lang="en-US" sz="1400" dirty="0" smtClean="0">
                <a:solidFill>
                  <a:schemeClr val="bg1"/>
                </a:solidFill>
                <a:latin typeface="Century Gothic"/>
              </a:rPr>
              <a:t>All Schools</a:t>
            </a:r>
            <a:endParaRPr lang="en-US" sz="1400" dirty="0">
              <a:solidFill>
                <a:schemeClr val="bg1"/>
              </a:solidFill>
              <a:latin typeface="Century Gothic"/>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0961210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1127919"/>
            <a:ext cx="8227279" cy="1200329"/>
          </a:xfrm>
          <a:prstGeom prst="rect">
            <a:avLst/>
          </a:prstGeom>
          <a:noFill/>
        </p:spPr>
        <p:txBody>
          <a:bodyPr wrap="square" rtlCol="0">
            <a:spAutoFit/>
          </a:bodyPr>
          <a:lstStyle/>
          <a:p>
            <a:r>
              <a:rPr lang="en-US" sz="3600" dirty="0" smtClean="0">
                <a:solidFill>
                  <a:srgbClr val="FFFFFF"/>
                </a:solidFill>
                <a:latin typeface="Avant Garde"/>
                <a:cs typeface="Avant Garde"/>
              </a:rPr>
              <a:t>High-minority schools in Illinois have by far the lowest-quality teachers.</a:t>
            </a:r>
          </a:p>
        </p:txBody>
      </p:sp>
      <p:sp>
        <p:nvSpPr>
          <p:cNvPr id="6" name="TextBox 5"/>
          <p:cNvSpPr txBox="1"/>
          <p:nvPr/>
        </p:nvSpPr>
        <p:spPr>
          <a:xfrm>
            <a:off x="2796939" y="8718276"/>
            <a:ext cx="11818938" cy="261610"/>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 The Real Value of Teachers, Education Trust, Winter 2004.</a:t>
            </a:r>
            <a:endParaRPr lang="en-US" sz="1100" dirty="0">
              <a:solidFill>
                <a:srgbClr val="FFFFFF"/>
              </a:solidFill>
              <a:latin typeface="Avant Garde"/>
              <a:cs typeface="Avant Garde"/>
            </a:endParaRPr>
          </a:p>
        </p:txBody>
      </p:sp>
      <p:pic>
        <p:nvPicPr>
          <p:cNvPr id="89090"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63850" y="2849996"/>
            <a:ext cx="11752027" cy="5516129"/>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128</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529514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58282" y="1508918"/>
            <a:ext cx="9982199" cy="7694414"/>
          </a:xfrm>
          <a:prstGeom prst="rect">
            <a:avLst/>
          </a:prstGeom>
          <a:noFill/>
        </p:spPr>
        <p:txBody>
          <a:bodyPr wrap="square" numCol="1" rtlCol="0">
            <a:spAutoFit/>
          </a:bodyPr>
          <a:lstStyle/>
          <a:p>
            <a:r>
              <a:rPr lang="en-US" sz="2600" dirty="0" smtClean="0">
                <a:solidFill>
                  <a:srgbClr val="FFFFFF"/>
                </a:solidFill>
                <a:latin typeface="Avant Garde"/>
                <a:cs typeface="Avant Garde"/>
              </a:rPr>
              <a:t>I don't believe that there's someone in every school system in America that says, "Let's take the most disadvantaged kids, who most need the best teachers and schools, and instead stick them with the worst."  Instead, it's the "banality of evil."  It's just the way the system works:</a:t>
            </a:r>
          </a:p>
          <a:p>
            <a:endParaRPr lang="en-US" sz="2600" dirty="0" smtClean="0">
              <a:solidFill>
                <a:srgbClr val="FFFFFF"/>
              </a:solidFill>
              <a:latin typeface="Avant Garde"/>
              <a:cs typeface="Avant Garde"/>
            </a:endParaRPr>
          </a:p>
          <a:p>
            <a:pPr marL="1022350" lvl="1" indent="-336550">
              <a:buFont typeface="Arial" pitchFamily="34" charset="0"/>
              <a:buChar char="•"/>
            </a:pPr>
            <a:r>
              <a:rPr lang="en-US" sz="2600" dirty="0" smtClean="0">
                <a:solidFill>
                  <a:srgbClr val="FFFFFF"/>
                </a:solidFill>
                <a:latin typeface="Avant Garde"/>
                <a:cs typeface="Avant Garde"/>
              </a:rPr>
              <a:t>Experienced teachers use seniority to get placed at "good" schools</a:t>
            </a:r>
          </a:p>
          <a:p>
            <a:pPr marL="1022350" lvl="1" indent="-336550">
              <a:buFont typeface="Arial" pitchFamily="34" charset="0"/>
              <a:buChar char="•"/>
            </a:pPr>
            <a:endParaRPr lang="en-US" sz="2600" dirty="0" smtClean="0">
              <a:solidFill>
                <a:srgbClr val="FFFFFF"/>
              </a:solidFill>
              <a:latin typeface="Avant Garde"/>
              <a:cs typeface="Avant Garde"/>
            </a:endParaRPr>
          </a:p>
          <a:p>
            <a:pPr marL="1022350" lvl="1" indent="-336550">
              <a:buFont typeface="Arial" pitchFamily="34" charset="0"/>
              <a:buChar char="•"/>
            </a:pPr>
            <a:r>
              <a:rPr lang="en-US" sz="2600" dirty="0" smtClean="0">
                <a:solidFill>
                  <a:srgbClr val="FFFFFF"/>
                </a:solidFill>
                <a:latin typeface="Avant Garde"/>
                <a:cs typeface="Avant Garde"/>
              </a:rPr>
              <a:t>Rookie teachers are disproportionately assigned to schools with teacher shortages (i.e., those serving low-income, minority students)</a:t>
            </a:r>
          </a:p>
          <a:p>
            <a:pPr marL="1022350" lvl="1" indent="-336550">
              <a:buFont typeface="Arial" pitchFamily="34" charset="0"/>
              <a:buChar char="•"/>
            </a:pPr>
            <a:endParaRPr lang="en-US" sz="2600" dirty="0" smtClean="0">
              <a:solidFill>
                <a:srgbClr val="FFFFFF"/>
              </a:solidFill>
              <a:latin typeface="Avant Garde"/>
              <a:cs typeface="Avant Garde"/>
            </a:endParaRPr>
          </a:p>
          <a:p>
            <a:pPr marL="1022350" lvl="1" indent="-336550">
              <a:buFont typeface="Arial" pitchFamily="34" charset="0"/>
              <a:buChar char="•"/>
            </a:pPr>
            <a:r>
              <a:rPr lang="en-US" sz="2600" dirty="0" smtClean="0">
                <a:solidFill>
                  <a:srgbClr val="FFFFFF"/>
                </a:solidFill>
                <a:latin typeface="Avant Garde"/>
                <a:cs typeface="Avant Garde"/>
              </a:rPr>
              <a:t>The best principals (who tend to attract the best teachers) tend to end up at more affluent schools</a:t>
            </a:r>
          </a:p>
          <a:p>
            <a:pPr marL="1022350" lvl="1" indent="-336550">
              <a:buFont typeface="Arial" pitchFamily="34" charset="0"/>
              <a:buChar char="•"/>
            </a:pPr>
            <a:endParaRPr lang="en-US" sz="2600" dirty="0" smtClean="0">
              <a:solidFill>
                <a:srgbClr val="FFFFFF"/>
              </a:solidFill>
              <a:latin typeface="Avant Garde"/>
              <a:cs typeface="Avant Garde"/>
            </a:endParaRPr>
          </a:p>
          <a:p>
            <a:pPr marL="1022350" lvl="1" indent="-336550">
              <a:buFont typeface="Arial" pitchFamily="34" charset="0"/>
              <a:buChar char="•"/>
            </a:pPr>
            <a:r>
              <a:rPr lang="en-US" sz="2600" dirty="0" smtClean="0">
                <a:solidFill>
                  <a:srgbClr val="FFFFFF"/>
                </a:solidFill>
                <a:latin typeface="Avant Garde"/>
                <a:cs typeface="Avant Garde"/>
              </a:rPr>
              <a:t>Affluent parents demand high-quality principals and teachers – and know how to raise a ruckus if they don't get them</a:t>
            </a:r>
          </a:p>
        </p:txBody>
      </p:sp>
      <p:sp>
        <p:nvSpPr>
          <p:cNvPr id="5" name="TextBox 4"/>
          <p:cNvSpPr txBox="1"/>
          <p:nvPr/>
        </p:nvSpPr>
        <p:spPr>
          <a:xfrm>
            <a:off x="2760602" y="594519"/>
            <a:ext cx="11914248" cy="646331"/>
          </a:xfrm>
          <a:prstGeom prst="rect">
            <a:avLst/>
          </a:prstGeom>
          <a:noFill/>
        </p:spPr>
        <p:txBody>
          <a:bodyPr wrap="square" rtlCol="0">
            <a:spAutoFit/>
          </a:bodyPr>
          <a:lstStyle/>
          <a:p>
            <a:r>
              <a:rPr lang="en-US" sz="3600" dirty="0" smtClean="0">
                <a:solidFill>
                  <a:srgbClr val="FFFFFF"/>
                </a:solidFill>
                <a:latin typeface="Avant Garde"/>
                <a:cs typeface="Avant Garde"/>
              </a:rPr>
              <a:t>Why is teacher talent distributed so unfairly?</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129</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708993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51129" y="1127920"/>
            <a:ext cx="11513352" cy="1446550"/>
          </a:xfrm>
          <a:prstGeom prst="rect">
            <a:avLst/>
          </a:prstGeom>
          <a:noFill/>
        </p:spPr>
        <p:txBody>
          <a:bodyPr wrap="square" rtlCol="0">
            <a:spAutoFit/>
          </a:bodyPr>
          <a:lstStyle/>
          <a:p>
            <a:r>
              <a:rPr lang="en-US" sz="3600" dirty="0" smtClean="0">
                <a:solidFill>
                  <a:srgbClr val="FFFFFF"/>
                </a:solidFill>
                <a:latin typeface="Avant Garde"/>
                <a:cs typeface="Avant Garde"/>
              </a:rPr>
              <a:t>A lack of education is literally deadly.</a:t>
            </a:r>
          </a:p>
          <a:p>
            <a:endParaRPr lang="en-US" sz="1200" dirty="0" smtClean="0">
              <a:solidFill>
                <a:srgbClr val="FFFFFF"/>
              </a:solidFill>
              <a:latin typeface="Avant Garde"/>
              <a:cs typeface="Avant Garde"/>
            </a:endParaRPr>
          </a:p>
          <a:p>
            <a:endParaRPr lang="en-US" sz="1200" dirty="0" smtClean="0">
              <a:solidFill>
                <a:srgbClr val="FFFFFF"/>
              </a:solidFill>
              <a:latin typeface="Avant Garde"/>
              <a:cs typeface="Avant Garde"/>
            </a:endParaRPr>
          </a:p>
          <a:p>
            <a:r>
              <a:rPr lang="en-US" sz="2800" dirty="0" smtClean="0">
                <a:solidFill>
                  <a:srgbClr val="FFFFFF"/>
                </a:solidFill>
                <a:latin typeface="Avant Garde"/>
                <a:cs typeface="Avant Garde"/>
              </a:rPr>
              <a:t>Mortality Rate by Education for Adults 25-64 years:</a:t>
            </a:r>
          </a:p>
        </p:txBody>
      </p:sp>
      <p:pic>
        <p:nvPicPr>
          <p:cNvPr id="6" name="Picture 5"/>
          <p:cNvPicPr>
            <a:picLocks noChangeAspect="1"/>
          </p:cNvPicPr>
          <p:nvPr/>
        </p:nvPicPr>
        <p:blipFill>
          <a:blip r:embed="rId3"/>
          <a:stretch>
            <a:fillRect/>
          </a:stretch>
        </p:blipFill>
        <p:spPr>
          <a:xfrm>
            <a:off x="4434681" y="2728119"/>
            <a:ext cx="9948672" cy="4187952"/>
          </a:xfrm>
          <a:prstGeom prst="rect">
            <a:avLst/>
          </a:prstGeom>
        </p:spPr>
      </p:pic>
      <p:sp>
        <p:nvSpPr>
          <p:cNvPr id="8" name="TextBox 7"/>
          <p:cNvSpPr txBox="1"/>
          <p:nvPr/>
        </p:nvSpPr>
        <p:spPr>
          <a:xfrm>
            <a:off x="2758281" y="3182271"/>
            <a:ext cx="1607352" cy="646331"/>
          </a:xfrm>
          <a:prstGeom prst="rect">
            <a:avLst/>
          </a:prstGeom>
          <a:noFill/>
        </p:spPr>
        <p:txBody>
          <a:bodyPr wrap="square" rtlCol="0">
            <a:spAutoFit/>
          </a:bodyPr>
          <a:lstStyle/>
          <a:p>
            <a:r>
              <a:rPr lang="en-US" sz="1800" dirty="0" smtClean="0">
                <a:solidFill>
                  <a:srgbClr val="FFFFFF"/>
                </a:solidFill>
                <a:latin typeface="Avant Garde"/>
                <a:cs typeface="Avant Garde"/>
              </a:rPr>
              <a:t>More Than High School</a:t>
            </a:r>
          </a:p>
        </p:txBody>
      </p:sp>
      <p:sp>
        <p:nvSpPr>
          <p:cNvPr id="9" name="TextBox 8"/>
          <p:cNvSpPr txBox="1"/>
          <p:nvPr/>
        </p:nvSpPr>
        <p:spPr>
          <a:xfrm>
            <a:off x="2765433" y="4745740"/>
            <a:ext cx="1607352" cy="646331"/>
          </a:xfrm>
          <a:prstGeom prst="rect">
            <a:avLst/>
          </a:prstGeom>
          <a:noFill/>
        </p:spPr>
        <p:txBody>
          <a:bodyPr wrap="square" rtlCol="0">
            <a:spAutoFit/>
          </a:bodyPr>
          <a:lstStyle/>
          <a:p>
            <a:r>
              <a:rPr lang="en-US" sz="1800" dirty="0" smtClean="0">
                <a:solidFill>
                  <a:srgbClr val="FFFFFF"/>
                </a:solidFill>
                <a:latin typeface="Avant Garde"/>
                <a:cs typeface="Avant Garde"/>
              </a:rPr>
              <a:t>Only High School</a:t>
            </a:r>
          </a:p>
        </p:txBody>
      </p:sp>
      <p:sp>
        <p:nvSpPr>
          <p:cNvPr id="10" name="TextBox 9"/>
          <p:cNvSpPr txBox="1"/>
          <p:nvPr/>
        </p:nvSpPr>
        <p:spPr>
          <a:xfrm>
            <a:off x="2765433" y="6193540"/>
            <a:ext cx="1607352" cy="646331"/>
          </a:xfrm>
          <a:prstGeom prst="rect">
            <a:avLst/>
          </a:prstGeom>
          <a:noFill/>
        </p:spPr>
        <p:txBody>
          <a:bodyPr wrap="square" rtlCol="0">
            <a:spAutoFit/>
          </a:bodyPr>
          <a:lstStyle/>
          <a:p>
            <a:r>
              <a:rPr lang="en-US" sz="1800" dirty="0" smtClean="0">
                <a:solidFill>
                  <a:srgbClr val="FFFFFF"/>
                </a:solidFill>
                <a:latin typeface="Avant Garde"/>
                <a:cs typeface="Avant Garde"/>
              </a:rPr>
              <a:t>Less Than High School</a:t>
            </a:r>
          </a:p>
        </p:txBody>
      </p:sp>
      <p:sp>
        <p:nvSpPr>
          <p:cNvPr id="11" name="TextBox 10"/>
          <p:cNvSpPr txBox="1"/>
          <p:nvPr/>
        </p:nvSpPr>
        <p:spPr>
          <a:xfrm>
            <a:off x="4725177" y="3334671"/>
            <a:ext cx="3519504" cy="369332"/>
          </a:xfrm>
          <a:prstGeom prst="rect">
            <a:avLst/>
          </a:prstGeom>
          <a:noFill/>
        </p:spPr>
        <p:txBody>
          <a:bodyPr wrap="square" rtlCol="0">
            <a:spAutoFit/>
          </a:bodyPr>
          <a:lstStyle/>
          <a:p>
            <a:r>
              <a:rPr lang="en-US" sz="1800" dirty="0" smtClean="0">
                <a:solidFill>
                  <a:srgbClr val="FFFFFF"/>
                </a:solidFill>
                <a:latin typeface="Avant Garde"/>
                <a:cs typeface="Avant Garde"/>
              </a:rPr>
              <a:t>206.3/100,000</a:t>
            </a:r>
          </a:p>
        </p:txBody>
      </p:sp>
      <p:sp>
        <p:nvSpPr>
          <p:cNvPr id="12" name="TextBox 11"/>
          <p:cNvSpPr txBox="1"/>
          <p:nvPr/>
        </p:nvSpPr>
        <p:spPr>
          <a:xfrm>
            <a:off x="4732329" y="4794139"/>
            <a:ext cx="3207552" cy="369332"/>
          </a:xfrm>
          <a:prstGeom prst="rect">
            <a:avLst/>
          </a:prstGeom>
          <a:noFill/>
        </p:spPr>
        <p:txBody>
          <a:bodyPr wrap="square" rtlCol="0">
            <a:spAutoFit/>
          </a:bodyPr>
          <a:lstStyle/>
          <a:p>
            <a:r>
              <a:rPr lang="en-US" sz="1800" dirty="0" smtClean="0">
                <a:solidFill>
                  <a:srgbClr val="FFFFFF"/>
                </a:solidFill>
                <a:latin typeface="Avant Garde"/>
                <a:cs typeface="Avant Garde"/>
              </a:rPr>
              <a:t>477.6/100,000</a:t>
            </a:r>
          </a:p>
        </p:txBody>
      </p:sp>
      <p:sp>
        <p:nvSpPr>
          <p:cNvPr id="13" name="TextBox 12"/>
          <p:cNvSpPr txBox="1"/>
          <p:nvPr/>
        </p:nvSpPr>
        <p:spPr>
          <a:xfrm>
            <a:off x="4732329" y="6306471"/>
            <a:ext cx="2064552" cy="369332"/>
          </a:xfrm>
          <a:prstGeom prst="rect">
            <a:avLst/>
          </a:prstGeom>
          <a:noFill/>
        </p:spPr>
        <p:txBody>
          <a:bodyPr wrap="square" rtlCol="0">
            <a:spAutoFit/>
          </a:bodyPr>
          <a:lstStyle/>
          <a:p>
            <a:r>
              <a:rPr lang="en-US" sz="1800" dirty="0" smtClean="0">
                <a:solidFill>
                  <a:srgbClr val="FFFFFF"/>
                </a:solidFill>
                <a:latin typeface="Avant Garde"/>
                <a:cs typeface="Avant Garde"/>
              </a:rPr>
              <a:t>650.4/100,000</a:t>
            </a:r>
          </a:p>
        </p:txBody>
      </p:sp>
      <p:sp>
        <p:nvSpPr>
          <p:cNvPr id="14" name="TextBox 13"/>
          <p:cNvSpPr txBox="1"/>
          <p:nvPr/>
        </p:nvSpPr>
        <p:spPr>
          <a:xfrm>
            <a:off x="2758281" y="7278033"/>
            <a:ext cx="11513352" cy="1138773"/>
          </a:xfrm>
          <a:prstGeom prst="rect">
            <a:avLst/>
          </a:prstGeom>
          <a:noFill/>
        </p:spPr>
        <p:txBody>
          <a:bodyPr wrap="square" rtlCol="0">
            <a:spAutoFit/>
          </a:bodyPr>
          <a:lstStyle/>
          <a:p>
            <a:endParaRPr lang="en-US" sz="1200" dirty="0" smtClean="0">
              <a:solidFill>
                <a:srgbClr val="FFFFFF"/>
              </a:solidFill>
              <a:latin typeface="Avant Garde"/>
              <a:cs typeface="Avant Garde"/>
            </a:endParaRPr>
          </a:p>
          <a:p>
            <a:r>
              <a:rPr lang="en-US" sz="2800" dirty="0" smtClean="0">
                <a:solidFill>
                  <a:srgbClr val="FFFFFF"/>
                </a:solidFill>
                <a:latin typeface="Avant Garde"/>
                <a:cs typeface="Avant Garde"/>
              </a:rPr>
              <a:t>30% of people in poverty report that their health is poor or fair, almost five times the rate reported by the wealthiest 20% of the population.</a:t>
            </a:r>
          </a:p>
        </p:txBody>
      </p:sp>
      <p:sp>
        <p:nvSpPr>
          <p:cNvPr id="15" name="TextBox 14"/>
          <p:cNvSpPr txBox="1"/>
          <p:nvPr/>
        </p:nvSpPr>
        <p:spPr>
          <a:xfrm>
            <a:off x="2796939" y="8718276"/>
            <a:ext cx="9121529"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Social Policy as Health Policy, Steven H. Woolf, Journal of the American Medical Association, 3/17/09.</a:t>
            </a:r>
          </a:p>
        </p:txBody>
      </p:sp>
      <p:sp>
        <p:nvSpPr>
          <p:cNvPr id="17" name="Slide Number Placeholder 16"/>
          <p:cNvSpPr>
            <a:spLocks noGrp="1"/>
          </p:cNvSpPr>
          <p:nvPr>
            <p:ph type="sldNum" sz="quarter" idx="12"/>
          </p:nvPr>
        </p:nvSpPr>
        <p:spPr/>
        <p:txBody>
          <a:bodyPr/>
          <a:lstStyle/>
          <a:p>
            <a:r>
              <a:rPr lang="en-US" smtClean="0"/>
              <a:t>-</a:t>
            </a:r>
            <a:fld id="{5E8EF2F0-B23E-0D45-9EC4-8ABB153D8498}" type="slidenum">
              <a:rPr lang="en-US" smtClean="0"/>
              <a:pPr/>
              <a:t>13</a:t>
            </a:fld>
            <a:r>
              <a:rPr lang="en-US" smtClean="0"/>
              <a:t>-</a:t>
            </a:r>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5" name="Picture 3"/>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11902281" y="3800739"/>
            <a:ext cx="3734989" cy="6075099"/>
          </a:xfrm>
          <a:prstGeom prst="rect">
            <a:avLst/>
          </a:prstGeom>
          <a:noFill/>
          <a:ln w="9525">
            <a:noFill/>
            <a:miter lim="800000"/>
            <a:headEnd/>
            <a:tailEnd/>
          </a:ln>
          <a:effectLst/>
        </p:spPr>
      </p:pic>
      <p:pic>
        <p:nvPicPr>
          <p:cNvPr id="33794" name="Picture 2"/>
          <p:cNvPicPr>
            <a:picLocks noChangeAspect="1" noChangeArrowheads="1"/>
          </p:cNvPicPr>
          <p:nvPr/>
        </p:nvPicPr>
        <mc:AlternateContent>
          <mc:Choice xmlns:ma="http://schemas.microsoft.com/office/mac/drawingml/2008/main" Requires="ma">
            <p:blipFill>
              <a:blip r:embed="rId5"/>
              <a:srcRect/>
              <a:stretch>
                <a:fillRect/>
              </a:stretch>
            </p:blipFill>
          </mc:Choice>
          <mc:Fallback>
            <p:blipFill>
              <a:blip r:embed="rId6"/>
              <a:srcRect/>
              <a:stretch>
                <a:fillRect/>
              </a:stretch>
            </p:blipFill>
          </mc:Fallback>
        </mc:AlternateContent>
        <p:spPr bwMode="auto">
          <a:xfrm>
            <a:off x="2863850" y="2728119"/>
            <a:ext cx="11068105" cy="153466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1127919"/>
            <a:ext cx="11351479" cy="7417415"/>
          </a:xfrm>
          <a:prstGeom prst="rect">
            <a:avLst/>
          </a:prstGeom>
          <a:noFill/>
        </p:spPr>
        <p:txBody>
          <a:bodyPr wrap="square" rtlCol="0">
            <a:spAutoFit/>
          </a:bodyPr>
          <a:lstStyle/>
          <a:p>
            <a:r>
              <a:rPr lang="en-US" sz="2800" dirty="0" smtClean="0">
                <a:solidFill>
                  <a:srgbClr val="FFFFFF"/>
                </a:solidFill>
                <a:latin typeface="Avant Garde"/>
                <a:cs typeface="Avant Garde"/>
              </a:rPr>
              <a:t>Our school system is run by the government,</a:t>
            </a:r>
          </a:p>
          <a:p>
            <a:r>
              <a:rPr lang="en-US" sz="2800" dirty="0" smtClean="0">
                <a:solidFill>
                  <a:srgbClr val="FFFFFF"/>
                </a:solidFill>
                <a:latin typeface="Avant Garde"/>
                <a:cs typeface="Avant Garde"/>
              </a:rPr>
              <a:t>…Which means it's ultimately controlled by politicians,</a:t>
            </a:r>
          </a:p>
          <a:p>
            <a:r>
              <a:rPr lang="en-US" sz="2800" dirty="0" smtClean="0">
                <a:solidFill>
                  <a:srgbClr val="FFFFFF"/>
                </a:solidFill>
                <a:latin typeface="Avant Garde"/>
                <a:cs typeface="Avant Garde"/>
              </a:rPr>
              <a:t>…Which means that changing the political dynamic is the key to improving the system.</a:t>
            </a:r>
          </a:p>
          <a:p>
            <a:endParaRPr lang="en-US" sz="2800" dirty="0">
              <a:solidFill>
                <a:srgbClr val="FFFFFF"/>
              </a:solidFill>
              <a:latin typeface="Avant Garde"/>
              <a:cs typeface="Avant Garde"/>
            </a:endParaRPr>
          </a:p>
          <a:p>
            <a:r>
              <a:rPr lang="en-US" sz="2800" dirty="0" smtClean="0">
                <a:solidFill>
                  <a:srgbClr val="FFFFFF"/>
                </a:solidFill>
                <a:latin typeface="Avant Garde"/>
                <a:cs typeface="Avant Garde"/>
              </a:rPr>
              <a:t>The primary struggle over the past two decades has been to </a:t>
            </a:r>
            <a:r>
              <a:rPr lang="en-US" sz="2800" dirty="0">
                <a:solidFill>
                  <a:srgbClr val="FFFFFF"/>
                </a:solidFill>
                <a:latin typeface="Avant Garde"/>
                <a:cs typeface="Avant Garde"/>
              </a:rPr>
              <a:t>create </a:t>
            </a:r>
            <a:r>
              <a:rPr lang="en-US" sz="2800" dirty="0" smtClean="0">
                <a:solidFill>
                  <a:srgbClr val="FFFFFF"/>
                </a:solidFill>
                <a:latin typeface="Avant Garde"/>
                <a:cs typeface="Avant Garde"/>
              </a:rPr>
              <a:t>hundreds </a:t>
            </a:r>
            <a:r>
              <a:rPr lang="en-US" sz="2800" dirty="0">
                <a:solidFill>
                  <a:srgbClr val="FFFFFF"/>
                </a:solidFill>
                <a:latin typeface="Avant Garde"/>
                <a:cs typeface="Avant Garde"/>
              </a:rPr>
              <a:t>of </a:t>
            </a:r>
            <a:r>
              <a:rPr lang="en-US" sz="2800" dirty="0" smtClean="0">
                <a:solidFill>
                  <a:srgbClr val="FFFFFF"/>
                </a:solidFill>
                <a:latin typeface="Avant Garde"/>
                <a:cs typeface="Avant Garde"/>
              </a:rPr>
              <a:t>"no excuses" schools, almost all of them public charter schools, that </a:t>
            </a:r>
            <a:r>
              <a:rPr lang="en-US" sz="2800" dirty="0">
                <a:solidFill>
                  <a:srgbClr val="FFFFFF"/>
                </a:solidFill>
                <a:latin typeface="Avant Garde"/>
                <a:cs typeface="Avant Garde"/>
              </a:rPr>
              <a:t>prove beyond a shadow of a doubt that even the most disadvantaged children can be educated to a high level, with the same parents and students (chosen by lottery), spending the same amount of money per student and, in some cases, even sharing the same buildings as failing regular public schools. </a:t>
            </a:r>
            <a:endParaRPr lang="en-US" sz="2800" dirty="0" smtClean="0">
              <a:solidFill>
                <a:srgbClr val="FFFFFF"/>
              </a:solidFill>
              <a:latin typeface="Avant Garde"/>
              <a:cs typeface="Avant Garde"/>
            </a:endParaRPr>
          </a:p>
          <a:p>
            <a:endParaRPr lang="en-US" sz="2800" dirty="0">
              <a:solidFill>
                <a:srgbClr val="FFFFFF"/>
              </a:solidFill>
              <a:latin typeface="Avant Garde"/>
              <a:cs typeface="Avant Garde"/>
            </a:endParaRPr>
          </a:p>
          <a:p>
            <a:r>
              <a:rPr lang="en-US" sz="2800" dirty="0" smtClean="0">
                <a:solidFill>
                  <a:srgbClr val="FFFFFF"/>
                </a:solidFill>
                <a:latin typeface="Avant Garde"/>
                <a:cs typeface="Avant Garde"/>
              </a:rPr>
              <a:t>We now know what works and what needs to be done.</a:t>
            </a:r>
          </a:p>
          <a:p>
            <a:endParaRPr lang="en-US" sz="2800" dirty="0">
              <a:solidFill>
                <a:srgbClr val="FFFFFF"/>
              </a:solidFill>
              <a:latin typeface="Avant Garde"/>
              <a:cs typeface="Avant Garde"/>
            </a:endParaRPr>
          </a:p>
          <a:p>
            <a:r>
              <a:rPr lang="en-US" sz="2800" dirty="0" smtClean="0">
                <a:solidFill>
                  <a:srgbClr val="FFFFFF"/>
                </a:solidFill>
                <a:latin typeface="Avant Garde"/>
                <a:cs typeface="Avant Garde"/>
              </a:rPr>
              <a:t>The primary battle over the coming decades will be to overcome the political and institutional barriers that stand in the way of reform.</a:t>
            </a:r>
            <a:endParaRPr lang="en-US" sz="2800" dirty="0">
              <a:solidFill>
                <a:srgbClr val="FFFFFF"/>
              </a:solidFill>
              <a:latin typeface="Avant Garde"/>
              <a:cs typeface="Avant Garde"/>
            </a:endParaRPr>
          </a:p>
        </p:txBody>
      </p:sp>
      <p:sp>
        <p:nvSpPr>
          <p:cNvPr id="4" name="Slide Number Placeholder 3"/>
          <p:cNvSpPr>
            <a:spLocks noGrp="1"/>
          </p:cNvSpPr>
          <p:nvPr>
            <p:ph type="sldNum" sz="quarter" idx="12"/>
          </p:nvPr>
        </p:nvSpPr>
        <p:spPr/>
        <p:txBody>
          <a:bodyPr/>
          <a:lstStyle/>
          <a:p>
            <a:r>
              <a:rPr lang="en-US" smtClean="0"/>
              <a:t>-</a:t>
            </a:r>
            <a:fld id="{5E8EF2F0-B23E-0D45-9EC4-8ABB153D8498}" type="slidenum">
              <a:rPr lang="en-US" smtClean="0"/>
              <a:pPr/>
              <a:t>131</a:t>
            </a:fld>
            <a:r>
              <a:rPr lang="en-US" smtClean="0"/>
              <a:t>-</a:t>
            </a:r>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0" y="2270919"/>
            <a:ext cx="11275281" cy="7063472"/>
          </a:xfrm>
          <a:prstGeom prst="rect">
            <a:avLst/>
          </a:prstGeom>
          <a:noFill/>
        </p:spPr>
        <p:txBody>
          <a:bodyPr wrap="square" numCol="1" rtlCol="0">
            <a:spAutoFit/>
          </a:bodyPr>
          <a:lstStyle/>
          <a:p>
            <a:pPr marL="350838" indent="-350838">
              <a:spcBef>
                <a:spcPts val="1800"/>
              </a:spcBef>
            </a:pPr>
            <a:r>
              <a:rPr lang="en-US" sz="2600" dirty="0" smtClean="0">
                <a:solidFill>
                  <a:srgbClr val="FFFFFF"/>
                </a:solidFill>
                <a:latin typeface="Avant Garde"/>
                <a:cs typeface="Avant Garde"/>
              </a:rPr>
              <a:t>•	Over the past 15 years, it has been proven beyond all doubt that even the most disadvantaged children can achieve at high levels</a:t>
            </a:r>
          </a:p>
          <a:p>
            <a:pPr marL="350838" indent="-350838">
              <a:spcBef>
                <a:spcPts val="1800"/>
              </a:spcBef>
              <a:buFont typeface="Arial" pitchFamily="34" charset="0"/>
              <a:buChar char="•"/>
            </a:pPr>
            <a:r>
              <a:rPr lang="en-US" sz="2600" dirty="0" smtClean="0">
                <a:solidFill>
                  <a:srgbClr val="FFFFFF"/>
                </a:solidFill>
                <a:latin typeface="Avant Garde"/>
                <a:cs typeface="Avant Garde"/>
              </a:rPr>
              <a:t>The broad outline of what needs to be done has become clear (high standards, a focus on teacher and principal quality, </a:t>
            </a:r>
            <a:r>
              <a:rPr lang="en-US" sz="2600" dirty="0">
                <a:solidFill>
                  <a:srgbClr val="FFFFFF"/>
                </a:solidFill>
                <a:latin typeface="Avant Garde"/>
                <a:cs typeface="Avant Garde"/>
              </a:rPr>
              <a:t>greater accountability, </a:t>
            </a:r>
            <a:r>
              <a:rPr lang="en-US" sz="2600" dirty="0" smtClean="0">
                <a:solidFill>
                  <a:srgbClr val="FFFFFF"/>
                </a:solidFill>
                <a:latin typeface="Avant Garde"/>
                <a:cs typeface="Avant Garde"/>
              </a:rPr>
              <a:t>more school-level autonomy, less onerous labor contracts, greater parental choice, etc.), so why has change been so slow?</a:t>
            </a:r>
          </a:p>
          <a:p>
            <a:pPr marL="350838" indent="-350838">
              <a:spcBef>
                <a:spcPts val="1800"/>
              </a:spcBef>
              <a:buFont typeface="Arial" pitchFamily="34" charset="0"/>
              <a:buChar char="•"/>
            </a:pPr>
            <a:r>
              <a:rPr lang="en-US" sz="2600" dirty="0" smtClean="0">
                <a:solidFill>
                  <a:srgbClr val="FFFFFF"/>
                </a:solidFill>
                <a:latin typeface="Avant Garde"/>
                <a:cs typeface="Avant Garde"/>
              </a:rPr>
              <a:t>Simple: the system, while failing </a:t>
            </a:r>
            <a:r>
              <a:rPr lang="en-US" sz="2600" dirty="0">
                <a:solidFill>
                  <a:srgbClr val="FFFFFF"/>
                </a:solidFill>
                <a:latin typeface="Avant Garde"/>
                <a:cs typeface="Avant Garde"/>
              </a:rPr>
              <a:t>millions of children, </a:t>
            </a:r>
            <a:r>
              <a:rPr lang="en-US" sz="2600" dirty="0" smtClean="0">
                <a:solidFill>
                  <a:srgbClr val="FFFFFF"/>
                </a:solidFill>
                <a:latin typeface="Avant Garde"/>
                <a:cs typeface="Avant Garde"/>
              </a:rPr>
              <a:t>isn’t broken. Rather, it </a:t>
            </a:r>
            <a:r>
              <a:rPr lang="en-US" sz="2600" dirty="0">
                <a:solidFill>
                  <a:srgbClr val="FFFFFF"/>
                </a:solidFill>
                <a:latin typeface="Avant Garde"/>
                <a:cs typeface="Avant Garde"/>
              </a:rPr>
              <a:t>operates just the way it was designed to: to serve the interests of the adults in the system. On that measure, the system is working </a:t>
            </a:r>
            <a:r>
              <a:rPr lang="en-US" sz="2600" dirty="0" smtClean="0">
                <a:solidFill>
                  <a:srgbClr val="FFFFFF"/>
                </a:solidFill>
                <a:latin typeface="Avant Garde"/>
                <a:cs typeface="Avant Garde"/>
              </a:rPr>
              <a:t>well:</a:t>
            </a:r>
          </a:p>
          <a:p>
            <a:pPr marL="1317625" lvl="1" indent="-403225">
              <a:spcBef>
                <a:spcPts val="1800"/>
              </a:spcBef>
              <a:buFontTx/>
              <a:buChar char="-"/>
            </a:pPr>
            <a:r>
              <a:rPr lang="en-US" sz="2400" dirty="0" smtClean="0">
                <a:solidFill>
                  <a:srgbClr val="FFFFFF"/>
                </a:solidFill>
                <a:latin typeface="Avant Garde"/>
                <a:cs typeface="Avant Garde"/>
              </a:rPr>
              <a:t>Over time, there have been five clear trends: more jobs, higher pay, better benefits, fewer hours worked, and greater job security</a:t>
            </a:r>
          </a:p>
          <a:p>
            <a:pPr marL="1317625" lvl="1" indent="-403225">
              <a:spcBef>
                <a:spcPts val="1800"/>
              </a:spcBef>
              <a:buFontTx/>
              <a:buChar char="-"/>
            </a:pPr>
            <a:r>
              <a:rPr lang="en-US" sz="2400" dirty="0" smtClean="0">
                <a:solidFill>
                  <a:srgbClr val="FFFFFF"/>
                </a:solidFill>
                <a:latin typeface="Avant Garde"/>
                <a:cs typeface="Avant Garde"/>
              </a:rPr>
              <a:t>It's not just teachers who are benefiting; it's principals, administrators, custodians, bus drivers, cafeteria workers, etc.</a:t>
            </a:r>
          </a:p>
          <a:p>
            <a:pPr marL="536453" indent="-403225">
              <a:spcBef>
                <a:spcPts val="1800"/>
              </a:spcBef>
              <a:buFont typeface="Arial" pitchFamily="34" charset="0"/>
              <a:buChar char="•"/>
            </a:pPr>
            <a:r>
              <a:rPr lang="en-US" sz="2400" dirty="0" smtClean="0">
                <a:solidFill>
                  <a:srgbClr val="FFFFFF"/>
                </a:solidFill>
                <a:latin typeface="Avant Garde"/>
                <a:cs typeface="Avant Garde"/>
              </a:rPr>
              <a:t>The school system is the largest employer in most cities, so it's a huge source of jobs, money, patronage and political power</a:t>
            </a:r>
          </a:p>
        </p:txBody>
      </p:sp>
      <p:sp>
        <p:nvSpPr>
          <p:cNvPr id="5" name="TextBox 4"/>
          <p:cNvSpPr txBox="1"/>
          <p:nvPr/>
        </p:nvSpPr>
        <p:spPr>
          <a:xfrm>
            <a:off x="2760600" y="966083"/>
            <a:ext cx="13256481" cy="1200329"/>
          </a:xfrm>
          <a:prstGeom prst="rect">
            <a:avLst/>
          </a:prstGeom>
          <a:noFill/>
        </p:spPr>
        <p:txBody>
          <a:bodyPr wrap="square" rtlCol="0">
            <a:spAutoFit/>
          </a:bodyPr>
          <a:lstStyle/>
          <a:p>
            <a:r>
              <a:rPr lang="en-US" sz="3600" dirty="0" smtClean="0">
                <a:solidFill>
                  <a:srgbClr val="FFFFFF"/>
                </a:solidFill>
                <a:latin typeface="Avant Garde"/>
                <a:cs typeface="Avant Garde"/>
              </a:rPr>
              <a:t>Why hasn't more been done to improve the system? </a:t>
            </a:r>
          </a:p>
          <a:p>
            <a:r>
              <a:rPr lang="en-US" sz="3600" dirty="0" smtClean="0">
                <a:solidFill>
                  <a:srgbClr val="FFFFFF"/>
                </a:solidFill>
                <a:latin typeface="Avant Garde"/>
                <a:cs typeface="Avant Garde"/>
              </a:rPr>
              <a:t>Answer #1: Jobs, Money, Power and Politics.</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132</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6772259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0" y="2118519"/>
            <a:ext cx="10437082" cy="6217087"/>
          </a:xfrm>
          <a:prstGeom prst="rect">
            <a:avLst/>
          </a:prstGeom>
          <a:noFill/>
        </p:spPr>
        <p:txBody>
          <a:bodyPr wrap="square" numCol="1" rtlCol="0">
            <a:spAutoFit/>
          </a:bodyPr>
          <a:lstStyle/>
          <a:p>
            <a:pPr marL="346075" indent="-346075">
              <a:spcBef>
                <a:spcPts val="1800"/>
              </a:spcBef>
              <a:buFont typeface="Arial" pitchFamily="34" charset="0"/>
              <a:buChar char="•"/>
            </a:pPr>
            <a:r>
              <a:rPr lang="en-US" sz="2600" dirty="0" smtClean="0">
                <a:solidFill>
                  <a:srgbClr val="FFFFFF"/>
                </a:solidFill>
                <a:latin typeface="Avant Garde"/>
                <a:cs typeface="Avant Garde"/>
              </a:rPr>
              <a:t>The adults are well organized and extremely politically powerful, especially in large cities (where, not coincidentally, the schools are the worst)</a:t>
            </a:r>
          </a:p>
          <a:p>
            <a:pPr marL="346075" indent="-346075">
              <a:spcBef>
                <a:spcPts val="1800"/>
              </a:spcBef>
              <a:buFont typeface="Arial" pitchFamily="34" charset="0"/>
              <a:buChar char="•"/>
            </a:pPr>
            <a:r>
              <a:rPr lang="en-US" sz="2600" dirty="0" smtClean="0">
                <a:solidFill>
                  <a:srgbClr val="FFFFFF"/>
                </a:solidFill>
                <a:latin typeface="Avant Garde"/>
                <a:cs typeface="Avant Garde"/>
              </a:rPr>
              <a:t>These powerful entrenched interests benefit from the status quo – and fight fiercely to preserve it</a:t>
            </a:r>
          </a:p>
          <a:p>
            <a:pPr marL="350838" indent="-350838">
              <a:spcBef>
                <a:spcPts val="1800"/>
              </a:spcBef>
              <a:buFont typeface="Arial" pitchFamily="34" charset="0"/>
              <a:buChar char="•"/>
            </a:pPr>
            <a:r>
              <a:rPr lang="en-US" sz="2600" dirty="0" smtClean="0">
                <a:solidFill>
                  <a:srgbClr val="FFFFFF"/>
                </a:solidFill>
                <a:latin typeface="Avant Garde"/>
                <a:cs typeface="Avant Garde"/>
              </a:rPr>
              <a:t>In contrast, the victims of the failing system – primarily low-income, minority children and their parents – are the most marginalized, powerless people in our society</a:t>
            </a:r>
          </a:p>
          <a:p>
            <a:pPr marL="350838" indent="-350838">
              <a:spcBef>
                <a:spcPts val="1800"/>
              </a:spcBef>
              <a:buFont typeface="Arial" pitchFamily="34" charset="0"/>
              <a:buChar char="•"/>
            </a:pPr>
            <a:r>
              <a:rPr lang="en-US" sz="2600" dirty="0" smtClean="0">
                <a:solidFill>
                  <a:srgbClr val="FFFFFF"/>
                </a:solidFill>
                <a:latin typeface="Avant Garde"/>
                <a:cs typeface="Avant Garde"/>
              </a:rPr>
              <a:t>It's therefore not surprising that the system is highly resistant to change</a:t>
            </a:r>
          </a:p>
          <a:p>
            <a:pPr marL="350838" indent="-350838">
              <a:spcBef>
                <a:spcPts val="1800"/>
              </a:spcBef>
            </a:pPr>
            <a:r>
              <a:rPr lang="en-US" sz="2600" dirty="0" smtClean="0">
                <a:solidFill>
                  <a:srgbClr val="FFFFFF"/>
                </a:solidFill>
                <a:latin typeface="Avant Garde"/>
                <a:cs typeface="Avant Garde"/>
              </a:rPr>
              <a:t>•	There is little doubt that if wealthy, white families had to send their children to failing schools, there would be a hue and cry and schools would be improved quickly</a:t>
            </a:r>
          </a:p>
        </p:txBody>
      </p:sp>
      <p:sp>
        <p:nvSpPr>
          <p:cNvPr id="5" name="TextBox 4"/>
          <p:cNvSpPr txBox="1"/>
          <p:nvPr/>
        </p:nvSpPr>
        <p:spPr>
          <a:xfrm>
            <a:off x="2760600" y="537190"/>
            <a:ext cx="13256481" cy="1200329"/>
          </a:xfrm>
          <a:prstGeom prst="rect">
            <a:avLst/>
          </a:prstGeom>
          <a:noFill/>
        </p:spPr>
        <p:txBody>
          <a:bodyPr wrap="square" rtlCol="0">
            <a:spAutoFit/>
          </a:bodyPr>
          <a:lstStyle/>
          <a:p>
            <a:r>
              <a:rPr lang="en-US" sz="3600" dirty="0" smtClean="0">
                <a:solidFill>
                  <a:srgbClr val="FFFFFF"/>
                </a:solidFill>
                <a:latin typeface="Avant Garde"/>
                <a:cs typeface="Avant Garde"/>
              </a:rPr>
              <a:t>Why hasn't more been done to improve the system? </a:t>
            </a:r>
          </a:p>
          <a:p>
            <a:r>
              <a:rPr lang="en-US" sz="3600" dirty="0" smtClean="0">
                <a:solidFill>
                  <a:srgbClr val="FFFFFF"/>
                </a:solidFill>
                <a:latin typeface="Avant Garde"/>
                <a:cs typeface="Avant Garde"/>
              </a:rPr>
              <a:t>Answer #2: An unfair fight.</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133</a:t>
            </a:fld>
            <a:r>
              <a:rPr lang="en-US" smtClean="0"/>
              <a:t>-</a:t>
            </a:r>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599" y="2118519"/>
            <a:ext cx="10699125" cy="6817251"/>
          </a:xfrm>
          <a:prstGeom prst="rect">
            <a:avLst/>
          </a:prstGeom>
          <a:noFill/>
        </p:spPr>
        <p:txBody>
          <a:bodyPr wrap="square" numCol="1" rtlCol="0">
            <a:spAutoFit/>
          </a:bodyPr>
          <a:lstStyle/>
          <a:p>
            <a:pPr marL="7938" indent="-7938">
              <a:spcBef>
                <a:spcPts val="600"/>
              </a:spcBef>
            </a:pPr>
            <a:r>
              <a:rPr lang="en-US" sz="2600" dirty="0" smtClean="0">
                <a:solidFill>
                  <a:srgbClr val="FFFFFF"/>
                </a:solidFill>
                <a:latin typeface="Avant Garde"/>
                <a:cs typeface="Avant Garde"/>
              </a:rPr>
              <a:t>The teachers' unions are the single most powerful interest group in the country, and are particularly influential in the Democratic Party</a:t>
            </a:r>
          </a:p>
          <a:p>
            <a:pPr marL="569913" lvl="1" indent="-350838">
              <a:spcBef>
                <a:spcPts val="600"/>
              </a:spcBef>
              <a:buFont typeface="Arial" pitchFamily="34" charset="0"/>
              <a:buChar char="•"/>
            </a:pPr>
            <a:r>
              <a:rPr lang="en-US" sz="2200" dirty="0" smtClean="0">
                <a:solidFill>
                  <a:srgbClr val="FFFFFF"/>
                </a:solidFill>
                <a:latin typeface="Avant Garde"/>
                <a:cs typeface="Avant Garde"/>
              </a:rPr>
              <a:t>4.6 million members, accounting for 2% of all U.S. adults</a:t>
            </a:r>
          </a:p>
          <a:p>
            <a:pPr marL="569913" lvl="1" indent="-350838">
              <a:spcBef>
                <a:spcPts val="600"/>
              </a:spcBef>
              <a:buFont typeface="Arial" pitchFamily="34" charset="0"/>
              <a:buChar char="•"/>
            </a:pPr>
            <a:r>
              <a:rPr lang="en-US" sz="2200" dirty="0" smtClean="0">
                <a:solidFill>
                  <a:srgbClr val="FFFFFF"/>
                </a:solidFill>
                <a:latin typeface="Avant Garde"/>
                <a:cs typeface="Avant Garde"/>
              </a:rPr>
              <a:t>Public employees are the only growing force in the labor movement</a:t>
            </a:r>
          </a:p>
          <a:p>
            <a:pPr marL="569913" lvl="1" indent="-350838">
              <a:spcBef>
                <a:spcPts val="600"/>
              </a:spcBef>
              <a:buFont typeface="Arial" pitchFamily="34" charset="0"/>
              <a:buChar char="•"/>
            </a:pPr>
            <a:r>
              <a:rPr lang="en-US" sz="2200" dirty="0" smtClean="0">
                <a:solidFill>
                  <a:srgbClr val="FFFFFF"/>
                </a:solidFill>
                <a:latin typeface="Avant Garde"/>
                <a:cs typeface="Avant Garde"/>
              </a:rPr>
              <a:t>"NEA/AFT revenues at all levels probably exceed $1.3 billion a year, not including their PAC funds, foundations, and a host of special funds under their control." – Dr. Myron Lieberman</a:t>
            </a:r>
          </a:p>
          <a:p>
            <a:pPr marL="569913" lvl="2" indent="-350838">
              <a:spcBef>
                <a:spcPts val="600"/>
              </a:spcBef>
              <a:buFont typeface="Arial" pitchFamily="34" charset="0"/>
              <a:buChar char="•"/>
            </a:pPr>
            <a:r>
              <a:rPr lang="en-US" sz="2200" dirty="0" smtClean="0">
                <a:solidFill>
                  <a:srgbClr val="FFFFFF"/>
                </a:solidFill>
                <a:latin typeface="Avant Garde"/>
                <a:cs typeface="Avant Garde"/>
              </a:rPr>
              <a:t>Not just money, but grassroots organization to get out the vote, etc.</a:t>
            </a:r>
          </a:p>
          <a:p>
            <a:pPr marL="1351085" lvl="4" indent="-350838">
              <a:spcBef>
                <a:spcPts val="600"/>
              </a:spcBef>
              <a:buFontTx/>
              <a:buChar char="-"/>
            </a:pPr>
            <a:r>
              <a:rPr lang="en-US" sz="2000" dirty="0" smtClean="0">
                <a:solidFill>
                  <a:srgbClr val="FFFFFF"/>
                </a:solidFill>
                <a:latin typeface="Avant Garde"/>
                <a:cs typeface="Avant Garde"/>
              </a:rPr>
              <a:t>Turnkey campaign operation</a:t>
            </a:r>
          </a:p>
          <a:p>
            <a:pPr marL="1351085" lvl="4" indent="-350838">
              <a:spcBef>
                <a:spcPts val="600"/>
              </a:spcBef>
              <a:buFontTx/>
              <a:buChar char="-"/>
            </a:pPr>
            <a:r>
              <a:rPr lang="en-US" sz="2000" dirty="0" smtClean="0">
                <a:solidFill>
                  <a:srgbClr val="FFFFFF"/>
                </a:solidFill>
                <a:latin typeface="Avant Garde"/>
                <a:cs typeface="Avant Garde"/>
              </a:rPr>
              <a:t>Filings, yard signs, mailings, telephone calls, volunteers, fundraising</a:t>
            </a:r>
          </a:p>
          <a:p>
            <a:pPr marL="1351085" lvl="4" indent="-350838">
              <a:spcBef>
                <a:spcPts val="600"/>
              </a:spcBef>
              <a:buFontTx/>
              <a:buChar char="-"/>
            </a:pPr>
            <a:r>
              <a:rPr lang="en-US" sz="2000" dirty="0" smtClean="0">
                <a:solidFill>
                  <a:srgbClr val="FFFFFF"/>
                </a:solidFill>
                <a:latin typeface="Avant Garde"/>
                <a:cs typeface="Avant Garde"/>
              </a:rPr>
              <a:t>Crucial foot soldiers in elections</a:t>
            </a:r>
          </a:p>
          <a:p>
            <a:pPr marL="569913" lvl="2" indent="-350838">
              <a:spcBef>
                <a:spcPts val="600"/>
              </a:spcBef>
              <a:buFont typeface="Arial" pitchFamily="34" charset="0"/>
              <a:buChar char="•"/>
            </a:pPr>
            <a:r>
              <a:rPr lang="en-US" sz="2200" dirty="0" smtClean="0">
                <a:solidFill>
                  <a:srgbClr val="FFFFFF"/>
                </a:solidFill>
                <a:latin typeface="Avant Garde"/>
                <a:cs typeface="Avant Garde"/>
              </a:rPr>
              <a:t>Teacher union representatives account for approximately 10% of the delegates at the Democratic National Convention, more than any state except California</a:t>
            </a:r>
          </a:p>
          <a:p>
            <a:pPr marL="569913" lvl="2" indent="-350838">
              <a:spcBef>
                <a:spcPts val="600"/>
              </a:spcBef>
              <a:buFont typeface="Arial" pitchFamily="34" charset="0"/>
              <a:buChar char="•"/>
            </a:pPr>
            <a:r>
              <a:rPr lang="en-US" sz="2200" dirty="0" smtClean="0">
                <a:solidFill>
                  <a:srgbClr val="FFFFFF"/>
                </a:solidFill>
                <a:latin typeface="Avant Garde"/>
                <a:cs typeface="Avant Garde"/>
              </a:rPr>
              <a:t>Often very influential in electing school board members</a:t>
            </a:r>
          </a:p>
          <a:p>
            <a:pPr marL="1351085" lvl="4" indent="-350838">
              <a:spcBef>
                <a:spcPts val="600"/>
              </a:spcBef>
              <a:buFontTx/>
              <a:buChar char="-"/>
            </a:pPr>
            <a:r>
              <a:rPr lang="en-US" sz="2000" dirty="0" smtClean="0">
                <a:solidFill>
                  <a:srgbClr val="FFFFFF"/>
                </a:solidFill>
                <a:latin typeface="Avant Garde"/>
                <a:cs typeface="Avant Garde"/>
              </a:rPr>
              <a:t>In such cases, they are, in effect, negotiating with themselves</a:t>
            </a:r>
          </a:p>
          <a:p>
            <a:pPr marL="569913" lvl="2" indent="-350838">
              <a:spcBef>
                <a:spcPts val="600"/>
              </a:spcBef>
              <a:buFont typeface="Arial" pitchFamily="34" charset="0"/>
              <a:buChar char="•"/>
            </a:pPr>
            <a:r>
              <a:rPr lang="en-US" sz="2200" dirty="0" smtClean="0">
                <a:solidFill>
                  <a:srgbClr val="FFFFFF"/>
                </a:solidFill>
                <a:latin typeface="Avant Garde"/>
                <a:cs typeface="Avant Garde"/>
              </a:rPr>
              <a:t>As one Southern governor said: "There's only one thing you have to know about politics in my state.  Every teacher has every summer before every election off."</a:t>
            </a:r>
          </a:p>
        </p:txBody>
      </p:sp>
      <p:sp>
        <p:nvSpPr>
          <p:cNvPr id="5" name="TextBox 4"/>
          <p:cNvSpPr txBox="1"/>
          <p:nvPr/>
        </p:nvSpPr>
        <p:spPr>
          <a:xfrm>
            <a:off x="2760600" y="537190"/>
            <a:ext cx="13256481" cy="1200329"/>
          </a:xfrm>
          <a:prstGeom prst="rect">
            <a:avLst/>
          </a:prstGeom>
          <a:noFill/>
        </p:spPr>
        <p:txBody>
          <a:bodyPr wrap="square" rtlCol="0">
            <a:spAutoFit/>
          </a:bodyPr>
          <a:lstStyle/>
          <a:p>
            <a:r>
              <a:rPr lang="en-US" sz="3600" dirty="0" smtClean="0">
                <a:solidFill>
                  <a:srgbClr val="FFFFFF"/>
                </a:solidFill>
                <a:latin typeface="Avant Garde"/>
                <a:cs typeface="Avant Garde"/>
              </a:rPr>
              <a:t>Why hasn't more been done to improve the system? </a:t>
            </a:r>
          </a:p>
          <a:p>
            <a:r>
              <a:rPr lang="en-US" sz="3600" dirty="0" smtClean="0">
                <a:solidFill>
                  <a:srgbClr val="FFFFFF"/>
                </a:solidFill>
                <a:latin typeface="Avant Garde"/>
                <a:cs typeface="Avant Garde"/>
              </a:rPr>
              <a:t>Answer #3: Kids don't vote and don't have a union.</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134</a:t>
            </a:fld>
            <a:r>
              <a:rPr lang="en-US" smtClean="0"/>
              <a:t>-</a:t>
            </a:r>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0" y="938283"/>
            <a:ext cx="11656281" cy="8756243"/>
          </a:xfrm>
          <a:prstGeom prst="rect">
            <a:avLst/>
          </a:prstGeom>
          <a:noFill/>
        </p:spPr>
        <p:txBody>
          <a:bodyPr wrap="square" numCol="1" rtlCol="0">
            <a:spAutoFit/>
          </a:bodyPr>
          <a:lstStyle/>
          <a:p>
            <a:pPr marL="7938" indent="-7938">
              <a:spcBef>
                <a:spcPts val="600"/>
              </a:spcBef>
            </a:pPr>
            <a:r>
              <a:rPr lang="en-US" sz="2400" dirty="0" smtClean="0">
                <a:solidFill>
                  <a:srgbClr val="FFFFFF"/>
                </a:solidFill>
                <a:latin typeface="Avant Garde"/>
                <a:cs typeface="Avant Garde"/>
              </a:rPr>
              <a:t>The teachers' unions are the most powerful and organized opponents of genuine reform, and have a very consistent agenda:</a:t>
            </a:r>
          </a:p>
          <a:p>
            <a:pPr marL="569913" lvl="1" indent="-350838">
              <a:spcBef>
                <a:spcPts val="600"/>
              </a:spcBef>
              <a:buFont typeface="Arial" pitchFamily="34" charset="0"/>
              <a:buChar char="•"/>
            </a:pPr>
            <a:r>
              <a:rPr lang="en-US" sz="2200" dirty="0" smtClean="0">
                <a:solidFill>
                  <a:srgbClr val="FFFFFF"/>
                </a:solidFill>
                <a:latin typeface="Avant Garde"/>
                <a:cs typeface="Avant Garde"/>
              </a:rPr>
              <a:t>Increase spending and reduce class size (e.g., more money to more teachers)</a:t>
            </a:r>
          </a:p>
          <a:p>
            <a:pPr marL="569913" lvl="1" indent="-350838">
              <a:spcBef>
                <a:spcPts val="600"/>
              </a:spcBef>
              <a:buFont typeface="Arial" pitchFamily="34" charset="0"/>
              <a:buChar char="•"/>
            </a:pPr>
            <a:r>
              <a:rPr lang="en-US" sz="2200" dirty="0" smtClean="0">
                <a:solidFill>
                  <a:srgbClr val="FFFFFF"/>
                </a:solidFill>
                <a:latin typeface="Avant Garde"/>
                <a:cs typeface="Avant Garde"/>
              </a:rPr>
              <a:t>Maintain a seniority-driven system, especially in the case of layoffs</a:t>
            </a:r>
          </a:p>
          <a:p>
            <a:pPr marL="569913" lvl="1" indent="-350838">
              <a:spcBef>
                <a:spcPts val="600"/>
              </a:spcBef>
              <a:buFont typeface="Arial" pitchFamily="34" charset="0"/>
              <a:buChar char="•"/>
            </a:pPr>
            <a:r>
              <a:rPr lang="en-US" sz="2200" dirty="0" smtClean="0">
                <a:solidFill>
                  <a:srgbClr val="FFFFFF"/>
                </a:solidFill>
                <a:latin typeface="Avant Garde"/>
                <a:cs typeface="Avant Garde"/>
              </a:rPr>
              <a:t>Oppose differential pay for teachers, other than for certifications and seniority</a:t>
            </a:r>
          </a:p>
          <a:p>
            <a:pPr marL="569913" lvl="1" indent="-350838">
              <a:spcBef>
                <a:spcPts val="600"/>
              </a:spcBef>
              <a:buFont typeface="Arial" pitchFamily="34" charset="0"/>
              <a:buChar char="•"/>
            </a:pPr>
            <a:r>
              <a:rPr lang="en-US" sz="2200" dirty="0" smtClean="0">
                <a:solidFill>
                  <a:srgbClr val="FFFFFF"/>
                </a:solidFill>
                <a:latin typeface="Avant Garde"/>
                <a:cs typeface="Avant Garde"/>
              </a:rPr>
              <a:t>Weaken charter schools and reduce their number</a:t>
            </a:r>
          </a:p>
          <a:p>
            <a:pPr marL="569913" lvl="1" indent="-350838">
              <a:spcBef>
                <a:spcPts val="600"/>
              </a:spcBef>
              <a:buFont typeface="Arial" pitchFamily="34" charset="0"/>
              <a:buChar char="•"/>
            </a:pPr>
            <a:r>
              <a:rPr lang="en-US" sz="2200" dirty="0" smtClean="0">
                <a:solidFill>
                  <a:srgbClr val="FFFFFF"/>
                </a:solidFill>
                <a:latin typeface="Avant Garde"/>
                <a:cs typeface="Avant Garde"/>
              </a:rPr>
              <a:t>Vehemently oppose any type of voucher/tax-credit program</a:t>
            </a:r>
          </a:p>
          <a:p>
            <a:pPr marL="569913" lvl="1" indent="-350838">
              <a:spcBef>
                <a:spcPts val="600"/>
              </a:spcBef>
              <a:buFont typeface="Arial" pitchFamily="34" charset="0"/>
              <a:buChar char="•"/>
            </a:pPr>
            <a:r>
              <a:rPr lang="en-US" sz="2200" dirty="0" smtClean="0">
                <a:solidFill>
                  <a:srgbClr val="FFFFFF"/>
                </a:solidFill>
                <a:latin typeface="Avant Garde"/>
                <a:cs typeface="Avant Garde"/>
              </a:rPr>
              <a:t>Fight for rapid tenure and greater job security (e.g., make it difficult to remove any teachers, even the most ineffective ones)</a:t>
            </a:r>
          </a:p>
          <a:p>
            <a:pPr marL="569913" lvl="1" indent="-350838">
              <a:spcBef>
                <a:spcPts val="600"/>
              </a:spcBef>
              <a:buFont typeface="Arial" pitchFamily="34" charset="0"/>
              <a:buChar char="•"/>
            </a:pPr>
            <a:r>
              <a:rPr lang="en-US" sz="2200" dirty="0" smtClean="0">
                <a:solidFill>
                  <a:srgbClr val="FFFFFF"/>
                </a:solidFill>
                <a:latin typeface="Avant Garde"/>
                <a:cs typeface="Avant Garde"/>
              </a:rPr>
              <a:t>Oppose systems to measure teacher effectiveness </a:t>
            </a:r>
          </a:p>
          <a:p>
            <a:pPr marL="569913" lvl="1" indent="-350838">
              <a:spcBef>
                <a:spcPts val="600"/>
              </a:spcBef>
              <a:buFont typeface="Arial" pitchFamily="34" charset="0"/>
              <a:buChar char="•"/>
            </a:pPr>
            <a:r>
              <a:rPr lang="en-US" sz="2200" dirty="0" smtClean="0">
                <a:solidFill>
                  <a:srgbClr val="FFFFFF"/>
                </a:solidFill>
                <a:latin typeface="Avant Garde"/>
                <a:cs typeface="Avant Garde"/>
              </a:rPr>
              <a:t>Defeat politicians and school superintendents who are serious about reform</a:t>
            </a:r>
          </a:p>
          <a:p>
            <a:pPr marL="569913" lvl="1" indent="-350838">
              <a:spcBef>
                <a:spcPts val="600"/>
              </a:spcBef>
              <a:buFont typeface="Arial" pitchFamily="34" charset="0"/>
              <a:buChar char="•"/>
            </a:pPr>
            <a:r>
              <a:rPr lang="en-US" sz="2200" dirty="0" smtClean="0">
                <a:solidFill>
                  <a:srgbClr val="FFFFFF"/>
                </a:solidFill>
                <a:latin typeface="Avant Garde"/>
                <a:cs typeface="Avant Garde"/>
              </a:rPr>
              <a:t>Water down or, ideally, kill NCLB</a:t>
            </a:r>
            <a:endParaRPr lang="en-US" sz="800" dirty="0" smtClean="0">
              <a:solidFill>
                <a:srgbClr val="FFFFFF"/>
              </a:solidFill>
              <a:latin typeface="Avant Garde"/>
              <a:cs typeface="Avant Garde"/>
            </a:endParaRPr>
          </a:p>
          <a:p>
            <a:pPr marL="7938" indent="-7938">
              <a:spcBef>
                <a:spcPts val="600"/>
              </a:spcBef>
            </a:pPr>
            <a:r>
              <a:rPr lang="en-US" sz="2400" dirty="0" smtClean="0">
                <a:solidFill>
                  <a:srgbClr val="FFFFFF"/>
                </a:solidFill>
                <a:latin typeface="Avant Garde"/>
                <a:cs typeface="Avant Garde"/>
              </a:rPr>
              <a:t>It's important to understand the difference between teachers – who in many cases are doing heroic work – and their unions</a:t>
            </a:r>
          </a:p>
          <a:p>
            <a:pPr marL="569913" lvl="1" indent="-350838">
              <a:spcBef>
                <a:spcPts val="600"/>
              </a:spcBef>
              <a:buFont typeface="Arial" pitchFamily="34" charset="0"/>
              <a:buChar char="•"/>
            </a:pPr>
            <a:r>
              <a:rPr lang="en-US" sz="2200" dirty="0" smtClean="0">
                <a:solidFill>
                  <a:srgbClr val="FFFFFF"/>
                </a:solidFill>
                <a:latin typeface="Avant Garde"/>
                <a:cs typeface="Avant Garde"/>
              </a:rPr>
              <a:t>For example, when asked whether seniority should be the sole factor considered when determining who should be laid off (a union priority), 74% of teachers say no, including 64% of tenured teachers and 55% of teachers with 20+ years seniority</a:t>
            </a:r>
          </a:p>
          <a:p>
            <a:pPr marL="569913" lvl="1" indent="-350838">
              <a:spcBef>
                <a:spcPts val="600"/>
              </a:spcBef>
              <a:buFont typeface="Arial" pitchFamily="34" charset="0"/>
              <a:buChar char="•"/>
            </a:pPr>
            <a:r>
              <a:rPr lang="en-US" sz="2200" dirty="0" smtClean="0">
                <a:solidFill>
                  <a:srgbClr val="FFFFFF"/>
                </a:solidFill>
                <a:latin typeface="Avant Garde"/>
                <a:cs typeface="Avant Garde"/>
              </a:rPr>
              <a:t>Teachers are forming alternative organizations like Educators4Excellence to represent their views and challenge their unions</a:t>
            </a:r>
            <a:endParaRPr lang="en-US" sz="2600" dirty="0" smtClean="0">
              <a:solidFill>
                <a:srgbClr val="FFFFFF"/>
              </a:solidFill>
              <a:latin typeface="Avant Garde"/>
              <a:cs typeface="Avant Garde"/>
            </a:endParaRPr>
          </a:p>
          <a:p>
            <a:pPr marL="0" lvl="1" indent="1588">
              <a:spcBef>
                <a:spcPts val="600"/>
              </a:spcBef>
            </a:pPr>
            <a:r>
              <a:rPr lang="en-US" sz="2400" dirty="0" smtClean="0">
                <a:solidFill>
                  <a:srgbClr val="FFFFFF"/>
                </a:solidFill>
                <a:latin typeface="Avant Garde"/>
                <a:cs typeface="Avant Garde"/>
              </a:rPr>
              <a:t>Over the years, the teachers' unions' behavior has become less and less like a professional association such as the American Bar Association or American Medical Association, and more and more like the longshoreman's union</a:t>
            </a: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135</a:t>
            </a:fld>
            <a:r>
              <a:rPr lang="en-US" smtClean="0"/>
              <a:t>-</a:t>
            </a:r>
            <a:endParaRPr lang="en-US" dirty="0"/>
          </a:p>
        </p:txBody>
      </p:sp>
      <p:sp>
        <p:nvSpPr>
          <p:cNvPr id="6" name="TextBox 5"/>
          <p:cNvSpPr txBox="1"/>
          <p:nvPr/>
        </p:nvSpPr>
        <p:spPr>
          <a:xfrm>
            <a:off x="2760600" y="137319"/>
            <a:ext cx="11503881" cy="646331"/>
          </a:xfrm>
          <a:prstGeom prst="rect">
            <a:avLst/>
          </a:prstGeom>
          <a:noFill/>
        </p:spPr>
        <p:txBody>
          <a:bodyPr wrap="square" rtlCol="0">
            <a:spAutoFit/>
          </a:bodyPr>
          <a:lstStyle/>
          <a:p>
            <a:r>
              <a:rPr lang="en-US" sz="3600" dirty="0" smtClean="0">
                <a:solidFill>
                  <a:srgbClr val="FFFFFF"/>
                </a:solidFill>
                <a:latin typeface="Avant Garde"/>
                <a:cs typeface="Avant Garde"/>
              </a:rPr>
              <a:t>The union agenda.</a:t>
            </a:r>
            <a:endParaRPr lang="en-US" sz="3600" dirty="0">
              <a:solidFill>
                <a:srgbClr val="FFFFFF"/>
              </a:solidFill>
              <a:latin typeface="Avant Garde"/>
              <a:cs typeface="Avant Garde"/>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0" y="1547883"/>
            <a:ext cx="10513281" cy="8094524"/>
          </a:xfrm>
          <a:prstGeom prst="rect">
            <a:avLst/>
          </a:prstGeom>
          <a:noFill/>
        </p:spPr>
        <p:txBody>
          <a:bodyPr wrap="square" numCol="1" rtlCol="0">
            <a:spAutoFit/>
          </a:bodyPr>
          <a:lstStyle/>
          <a:p>
            <a:pPr marL="341313" indent="-341313">
              <a:spcBef>
                <a:spcPts val="600"/>
              </a:spcBef>
              <a:buFont typeface="Arial" pitchFamily="34" charset="0"/>
              <a:buChar char="•"/>
            </a:pPr>
            <a:r>
              <a:rPr lang="en-US" sz="2400" dirty="0" smtClean="0">
                <a:solidFill>
                  <a:srgbClr val="FFFFFF"/>
                </a:solidFill>
                <a:latin typeface="Avant Garde"/>
                <a:cs typeface="Avant Garde"/>
              </a:rPr>
              <a:t>Many school reformers are outraged that the teacher unions are often not fighting on behalf of schoolchildren</a:t>
            </a:r>
          </a:p>
          <a:p>
            <a:pPr marL="341313" indent="-341313">
              <a:spcBef>
                <a:spcPts val="600"/>
              </a:spcBef>
              <a:buFont typeface="Arial" pitchFamily="34" charset="0"/>
              <a:buChar char="•"/>
            </a:pPr>
            <a:r>
              <a:rPr lang="en-US" sz="2400" dirty="0" smtClean="0">
                <a:solidFill>
                  <a:srgbClr val="FFFFFF"/>
                </a:solidFill>
                <a:latin typeface="Avant Garde"/>
                <a:cs typeface="Avant Garde"/>
              </a:rPr>
              <a:t>This is an unreasonable expectation.  Just like any other union, they exist to fight for the interests of their members</a:t>
            </a:r>
          </a:p>
          <a:p>
            <a:pPr marL="341313" indent="-341313">
              <a:spcBef>
                <a:spcPts val="600"/>
              </a:spcBef>
              <a:buFont typeface="Arial" pitchFamily="34" charset="0"/>
              <a:buChar char="•"/>
            </a:pPr>
            <a:r>
              <a:rPr lang="en-US" sz="2400" dirty="0" smtClean="0">
                <a:solidFill>
                  <a:srgbClr val="FFFFFF"/>
                </a:solidFill>
                <a:latin typeface="Avant Garde"/>
                <a:cs typeface="Avant Garde"/>
              </a:rPr>
              <a:t>Like most unions, among their major goals are more jobs, higher pay, better benefits, shorter work hours and greater job protection</a:t>
            </a:r>
          </a:p>
          <a:p>
            <a:pPr marL="341313" indent="-341313">
              <a:spcBef>
                <a:spcPts val="600"/>
              </a:spcBef>
              <a:buFont typeface="Arial" pitchFamily="34" charset="0"/>
              <a:buChar char="•"/>
            </a:pPr>
            <a:r>
              <a:rPr lang="en-US" sz="2400" dirty="0" smtClean="0">
                <a:solidFill>
                  <a:srgbClr val="FFFFFF"/>
                </a:solidFill>
                <a:latin typeface="Avant Garde"/>
                <a:cs typeface="Avant Garde"/>
              </a:rPr>
              <a:t>They have been extraordinarily effective at achieving these aims</a:t>
            </a:r>
          </a:p>
          <a:p>
            <a:pPr marL="341313" indent="-341313">
              <a:spcBef>
                <a:spcPts val="600"/>
              </a:spcBef>
              <a:buFont typeface="Arial" pitchFamily="34" charset="0"/>
              <a:buChar char="•"/>
            </a:pPr>
            <a:r>
              <a:rPr lang="en-US" sz="2400" dirty="0" smtClean="0">
                <a:solidFill>
                  <a:srgbClr val="FFFFFF"/>
                </a:solidFill>
                <a:latin typeface="Avant Garde"/>
                <a:cs typeface="Avant Garde"/>
              </a:rPr>
              <a:t>They have been very clever to embrace the children, such that any attack on them or their interests appears to be an attack on children and children's interests</a:t>
            </a:r>
          </a:p>
          <a:p>
            <a:pPr marL="341313" indent="-341313">
              <a:spcBef>
                <a:spcPts val="600"/>
              </a:spcBef>
              <a:buFont typeface="Arial" pitchFamily="34" charset="0"/>
              <a:buChar char="•"/>
            </a:pPr>
            <a:r>
              <a:rPr lang="en-US" sz="2400" dirty="0" smtClean="0">
                <a:solidFill>
                  <a:srgbClr val="FFFFFF"/>
                </a:solidFill>
                <a:latin typeface="Avant Garde"/>
                <a:cs typeface="Avant Garde"/>
              </a:rPr>
              <a:t>In fact, the interests of teachers are often completely contradictory to the interests of children</a:t>
            </a:r>
          </a:p>
          <a:p>
            <a:pPr marL="1122485" lvl="1" indent="-341313">
              <a:spcBef>
                <a:spcPts val="600"/>
              </a:spcBef>
              <a:buFontTx/>
              <a:buChar char="-"/>
            </a:pPr>
            <a:r>
              <a:rPr lang="en-US" sz="2000" dirty="0" smtClean="0">
                <a:solidFill>
                  <a:srgbClr val="FFFFFF"/>
                </a:solidFill>
                <a:latin typeface="Avant Garde"/>
                <a:cs typeface="Avant Garde"/>
              </a:rPr>
              <a:t>For example, it is obviously in the best interests of children if ineffective teachers can be removed quickly, yet the unions fight – generally very successfully – to make it extremely difficult to remove even the most ineffective teacher</a:t>
            </a:r>
          </a:p>
          <a:p>
            <a:pPr marL="1122485" lvl="1" indent="-341313">
              <a:spcBef>
                <a:spcPts val="600"/>
              </a:spcBef>
              <a:buFontTx/>
              <a:buChar char="-"/>
            </a:pPr>
            <a:r>
              <a:rPr lang="en-US" sz="2000" dirty="0" smtClean="0">
                <a:solidFill>
                  <a:srgbClr val="FFFFFF"/>
                </a:solidFill>
                <a:latin typeface="Avant Garde"/>
                <a:cs typeface="Avant Garde"/>
              </a:rPr>
              <a:t>Among the unions favorite prescriptions to fix our schools is to reduce class size, which obviously benefits unions because it requires hiring many more teachers, yet the evidence shows that this is very costly yet does little to help students – and may even harm disadvantaged students</a:t>
            </a:r>
          </a:p>
          <a:p>
            <a:pPr marL="341313" indent="-341313">
              <a:spcBef>
                <a:spcPts val="600"/>
              </a:spcBef>
              <a:buFont typeface="Arial" pitchFamily="34" charset="0"/>
              <a:buChar char="•"/>
            </a:pPr>
            <a:r>
              <a:rPr lang="en-US" sz="2400" dirty="0" smtClean="0">
                <a:solidFill>
                  <a:srgbClr val="FFFFFF"/>
                </a:solidFill>
                <a:latin typeface="Avant Garde"/>
                <a:cs typeface="Avant Garde"/>
              </a:rPr>
              <a:t>School reformers must make it clear that </a:t>
            </a:r>
            <a:r>
              <a:rPr lang="en-US" sz="2400" i="1" dirty="0" smtClean="0">
                <a:solidFill>
                  <a:srgbClr val="FFFFFF"/>
                </a:solidFill>
                <a:latin typeface="Avant Garde"/>
                <a:cs typeface="Avant Garde"/>
              </a:rPr>
              <a:t>they</a:t>
            </a:r>
            <a:r>
              <a:rPr lang="en-US" sz="2400" dirty="0" smtClean="0">
                <a:solidFill>
                  <a:srgbClr val="FFFFFF"/>
                </a:solidFill>
                <a:latin typeface="Avant Garde"/>
                <a:cs typeface="Avant Garde"/>
              </a:rPr>
              <a:t>, not the unions, are the ones who are putting the interests of children first</a:t>
            </a: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136</a:t>
            </a:fld>
            <a:r>
              <a:rPr lang="en-US" smtClean="0"/>
              <a:t>-</a:t>
            </a:r>
            <a:endParaRPr lang="en-US" dirty="0"/>
          </a:p>
        </p:txBody>
      </p:sp>
      <p:sp>
        <p:nvSpPr>
          <p:cNvPr id="6" name="TextBox 5"/>
          <p:cNvSpPr txBox="1"/>
          <p:nvPr/>
        </p:nvSpPr>
        <p:spPr>
          <a:xfrm>
            <a:off x="2760600" y="670719"/>
            <a:ext cx="13256481" cy="646331"/>
          </a:xfrm>
          <a:prstGeom prst="rect">
            <a:avLst/>
          </a:prstGeom>
          <a:noFill/>
        </p:spPr>
        <p:txBody>
          <a:bodyPr wrap="square" rtlCol="0">
            <a:spAutoFit/>
          </a:bodyPr>
          <a:lstStyle/>
          <a:p>
            <a:r>
              <a:rPr lang="en-US" sz="3600" dirty="0" smtClean="0">
                <a:solidFill>
                  <a:srgbClr val="FFFFFF"/>
                </a:solidFill>
                <a:latin typeface="Avant Garde"/>
                <a:cs typeface="Avant Garde"/>
              </a:rPr>
              <a:t>Thoughts on the unions.</a:t>
            </a:r>
            <a:endParaRPr lang="en-US" sz="3600" dirty="0">
              <a:solidFill>
                <a:srgbClr val="FFFFFF"/>
              </a:solidFill>
              <a:latin typeface="Avant Garde"/>
              <a:cs typeface="Avant Garde"/>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0" y="1585119"/>
            <a:ext cx="9448799" cy="7848302"/>
          </a:xfrm>
          <a:prstGeom prst="rect">
            <a:avLst/>
          </a:prstGeom>
          <a:noFill/>
        </p:spPr>
        <p:txBody>
          <a:bodyPr wrap="square" numCol="1" rtlCol="0">
            <a:spAutoFit/>
          </a:bodyPr>
          <a:lstStyle/>
          <a:p>
            <a:pPr marL="346075" indent="-346075">
              <a:spcBef>
                <a:spcPts val="1200"/>
              </a:spcBef>
              <a:buFont typeface="Arial" pitchFamily="34" charset="0"/>
              <a:buChar char="•"/>
            </a:pPr>
            <a:r>
              <a:rPr lang="en-US" sz="2600" dirty="0" smtClean="0">
                <a:solidFill>
                  <a:srgbClr val="FFFFFF"/>
                </a:solidFill>
                <a:latin typeface="Avant Garde"/>
                <a:cs typeface="Avant Garde"/>
              </a:rPr>
              <a:t>Even in states where the unions are weak, the same problems exist and the system is highly resistant to change</a:t>
            </a:r>
          </a:p>
          <a:p>
            <a:pPr marL="344488" indent="-344488">
              <a:spcBef>
                <a:spcPts val="1200"/>
              </a:spcBef>
              <a:buFont typeface="Arial" pitchFamily="34" charset="0"/>
              <a:buChar char="•"/>
            </a:pPr>
            <a:r>
              <a:rPr lang="en-US" sz="2600" dirty="0" smtClean="0">
                <a:solidFill>
                  <a:srgbClr val="FFFFFF"/>
                </a:solidFill>
                <a:latin typeface="Avant Garde"/>
                <a:cs typeface="Avant Garde"/>
              </a:rPr>
              <a:t>The unions aren't the primary </a:t>
            </a:r>
            <a:r>
              <a:rPr lang="en-US" sz="2600" i="1" dirty="0" smtClean="0">
                <a:solidFill>
                  <a:srgbClr val="FFFFFF"/>
                </a:solidFill>
                <a:latin typeface="Avant Garde"/>
                <a:cs typeface="Avant Garde"/>
              </a:rPr>
              <a:t>cause</a:t>
            </a:r>
            <a:r>
              <a:rPr lang="en-US" sz="2600" dirty="0" smtClean="0">
                <a:solidFill>
                  <a:srgbClr val="FFFFFF"/>
                </a:solidFill>
                <a:latin typeface="Avant Garde"/>
                <a:cs typeface="Avant Garde"/>
              </a:rPr>
              <a:t>, but rather mostly the </a:t>
            </a:r>
            <a:r>
              <a:rPr lang="en-US" sz="2600" i="1" dirty="0" smtClean="0">
                <a:solidFill>
                  <a:srgbClr val="FFFFFF"/>
                </a:solidFill>
                <a:latin typeface="Avant Garde"/>
                <a:cs typeface="Avant Garde"/>
              </a:rPr>
              <a:t>result</a:t>
            </a:r>
            <a:r>
              <a:rPr lang="en-US" sz="2600" dirty="0" smtClean="0">
                <a:solidFill>
                  <a:srgbClr val="FFFFFF"/>
                </a:solidFill>
                <a:latin typeface="Avant Garde"/>
                <a:cs typeface="Avant Garde"/>
              </a:rPr>
              <a:t> of the terrible system</a:t>
            </a:r>
          </a:p>
          <a:p>
            <a:pPr marL="1125660" lvl="1" indent="-344488">
              <a:spcBef>
                <a:spcPts val="1200"/>
              </a:spcBef>
              <a:buFontTx/>
              <a:buChar char="-"/>
            </a:pPr>
            <a:r>
              <a:rPr lang="en-US" sz="2400" dirty="0" smtClean="0">
                <a:solidFill>
                  <a:srgbClr val="FFFFFF"/>
                </a:solidFill>
                <a:latin typeface="Avant Garde"/>
                <a:cs typeface="Avant Garde"/>
              </a:rPr>
              <a:t>Organizations tend to get the union they deserve</a:t>
            </a:r>
            <a:r>
              <a:rPr lang="en-US" sz="2600" dirty="0" smtClean="0">
                <a:solidFill>
                  <a:srgbClr val="FFFFFF"/>
                </a:solidFill>
                <a:latin typeface="Avant Garde"/>
                <a:cs typeface="Avant Garde"/>
              </a:rPr>
              <a:t>	</a:t>
            </a:r>
          </a:p>
          <a:p>
            <a:pPr marL="344488" indent="-344488">
              <a:spcBef>
                <a:spcPts val="1200"/>
              </a:spcBef>
              <a:buFont typeface="Arial" pitchFamily="34" charset="0"/>
              <a:buChar char="•"/>
            </a:pPr>
            <a:r>
              <a:rPr lang="en-US" sz="2600" dirty="0" smtClean="0">
                <a:solidFill>
                  <a:srgbClr val="FFFFFF"/>
                </a:solidFill>
                <a:latin typeface="Avant Garde"/>
                <a:cs typeface="Avant Garde"/>
              </a:rPr>
              <a:t>Reform is often viewed as a threat to good jobs for local residents – there are huge racial dynamics at work</a:t>
            </a:r>
          </a:p>
          <a:p>
            <a:pPr marL="344488" indent="-344488">
              <a:spcBef>
                <a:spcPts val="1200"/>
              </a:spcBef>
              <a:buFont typeface="Arial" pitchFamily="34" charset="0"/>
              <a:buChar char="•"/>
            </a:pPr>
            <a:r>
              <a:rPr lang="en-US" sz="2600" dirty="0" smtClean="0">
                <a:solidFill>
                  <a:srgbClr val="FFFFFF"/>
                </a:solidFill>
                <a:latin typeface="Avant Garde"/>
                <a:cs typeface="Avant Garde"/>
              </a:rPr>
              <a:t>The real problem isn't the unions, but "The Blob": the whole system of millions of jobs, the politicians who feed off it, the bureaucratic inertia that's built up over decades, etc.</a:t>
            </a:r>
          </a:p>
          <a:p>
            <a:pPr marL="344488" indent="-344488">
              <a:spcBef>
                <a:spcPts val="1200"/>
              </a:spcBef>
              <a:buFont typeface="Arial" pitchFamily="34" charset="0"/>
              <a:buChar char="•"/>
            </a:pPr>
            <a:r>
              <a:rPr lang="en-US" sz="2600" dirty="0" smtClean="0">
                <a:solidFill>
                  <a:srgbClr val="FFFFFF"/>
                </a:solidFill>
                <a:latin typeface="Avant Garde"/>
                <a:cs typeface="Avant Garde"/>
              </a:rPr>
              <a:t>Even if we overcame the political obstacles, implementing reform and improving such a big, broken system is enormously difficult and will take a long time</a:t>
            </a:r>
          </a:p>
          <a:p>
            <a:pPr marL="1125660" lvl="1" indent="-344488">
              <a:spcBef>
                <a:spcPts val="1200"/>
              </a:spcBef>
              <a:buFontTx/>
              <a:buChar char="-"/>
            </a:pPr>
            <a:r>
              <a:rPr lang="en-US" sz="2400" dirty="0" smtClean="0">
                <a:solidFill>
                  <a:srgbClr val="FFFFFF"/>
                </a:solidFill>
                <a:latin typeface="Avant Garde"/>
                <a:cs typeface="Avant Garde"/>
              </a:rPr>
              <a:t>It's important to have realistic expectations – but also not to get discouraged</a:t>
            </a:r>
          </a:p>
          <a:p>
            <a:pPr marL="1125660" lvl="1" indent="-344488">
              <a:spcBef>
                <a:spcPts val="1200"/>
              </a:spcBef>
              <a:buFontTx/>
              <a:buChar char="-"/>
            </a:pPr>
            <a:r>
              <a:rPr lang="en-US" sz="2400" dirty="0" smtClean="0">
                <a:solidFill>
                  <a:srgbClr val="FFFFFF"/>
                </a:solidFill>
                <a:latin typeface="Avant Garde"/>
                <a:cs typeface="Avant Garde"/>
              </a:rPr>
              <a:t>The journey of 1,000 miles begins with the first step – and we're many steps into the journey and making real progress</a:t>
            </a:r>
            <a:endParaRPr lang="en-US" sz="2600" dirty="0" smtClean="0">
              <a:solidFill>
                <a:srgbClr val="FFFFFF"/>
              </a:solidFill>
              <a:latin typeface="Avant Garde"/>
              <a:cs typeface="Avant Garde"/>
            </a:endParaRPr>
          </a:p>
        </p:txBody>
      </p:sp>
      <p:sp>
        <p:nvSpPr>
          <p:cNvPr id="5" name="TextBox 4"/>
          <p:cNvSpPr txBox="1"/>
          <p:nvPr/>
        </p:nvSpPr>
        <p:spPr>
          <a:xfrm>
            <a:off x="2760600" y="786388"/>
            <a:ext cx="13256481" cy="646331"/>
          </a:xfrm>
          <a:prstGeom prst="rect">
            <a:avLst/>
          </a:prstGeom>
          <a:noFill/>
        </p:spPr>
        <p:txBody>
          <a:bodyPr wrap="square" rtlCol="0">
            <a:spAutoFit/>
          </a:bodyPr>
          <a:lstStyle/>
          <a:p>
            <a:r>
              <a:rPr lang="en-US" sz="3600" dirty="0" smtClean="0">
                <a:solidFill>
                  <a:srgbClr val="FFFFFF"/>
                </a:solidFill>
                <a:latin typeface="Avant Garde"/>
                <a:cs typeface="Avant Garde"/>
              </a:rPr>
              <a:t>But it's not just the unions.</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137</a:t>
            </a:fld>
            <a:r>
              <a:rPr lang="en-US" smtClean="0"/>
              <a:t>-</a:t>
            </a:r>
            <a:endParaRPr 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58282" y="2118519"/>
            <a:ext cx="11916567" cy="7386638"/>
          </a:xfrm>
          <a:prstGeom prst="rect">
            <a:avLst/>
          </a:prstGeom>
          <a:noFill/>
        </p:spPr>
        <p:txBody>
          <a:bodyPr wrap="square" numCol="1" rtlCol="0">
            <a:spAutoFit/>
          </a:bodyPr>
          <a:lstStyle/>
          <a:p>
            <a:pPr marL="347472" indent="-609600">
              <a:spcBef>
                <a:spcPts val="1800"/>
              </a:spcBef>
            </a:pPr>
            <a:r>
              <a:rPr lang="en-US" sz="2400" dirty="0" smtClean="0">
                <a:solidFill>
                  <a:srgbClr val="FFFFFF"/>
                </a:solidFill>
                <a:latin typeface="Avant Garde"/>
                <a:cs typeface="Avant Garde"/>
              </a:rPr>
              <a:t>•	Mission: To move the Democratic Party to champion genuine school reform</a:t>
            </a:r>
          </a:p>
          <a:p>
            <a:pPr marL="347472" indent="-609600">
              <a:spcBef>
                <a:spcPts val="1800"/>
              </a:spcBef>
            </a:pPr>
            <a:r>
              <a:rPr lang="en-US" sz="2400" dirty="0" smtClean="0">
                <a:solidFill>
                  <a:srgbClr val="FFFFFF"/>
                </a:solidFill>
                <a:latin typeface="Avant Garde"/>
                <a:cs typeface="Avant Garde"/>
              </a:rPr>
              <a:t>•	Rationale: Only Democrats can move the Democratic Party, so DFER is founded, run and funded by Democrats</a:t>
            </a:r>
          </a:p>
          <a:p>
            <a:pPr marL="347472" indent="-609600">
              <a:spcBef>
                <a:spcPts val="1800"/>
              </a:spcBef>
            </a:pPr>
            <a:r>
              <a:rPr lang="en-US" sz="2400" dirty="0" smtClean="0">
                <a:solidFill>
                  <a:srgbClr val="FFFFFF"/>
                </a:solidFill>
                <a:latin typeface="Avant Garde"/>
                <a:cs typeface="Avant Garde"/>
              </a:rPr>
              <a:t>•	We must change the debate from Republicans vs. Democrats to those who defend the educational status quo vs. those who demand more for our children</a:t>
            </a:r>
          </a:p>
          <a:p>
            <a:pPr marL="347472" indent="-609600">
              <a:spcBef>
                <a:spcPts val="1800"/>
              </a:spcBef>
            </a:pPr>
            <a:r>
              <a:rPr lang="en-US" sz="2400" dirty="0" smtClean="0">
                <a:solidFill>
                  <a:srgbClr val="FFFFFF"/>
                </a:solidFill>
                <a:latin typeface="Avant Garde"/>
                <a:cs typeface="Avant Garde"/>
              </a:rPr>
              <a:t>•	DFER seeks to influence the Democratic Party at all levels, with an emphasis today at the national level, plus 14 </a:t>
            </a:r>
            <a:r>
              <a:rPr lang="en-US" sz="2400" smtClean="0">
                <a:solidFill>
                  <a:srgbClr val="FFFFFF"/>
                </a:solidFill>
                <a:latin typeface="Avant Garde"/>
                <a:cs typeface="Avant Garde"/>
              </a:rPr>
              <a:t>state affiliates </a:t>
            </a:r>
            <a:r>
              <a:rPr lang="en-US" sz="2400" dirty="0" smtClean="0">
                <a:solidFill>
                  <a:srgbClr val="FFFFFF"/>
                </a:solidFill>
                <a:latin typeface="Avant Garde"/>
                <a:cs typeface="Avant Garde"/>
              </a:rPr>
              <a:t>(California, Colorado, Indiana, Illinois, Massachusetts, Michigan, Missouri, </a:t>
            </a:r>
            <a:r>
              <a:rPr lang="en-US" sz="2400" dirty="0">
                <a:solidFill>
                  <a:srgbClr val="FFFFFF"/>
                </a:solidFill>
                <a:latin typeface="Avant Garde"/>
                <a:cs typeface="Avant Garde"/>
              </a:rPr>
              <a:t>New </a:t>
            </a:r>
            <a:r>
              <a:rPr lang="en-US" sz="2400" dirty="0" smtClean="0">
                <a:solidFill>
                  <a:srgbClr val="FFFFFF"/>
                </a:solidFill>
                <a:latin typeface="Avant Garde"/>
                <a:cs typeface="Avant Garde"/>
              </a:rPr>
              <a:t>Jersey, New York, Ohio, Rhode Island, Tennessee, Washington, and Wisconsin) </a:t>
            </a:r>
          </a:p>
          <a:p>
            <a:pPr marL="347472" indent="-609600">
              <a:spcBef>
                <a:spcPts val="1800"/>
              </a:spcBef>
            </a:pPr>
            <a:r>
              <a:rPr lang="en-US" sz="2400" dirty="0" smtClean="0">
                <a:solidFill>
                  <a:srgbClr val="FFFFFF"/>
                </a:solidFill>
                <a:latin typeface="Avant Garde"/>
                <a:cs typeface="Avant Garde"/>
              </a:rPr>
              <a:t>•	DFER began supporting Barack Obama when he was a relative unknown, before he was elected to the Senate and even before his 2004 speech at the Democratic National Convention</a:t>
            </a:r>
          </a:p>
          <a:p>
            <a:pPr marL="346075" indent="-346075">
              <a:spcBef>
                <a:spcPts val="1800"/>
              </a:spcBef>
              <a:buFont typeface="Arial" pitchFamily="34" charset="0"/>
              <a:buChar char="•"/>
            </a:pPr>
            <a:r>
              <a:rPr lang="en-US" sz="2400" dirty="0" smtClean="0">
                <a:solidFill>
                  <a:srgbClr val="FFFFFF"/>
                </a:solidFill>
                <a:latin typeface="Avant Garde"/>
                <a:cs typeface="Avant Garde"/>
              </a:rPr>
              <a:t>Once elected, President Obama picked a reform-minded Secretary of Education, Arne Duncan, and they have moved aggressively to challenge the status quo</a:t>
            </a:r>
          </a:p>
          <a:p>
            <a:pPr marL="346075" indent="-346075">
              <a:spcBef>
                <a:spcPts val="1800"/>
              </a:spcBef>
              <a:buFont typeface="Arial" pitchFamily="34" charset="0"/>
              <a:buChar char="•"/>
            </a:pPr>
            <a:r>
              <a:rPr lang="en-US" sz="2400" dirty="0" smtClean="0">
                <a:solidFill>
                  <a:srgbClr val="FFFFFF"/>
                </a:solidFill>
                <a:latin typeface="Avant Garde"/>
                <a:cs typeface="Avant Garde"/>
              </a:rPr>
              <a:t>DFER played a critical role in conceiving of, getting the funding for, and implementing Race to the Top</a:t>
            </a:r>
          </a:p>
        </p:txBody>
      </p:sp>
      <p:pic>
        <p:nvPicPr>
          <p:cNvPr id="1026" name="Picture 2"/>
          <p:cNvPicPr>
            <a:picLocks noChangeAspect="1" noChangeArrowheads="1"/>
          </p:cNvPicPr>
          <p:nvPr/>
        </p:nvPicPr>
        <p:blipFill>
          <a:blip r:embed="rId3"/>
          <a:srcRect/>
          <a:stretch>
            <a:fillRect/>
          </a:stretch>
        </p:blipFill>
        <p:spPr bwMode="auto">
          <a:xfrm>
            <a:off x="3149634" y="518319"/>
            <a:ext cx="5552247" cy="1447801"/>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r>
              <a:rPr lang="en-US" smtClean="0"/>
              <a:t>-</a:t>
            </a:r>
            <a:fld id="{5E8EF2F0-B23E-0D45-9EC4-8ABB153D8498}" type="slidenum">
              <a:rPr lang="en-US" smtClean="0"/>
              <a:pPr/>
              <a:t>138</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1657236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58282" y="2042319"/>
            <a:ext cx="9601199" cy="7109639"/>
          </a:xfrm>
          <a:prstGeom prst="rect">
            <a:avLst/>
          </a:prstGeom>
          <a:noFill/>
        </p:spPr>
        <p:txBody>
          <a:bodyPr wrap="square" numCol="1" rtlCol="0">
            <a:spAutoFit/>
          </a:bodyPr>
          <a:lstStyle/>
          <a:p>
            <a:pPr marL="381000" indent="-381000"/>
            <a:r>
              <a:rPr lang="en-US" sz="2400" dirty="0" smtClean="0">
                <a:solidFill>
                  <a:srgbClr val="FFFFFF"/>
                </a:solidFill>
                <a:latin typeface="Avant Garde"/>
                <a:cs typeface="Avant Garde"/>
              </a:rPr>
              <a:t>•   A historic opportunity for reform: President Obama has a chance to reinvent the relationship that exists between the federal government and the states</a:t>
            </a:r>
          </a:p>
          <a:p>
            <a:pPr marL="381000" indent="-381000"/>
            <a:endParaRPr lang="en-US" sz="2400" dirty="0" smtClean="0">
              <a:solidFill>
                <a:srgbClr val="FFFFFF"/>
              </a:solidFill>
              <a:latin typeface="Avant Garde"/>
              <a:cs typeface="Avant Garde"/>
            </a:endParaRPr>
          </a:p>
          <a:p>
            <a:pPr marL="381000" indent="-381000"/>
            <a:r>
              <a:rPr lang="en-US" sz="2400" dirty="0" smtClean="0">
                <a:solidFill>
                  <a:srgbClr val="FFFFFF"/>
                </a:solidFill>
                <a:latin typeface="Avant Garde"/>
                <a:cs typeface="Avant Garde"/>
              </a:rPr>
              <a:t>•   $4.3 billion in new, one-time federal funding (part of the stimulus package)</a:t>
            </a:r>
          </a:p>
          <a:p>
            <a:pPr marL="381000" indent="-381000"/>
            <a:endParaRPr lang="en-US" sz="2400" dirty="0" smtClean="0">
              <a:solidFill>
                <a:srgbClr val="FFFFFF"/>
              </a:solidFill>
              <a:latin typeface="Avant Garde"/>
              <a:cs typeface="Avant Garde"/>
            </a:endParaRPr>
          </a:p>
          <a:p>
            <a:pPr marL="381000" indent="-381000"/>
            <a:r>
              <a:rPr lang="en-US" sz="2400" dirty="0" smtClean="0">
                <a:solidFill>
                  <a:srgbClr val="FFFFFF"/>
                </a:solidFill>
                <a:latin typeface="Avant Garde"/>
                <a:cs typeface="Avant Garde"/>
              </a:rPr>
              <a:t>•   Awarded competitively to states that embrace reforms favored by Obama administration</a:t>
            </a:r>
          </a:p>
          <a:p>
            <a:pPr marL="381000" indent="-381000"/>
            <a:endParaRPr lang="en-US" sz="2400" dirty="0" smtClean="0">
              <a:solidFill>
                <a:srgbClr val="FFFFFF"/>
              </a:solidFill>
              <a:latin typeface="Avant Garde"/>
              <a:cs typeface="Avant Garde"/>
            </a:endParaRPr>
          </a:p>
          <a:p>
            <a:pPr marL="381000" indent="-381000"/>
            <a:r>
              <a:rPr lang="en-US" sz="2400" dirty="0" smtClean="0">
                <a:solidFill>
                  <a:srgbClr val="FFFFFF"/>
                </a:solidFill>
                <a:latin typeface="Avant Garde"/>
                <a:cs typeface="Avant Garde"/>
              </a:rPr>
              <a:t>•   States all over the country moved rapidly to make reforms and pass legislation to improve their chances of winning RTTT funds</a:t>
            </a:r>
          </a:p>
          <a:p>
            <a:pPr marL="381000" indent="-381000"/>
            <a:endParaRPr lang="en-US" sz="2400" dirty="0" smtClean="0">
              <a:solidFill>
                <a:srgbClr val="FFFFFF"/>
              </a:solidFill>
              <a:latin typeface="Avant Garde"/>
              <a:cs typeface="Avant Garde"/>
            </a:endParaRPr>
          </a:p>
          <a:p>
            <a:pPr marL="381000" indent="-381000"/>
            <a:r>
              <a:rPr lang="en-US" sz="2400" dirty="0" smtClean="0">
                <a:solidFill>
                  <a:srgbClr val="FFFFFF"/>
                </a:solidFill>
                <a:latin typeface="Avant Garde"/>
                <a:cs typeface="Avant Garde"/>
              </a:rPr>
              <a:t>•   46 states and DC applied in one or both rounds of RTTT</a:t>
            </a:r>
          </a:p>
          <a:p>
            <a:pPr marL="381000" indent="-381000"/>
            <a:endParaRPr lang="en-US" sz="2400" dirty="0" smtClean="0">
              <a:solidFill>
                <a:srgbClr val="FFFFFF"/>
              </a:solidFill>
              <a:latin typeface="Avant Garde"/>
              <a:cs typeface="Avant Garde"/>
            </a:endParaRPr>
          </a:p>
          <a:p>
            <a:pPr marL="381000" indent="-381000">
              <a:buFont typeface="Arial" pitchFamily="34" charset="0"/>
              <a:buChar char="•"/>
            </a:pPr>
            <a:r>
              <a:rPr lang="en-US" sz="2400" dirty="0" smtClean="0">
                <a:solidFill>
                  <a:srgbClr val="FFFFFF"/>
                </a:solidFill>
                <a:latin typeface="Avant Garde"/>
                <a:cs typeface="Avant Garde"/>
              </a:rPr>
              <a:t>Two states, Delaware and Tennessee, won in the first round and received $700 million.  On August 24</a:t>
            </a:r>
            <a:r>
              <a:rPr lang="en-US" sz="2400" baseline="30000" dirty="0" smtClean="0">
                <a:solidFill>
                  <a:srgbClr val="FFFFFF"/>
                </a:solidFill>
                <a:latin typeface="Avant Garde"/>
                <a:cs typeface="Avant Garde"/>
              </a:rPr>
              <a:t>th</a:t>
            </a:r>
            <a:r>
              <a:rPr lang="en-US" sz="2400" dirty="0" smtClean="0">
                <a:solidFill>
                  <a:srgbClr val="FFFFFF"/>
                </a:solidFill>
                <a:latin typeface="Avant Garde"/>
                <a:cs typeface="Avant Garde"/>
              </a:rPr>
              <a:t>, 10 more winners of $3.4 billion were announced: DC, Florida</a:t>
            </a:r>
            <a:r>
              <a:rPr lang="en-US" sz="2400" dirty="0">
                <a:solidFill>
                  <a:srgbClr val="FFFFFF"/>
                </a:solidFill>
                <a:latin typeface="Avant Garde"/>
                <a:cs typeface="Avant Garde"/>
              </a:rPr>
              <a:t>, Georgia, Hawaii, Maryland, Massachusetts, New York, North Carolina, Ohio, and Rhode Island</a:t>
            </a:r>
            <a:endParaRPr lang="en-US" sz="2400" dirty="0" smtClean="0">
              <a:solidFill>
                <a:srgbClr val="FFFFFF"/>
              </a:solidFill>
              <a:latin typeface="Avant Garde"/>
              <a:cs typeface="Avant Garde"/>
            </a:endParaRPr>
          </a:p>
        </p:txBody>
      </p:sp>
      <p:sp>
        <p:nvSpPr>
          <p:cNvPr id="5" name="TextBox 4"/>
          <p:cNvSpPr txBox="1"/>
          <p:nvPr/>
        </p:nvSpPr>
        <p:spPr>
          <a:xfrm>
            <a:off x="2760600" y="1127920"/>
            <a:ext cx="11914249" cy="646331"/>
          </a:xfrm>
          <a:prstGeom prst="rect">
            <a:avLst/>
          </a:prstGeom>
          <a:noFill/>
        </p:spPr>
        <p:txBody>
          <a:bodyPr wrap="square" rtlCol="0">
            <a:spAutoFit/>
          </a:bodyPr>
          <a:lstStyle/>
          <a:p>
            <a:r>
              <a:rPr lang="en-US" sz="3600" dirty="0" smtClean="0">
                <a:solidFill>
                  <a:srgbClr val="FFFFFF"/>
                </a:solidFill>
                <a:latin typeface="Avant Garde"/>
                <a:cs typeface="Avant Garde"/>
              </a:rPr>
              <a:t>Overview of Race to the Top:</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139</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378378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7" name="Picture 3"/>
          <p:cNvPicPr>
            <a:picLocks noChangeAspect="1" noChangeArrowheads="1"/>
          </p:cNvPicPr>
          <p:nvPr/>
        </p:nvPicPr>
        <mc:AlternateContent xmlns:ma="http://schemas.microsoft.com/office/mac/drawingml/2008/main">
          <mc:Choice Requires="ma">
            <p:blipFill>
              <a:blip r:embed="rId3"/>
              <a:srcRect/>
              <a:stretch>
                <a:fillRect/>
              </a:stretch>
            </p:blipFill>
          </mc:Choice>
          <mc:Fallback xmlns:mc="http://schemas.openxmlformats.org/markup-compatibility/2006" xmlns:p="http://schemas.openxmlformats.org/presentationml/2006/main" xmlns:r="http://schemas.openxmlformats.org/officeDocument/2006/relationships" xmlns:a="http://schemas.openxmlformats.org/drawingml/2006/main" xmlns="">
            <p:blipFill>
              <a:blip r:embed="rId4"/>
              <a:srcRect/>
              <a:stretch>
                <a:fillRect/>
              </a:stretch>
            </p:blipFill>
          </mc:Fallback>
        </mc:AlternateContent>
        <p:spPr bwMode="auto">
          <a:xfrm>
            <a:off x="6949281" y="4048125"/>
            <a:ext cx="9007475" cy="5827713"/>
          </a:xfrm>
          <a:prstGeom prst="rect">
            <a:avLst/>
          </a:prstGeom>
          <a:noFill/>
          <a:ln w="9525">
            <a:noFill/>
            <a:miter lim="800000"/>
            <a:headEnd/>
            <a:tailEnd/>
          </a:ln>
          <a:effectLst/>
        </p:spPr>
      </p:pic>
      <p:pic>
        <p:nvPicPr>
          <p:cNvPr id="25602" name="Picture 2"/>
          <p:cNvPicPr>
            <a:picLocks noChangeAspect="1" noChangeArrowheads="1"/>
          </p:cNvPicPr>
          <p:nvPr/>
        </p:nvPicPr>
        <mc:AlternateContent xmlns:ma="http://schemas.microsoft.com/office/mac/drawingml/2008/main">
          <mc:Choice Requires="ma">
            <p:blipFill>
              <a:blip r:embed="rId5"/>
              <a:srcRect/>
              <a:stretch>
                <a:fillRect/>
              </a:stretch>
            </p:blipFill>
          </mc:Choice>
          <mc:Fallback xmlns:mc="http://schemas.openxmlformats.org/markup-compatibility/2006" xmlns:p="http://schemas.openxmlformats.org/presentationml/2006/main" xmlns:r="http://schemas.openxmlformats.org/officeDocument/2006/relationships" xmlns:a="http://schemas.openxmlformats.org/drawingml/2006/main" xmlns="">
            <p:blipFill>
              <a:blip r:embed="rId6"/>
              <a:srcRect/>
              <a:stretch>
                <a:fillRect/>
              </a:stretch>
            </p:blipFill>
          </mc:Fallback>
        </mc:AlternateContent>
        <p:spPr bwMode="auto">
          <a:xfrm>
            <a:off x="2382043" y="2449512"/>
            <a:ext cx="11501438" cy="144539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2" y="1127919"/>
            <a:ext cx="9979879" cy="1200329"/>
          </a:xfrm>
          <a:prstGeom prst="rect">
            <a:avLst/>
          </a:prstGeom>
          <a:noFill/>
        </p:spPr>
        <p:txBody>
          <a:bodyPr wrap="square" rtlCol="0">
            <a:spAutoFit/>
          </a:bodyPr>
          <a:lstStyle/>
          <a:p>
            <a:r>
              <a:rPr lang="en-US" sz="3600" dirty="0" smtClean="0">
                <a:solidFill>
                  <a:srgbClr val="FFFFFF"/>
                </a:solidFill>
                <a:latin typeface="Avant Garde"/>
                <a:cs typeface="Avant Garde"/>
              </a:rPr>
              <a:t>Race to the Top funds dwarf philanthropic money available for reform.</a:t>
            </a:r>
          </a:p>
        </p:txBody>
      </p:sp>
      <p:pic>
        <p:nvPicPr>
          <p:cNvPr id="102402"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796939" y="3032919"/>
            <a:ext cx="7058025" cy="4730750"/>
          </a:xfrm>
          <a:prstGeom prst="rect">
            <a:avLst/>
          </a:prstGeom>
          <a:noFill/>
          <a:ln w="9525">
            <a:noFill/>
            <a:miter lim="800000"/>
            <a:headEnd/>
            <a:tailEnd/>
          </a:ln>
          <a:effectLst/>
        </p:spPr>
      </p:pic>
      <p:sp>
        <p:nvSpPr>
          <p:cNvPr id="7" name="TextBox 6"/>
          <p:cNvSpPr txBox="1"/>
          <p:nvPr/>
        </p:nvSpPr>
        <p:spPr>
          <a:xfrm>
            <a:off x="10606881" y="3081080"/>
            <a:ext cx="3505200" cy="3108543"/>
          </a:xfrm>
          <a:prstGeom prst="rect">
            <a:avLst/>
          </a:prstGeom>
          <a:noFill/>
        </p:spPr>
        <p:txBody>
          <a:bodyPr wrap="square" numCol="1" rtlCol="0">
            <a:spAutoFit/>
          </a:bodyPr>
          <a:lstStyle/>
          <a:p>
            <a:pPr>
              <a:spcBef>
                <a:spcPct val="50000"/>
              </a:spcBef>
            </a:pPr>
            <a:r>
              <a:rPr lang="en-US" sz="2800" dirty="0" smtClean="0">
                <a:solidFill>
                  <a:srgbClr val="FFFFFF"/>
                </a:solidFill>
                <a:latin typeface="Avant Garde"/>
                <a:cs typeface="Avant Garde"/>
              </a:rPr>
              <a:t>Arne Duncan has </a:t>
            </a:r>
            <a:r>
              <a:rPr lang="en-US" sz="2800" i="1" dirty="0" smtClean="0">
                <a:solidFill>
                  <a:srgbClr val="FFFFFF"/>
                </a:solidFill>
                <a:latin typeface="Avant Garde"/>
                <a:cs typeface="Avant Garde"/>
              </a:rPr>
              <a:t>twice</a:t>
            </a:r>
            <a:r>
              <a:rPr lang="en-US" sz="2800" dirty="0" smtClean="0">
                <a:solidFill>
                  <a:srgbClr val="FFFFFF"/>
                </a:solidFill>
                <a:latin typeface="Avant Garde"/>
                <a:cs typeface="Avant Garde"/>
              </a:rPr>
              <a:t> as much discretionary money as his eight predecessors over the past 29 years </a:t>
            </a:r>
            <a:r>
              <a:rPr lang="en-US" sz="2800" i="1" dirty="0" smtClean="0">
                <a:solidFill>
                  <a:srgbClr val="FFFFFF"/>
                </a:solidFill>
                <a:latin typeface="Avant Garde"/>
                <a:cs typeface="Avant Garde"/>
              </a:rPr>
              <a:t>combined</a:t>
            </a:r>
            <a:r>
              <a:rPr lang="en-US" sz="2800" dirty="0" smtClean="0">
                <a:solidFill>
                  <a:srgbClr val="FFFFFF"/>
                </a:solidFill>
                <a:latin typeface="Avant Garde"/>
                <a:cs typeface="Avant Garde"/>
              </a:rPr>
              <a:t>!</a:t>
            </a:r>
            <a:endParaRPr lang="en-US" sz="2800" dirty="0">
              <a:solidFill>
                <a:srgbClr val="FFFFFF"/>
              </a:solidFill>
              <a:latin typeface="Avant Garde"/>
              <a:cs typeface="Avant Garde"/>
            </a:endParaRPr>
          </a:p>
        </p:txBody>
      </p:sp>
      <p:sp>
        <p:nvSpPr>
          <p:cNvPr id="6" name="Slide Number Placeholder 5"/>
          <p:cNvSpPr>
            <a:spLocks noGrp="1"/>
          </p:cNvSpPr>
          <p:nvPr>
            <p:ph type="sldNum" sz="quarter" idx="12"/>
          </p:nvPr>
        </p:nvSpPr>
        <p:spPr/>
        <p:txBody>
          <a:bodyPr/>
          <a:lstStyle/>
          <a:p>
            <a:r>
              <a:rPr lang="en-US" smtClean="0"/>
              <a:t>-</a:t>
            </a:r>
            <a:fld id="{5E8EF2F0-B23E-0D45-9EC4-8ABB153D8498}" type="slidenum">
              <a:rPr lang="en-US" smtClean="0"/>
              <a:pPr/>
              <a:t>140</a:t>
            </a:fld>
            <a:r>
              <a:rPr lang="en-US" smtClean="0"/>
              <a:t>-</a:t>
            </a:r>
            <a:endParaRPr 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1" name="Chart 10"/>
          <p:cNvGraphicFramePr/>
          <p:nvPr/>
        </p:nvGraphicFramePr>
        <p:xfrm>
          <a:off x="3765609" y="2061369"/>
          <a:ext cx="9963151" cy="69913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291681" y="746919"/>
            <a:ext cx="11049000" cy="646331"/>
          </a:xfrm>
          <a:prstGeom prst="rect">
            <a:avLst/>
          </a:prstGeom>
          <a:noFill/>
        </p:spPr>
        <p:txBody>
          <a:bodyPr wrap="square" rtlCol="0">
            <a:spAutoFit/>
          </a:bodyPr>
          <a:lstStyle/>
          <a:p>
            <a:r>
              <a:rPr lang="en-US" sz="3600" dirty="0" smtClean="0">
                <a:solidFill>
                  <a:srgbClr val="FFFFFF"/>
                </a:solidFill>
                <a:latin typeface="Avant Garde"/>
                <a:cs typeface="Avant Garde"/>
              </a:rPr>
              <a:t>Race to the Top is focused on comprehensive reform.</a:t>
            </a:r>
          </a:p>
        </p:txBody>
      </p:sp>
      <p:sp>
        <p:nvSpPr>
          <p:cNvPr id="6" name="TextBox 5"/>
          <p:cNvSpPr txBox="1"/>
          <p:nvPr/>
        </p:nvSpPr>
        <p:spPr>
          <a:xfrm>
            <a:off x="396081" y="9509919"/>
            <a:ext cx="11777319"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U.S. Department of Education, www.ed.gov/programs/racetothetop/executive-summary.pdf.</a:t>
            </a:r>
            <a:endParaRPr lang="en-US" sz="1100" dirty="0">
              <a:solidFill>
                <a:srgbClr val="FFFFFF"/>
              </a:solidFill>
              <a:latin typeface="Avant Garde"/>
              <a:cs typeface="Avant Garde"/>
            </a:endParaRPr>
          </a:p>
        </p:txBody>
      </p:sp>
      <p:sp>
        <p:nvSpPr>
          <p:cNvPr id="9" name="TextBox 8"/>
          <p:cNvSpPr txBox="1"/>
          <p:nvPr/>
        </p:nvSpPr>
        <p:spPr>
          <a:xfrm>
            <a:off x="9159081" y="3490119"/>
            <a:ext cx="7467600" cy="1323439"/>
          </a:xfrm>
          <a:prstGeom prst="rect">
            <a:avLst/>
          </a:prstGeom>
          <a:noFill/>
        </p:spPr>
        <p:txBody>
          <a:bodyPr wrap="square" numCol="1" rtlCol="0">
            <a:spAutoFit/>
          </a:bodyPr>
          <a:lstStyle/>
          <a:p>
            <a:pPr marL="0" lvl="1" indent="19050">
              <a:spcBef>
                <a:spcPts val="300"/>
              </a:spcBef>
            </a:pPr>
            <a:r>
              <a:rPr lang="en-US" sz="1400" dirty="0" smtClean="0">
                <a:solidFill>
                  <a:srgbClr val="FFFFFF"/>
                </a:solidFill>
                <a:latin typeface="Avant Garde"/>
                <a:cs typeface="Avant Garde"/>
              </a:rPr>
              <a:t>• Providing high-quality pathways for aspiring teachers and principals (21 points) </a:t>
            </a:r>
          </a:p>
          <a:p>
            <a:pPr marL="0" lvl="1" indent="19050">
              <a:spcBef>
                <a:spcPts val="300"/>
              </a:spcBef>
            </a:pPr>
            <a:r>
              <a:rPr lang="en-US" sz="1400" dirty="0" smtClean="0">
                <a:solidFill>
                  <a:srgbClr val="FFFFFF"/>
                </a:solidFill>
                <a:latin typeface="Avant Garde"/>
                <a:cs typeface="Avant Garde"/>
              </a:rPr>
              <a:t>• Improving teacher and principal effectiveness based on performance (58 points)</a:t>
            </a:r>
          </a:p>
          <a:p>
            <a:pPr marL="0" lvl="1" indent="19050">
              <a:spcBef>
                <a:spcPts val="300"/>
              </a:spcBef>
            </a:pPr>
            <a:r>
              <a:rPr lang="en-US" sz="1400" dirty="0" smtClean="0">
                <a:solidFill>
                  <a:srgbClr val="FFFFFF"/>
                </a:solidFill>
                <a:latin typeface="Avant Garde"/>
                <a:cs typeface="Avant Garde"/>
              </a:rPr>
              <a:t>• Ensuring equitable distribution of effective teachers and principals (25 points)</a:t>
            </a:r>
          </a:p>
          <a:p>
            <a:pPr marL="0" lvl="1" indent="19050">
              <a:spcBef>
                <a:spcPts val="300"/>
              </a:spcBef>
            </a:pPr>
            <a:r>
              <a:rPr lang="en-US" sz="1400" dirty="0" smtClean="0">
                <a:solidFill>
                  <a:srgbClr val="FFFFFF"/>
                </a:solidFill>
                <a:latin typeface="Avant Garde"/>
                <a:cs typeface="Avant Garde"/>
              </a:rPr>
              <a:t>• Improving effectiveness of teacher and principal preparation programs (14 points)</a:t>
            </a:r>
          </a:p>
          <a:p>
            <a:pPr marL="0" lvl="1" indent="19050">
              <a:spcBef>
                <a:spcPts val="300"/>
              </a:spcBef>
            </a:pPr>
            <a:r>
              <a:rPr lang="en-US" sz="1400" dirty="0" smtClean="0">
                <a:solidFill>
                  <a:srgbClr val="FFFFFF"/>
                </a:solidFill>
                <a:latin typeface="Avant Garde"/>
                <a:cs typeface="Avant Garde"/>
              </a:rPr>
              <a:t>• Providing effective support to teachers and principals (20 points)</a:t>
            </a:r>
          </a:p>
        </p:txBody>
      </p:sp>
      <p:sp>
        <p:nvSpPr>
          <p:cNvPr id="13" name="TextBox 12"/>
          <p:cNvSpPr txBox="1"/>
          <p:nvPr/>
        </p:nvSpPr>
        <p:spPr>
          <a:xfrm>
            <a:off x="9082881" y="7462044"/>
            <a:ext cx="8153400" cy="815608"/>
          </a:xfrm>
          <a:prstGeom prst="rect">
            <a:avLst/>
          </a:prstGeom>
          <a:noFill/>
        </p:spPr>
        <p:txBody>
          <a:bodyPr wrap="square" numCol="1" rtlCol="0">
            <a:spAutoFit/>
          </a:bodyPr>
          <a:lstStyle/>
          <a:p>
            <a:pPr marL="0" lvl="1" indent="19050">
              <a:spcBef>
                <a:spcPts val="300"/>
              </a:spcBef>
            </a:pPr>
            <a:r>
              <a:rPr lang="en-US" sz="1400" dirty="0" smtClean="0">
                <a:solidFill>
                  <a:srgbClr val="FFFFFF"/>
                </a:solidFill>
                <a:latin typeface="Avant Garde"/>
                <a:cs typeface="Avant Garde"/>
              </a:rPr>
              <a:t>• Articulating state's education reform agenda and </a:t>
            </a:r>
            <a:r>
              <a:rPr lang="en-US" sz="1400" dirty="0" err="1" smtClean="0">
                <a:solidFill>
                  <a:srgbClr val="FFFFFF"/>
                </a:solidFill>
                <a:latin typeface="Avant Garde"/>
                <a:cs typeface="Avant Garde"/>
              </a:rPr>
              <a:t>LEAs'</a:t>
            </a:r>
            <a:r>
              <a:rPr lang="en-US" sz="1400" dirty="0" smtClean="0">
                <a:solidFill>
                  <a:srgbClr val="FFFFFF"/>
                </a:solidFill>
                <a:latin typeface="Avant Garde"/>
                <a:cs typeface="Avant Garde"/>
              </a:rPr>
              <a:t> participation in it (65 points)</a:t>
            </a:r>
          </a:p>
          <a:p>
            <a:pPr marL="0" lvl="1" indent="19050">
              <a:spcBef>
                <a:spcPts val="300"/>
              </a:spcBef>
            </a:pPr>
            <a:r>
              <a:rPr lang="en-US" sz="1400" dirty="0" smtClean="0">
                <a:solidFill>
                  <a:srgbClr val="FFFFFF"/>
                </a:solidFill>
                <a:latin typeface="Avant Garde"/>
                <a:cs typeface="Avant Garde"/>
              </a:rPr>
              <a:t>• Building strong statewide capacity to implement, scale up, and sustain proposed plans (30 points) </a:t>
            </a:r>
          </a:p>
          <a:p>
            <a:pPr marL="0" lvl="1" indent="19050">
              <a:spcBef>
                <a:spcPts val="300"/>
              </a:spcBef>
            </a:pPr>
            <a:r>
              <a:rPr lang="en-US" sz="1400" dirty="0" smtClean="0">
                <a:solidFill>
                  <a:srgbClr val="FFFFFF"/>
                </a:solidFill>
                <a:latin typeface="Avant Garde"/>
                <a:cs typeface="Avant Garde"/>
              </a:rPr>
              <a:t>• Demonstrating significant progress in raising achievement and closing gaps (30 points)</a:t>
            </a:r>
          </a:p>
        </p:txBody>
      </p:sp>
      <p:sp>
        <p:nvSpPr>
          <p:cNvPr id="14" name="TextBox 13"/>
          <p:cNvSpPr txBox="1"/>
          <p:nvPr/>
        </p:nvSpPr>
        <p:spPr>
          <a:xfrm>
            <a:off x="91281" y="7468027"/>
            <a:ext cx="8153400" cy="815608"/>
          </a:xfrm>
          <a:prstGeom prst="rect">
            <a:avLst/>
          </a:prstGeom>
          <a:noFill/>
        </p:spPr>
        <p:txBody>
          <a:bodyPr wrap="square" numCol="1" rtlCol="0">
            <a:spAutoFit/>
          </a:bodyPr>
          <a:lstStyle/>
          <a:p>
            <a:pPr marL="0" lvl="1" indent="19050" algn="r">
              <a:spcBef>
                <a:spcPts val="300"/>
              </a:spcBef>
            </a:pPr>
            <a:r>
              <a:rPr lang="en-US" sz="1400" dirty="0" smtClean="0">
                <a:solidFill>
                  <a:srgbClr val="FFFFFF"/>
                </a:solidFill>
                <a:latin typeface="Avant Garde"/>
                <a:cs typeface="Avant Garde"/>
              </a:rPr>
              <a:t>• Developing and adopting common standards (40 points) </a:t>
            </a:r>
          </a:p>
          <a:p>
            <a:pPr marL="0" lvl="1" indent="19050" algn="r">
              <a:spcBef>
                <a:spcPts val="300"/>
              </a:spcBef>
            </a:pPr>
            <a:r>
              <a:rPr lang="en-US" sz="1400" dirty="0" smtClean="0">
                <a:solidFill>
                  <a:srgbClr val="FFFFFF"/>
                </a:solidFill>
                <a:latin typeface="Avant Garde"/>
                <a:cs typeface="Avant Garde"/>
              </a:rPr>
              <a:t>• Developing and implementing common, high-quality assessments (10 points) </a:t>
            </a:r>
          </a:p>
          <a:p>
            <a:pPr marL="0" lvl="1" indent="19050" algn="r">
              <a:spcBef>
                <a:spcPts val="300"/>
              </a:spcBef>
            </a:pPr>
            <a:r>
              <a:rPr lang="en-US" sz="1400" dirty="0" smtClean="0">
                <a:solidFill>
                  <a:srgbClr val="FFFFFF"/>
                </a:solidFill>
                <a:latin typeface="Avant Garde"/>
                <a:cs typeface="Avant Garde"/>
              </a:rPr>
              <a:t>• Supporting the transition to enhanced standards and high-quality assessments (20 points)</a:t>
            </a:r>
          </a:p>
        </p:txBody>
      </p:sp>
      <p:sp>
        <p:nvSpPr>
          <p:cNvPr id="15" name="TextBox 14"/>
          <p:cNvSpPr txBox="1"/>
          <p:nvPr/>
        </p:nvSpPr>
        <p:spPr>
          <a:xfrm>
            <a:off x="1691481" y="6052627"/>
            <a:ext cx="5486400" cy="561692"/>
          </a:xfrm>
          <a:prstGeom prst="rect">
            <a:avLst/>
          </a:prstGeom>
          <a:noFill/>
        </p:spPr>
        <p:txBody>
          <a:bodyPr wrap="square" numCol="1" rtlCol="0">
            <a:spAutoFit/>
          </a:bodyPr>
          <a:lstStyle/>
          <a:p>
            <a:pPr marL="0" lvl="1" indent="19050" algn="r">
              <a:spcBef>
                <a:spcPts val="300"/>
              </a:spcBef>
            </a:pPr>
            <a:r>
              <a:rPr lang="en-US" sz="1400" dirty="0" smtClean="0">
                <a:solidFill>
                  <a:srgbClr val="FFFFFF"/>
                </a:solidFill>
                <a:latin typeface="Avant Garde"/>
                <a:cs typeface="Avant Garde"/>
              </a:rPr>
              <a:t>• Intervening in the lowest-achieving schools and LEAs (10 points)</a:t>
            </a:r>
          </a:p>
          <a:p>
            <a:pPr marL="0" lvl="1" indent="19050" algn="r">
              <a:spcBef>
                <a:spcPts val="300"/>
              </a:spcBef>
            </a:pPr>
            <a:r>
              <a:rPr lang="en-US" sz="1400" dirty="0" smtClean="0">
                <a:solidFill>
                  <a:srgbClr val="FFFFFF"/>
                </a:solidFill>
                <a:latin typeface="Avant Garde"/>
                <a:cs typeface="Avant Garde"/>
              </a:rPr>
              <a:t>• Turning around the lowest-achieving schools (40 points)</a:t>
            </a:r>
          </a:p>
        </p:txBody>
      </p:sp>
      <p:sp>
        <p:nvSpPr>
          <p:cNvPr id="16" name="TextBox 15"/>
          <p:cNvSpPr txBox="1"/>
          <p:nvPr/>
        </p:nvSpPr>
        <p:spPr>
          <a:xfrm>
            <a:off x="548481" y="4350911"/>
            <a:ext cx="6096000" cy="815608"/>
          </a:xfrm>
          <a:prstGeom prst="rect">
            <a:avLst/>
          </a:prstGeom>
          <a:noFill/>
        </p:spPr>
        <p:txBody>
          <a:bodyPr wrap="square" numCol="1" rtlCol="0">
            <a:spAutoFit/>
          </a:bodyPr>
          <a:lstStyle/>
          <a:p>
            <a:pPr marL="0" lvl="1" indent="19050" algn="r">
              <a:spcBef>
                <a:spcPts val="300"/>
              </a:spcBef>
            </a:pPr>
            <a:r>
              <a:rPr lang="en-US" sz="1400" dirty="0" smtClean="0">
                <a:solidFill>
                  <a:srgbClr val="FFFFFF"/>
                </a:solidFill>
                <a:latin typeface="Avant Garde"/>
                <a:cs typeface="Avant Garde"/>
              </a:rPr>
              <a:t>• Fully implementing a statewide longitudinal data system (24 points)</a:t>
            </a:r>
          </a:p>
          <a:p>
            <a:pPr marL="0" lvl="1" indent="19050" algn="r">
              <a:spcBef>
                <a:spcPts val="300"/>
              </a:spcBef>
            </a:pPr>
            <a:r>
              <a:rPr lang="en-US" sz="1400" dirty="0" smtClean="0">
                <a:solidFill>
                  <a:srgbClr val="FFFFFF"/>
                </a:solidFill>
                <a:latin typeface="Avant Garde"/>
                <a:cs typeface="Avant Garde"/>
              </a:rPr>
              <a:t>• Accessing and using state data (5 points)</a:t>
            </a:r>
          </a:p>
          <a:p>
            <a:pPr marL="0" lvl="1" indent="19050" algn="r">
              <a:spcBef>
                <a:spcPts val="300"/>
              </a:spcBef>
            </a:pPr>
            <a:r>
              <a:rPr lang="en-US" sz="1400" dirty="0" smtClean="0">
                <a:solidFill>
                  <a:srgbClr val="FFFFFF"/>
                </a:solidFill>
                <a:latin typeface="Avant Garde"/>
                <a:cs typeface="Avant Garde"/>
              </a:rPr>
              <a:t>• Using data to improve instruction (18 points)</a:t>
            </a:r>
          </a:p>
        </p:txBody>
      </p:sp>
      <p:sp>
        <p:nvSpPr>
          <p:cNvPr id="17" name="Slide Number Placeholder 16"/>
          <p:cNvSpPr>
            <a:spLocks noGrp="1"/>
          </p:cNvSpPr>
          <p:nvPr>
            <p:ph type="sldNum" sz="quarter" idx="12"/>
          </p:nvPr>
        </p:nvSpPr>
        <p:spPr/>
        <p:txBody>
          <a:bodyPr/>
          <a:lstStyle/>
          <a:p>
            <a:r>
              <a:rPr lang="en-US" smtClean="0"/>
              <a:t>-</a:t>
            </a:r>
            <a:fld id="{5E8EF2F0-B23E-0D45-9EC4-8ABB153D8498}" type="slidenum">
              <a:rPr lang="en-US" smtClean="0"/>
              <a:pPr/>
              <a:t>141</a:t>
            </a:fld>
            <a:r>
              <a:rPr lang="en-US" smtClean="0"/>
              <a:t>-</a:t>
            </a:r>
            <a:endParaRPr lang="en-US"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539081" y="365919"/>
            <a:ext cx="12268198" cy="4016484"/>
          </a:xfrm>
          <a:prstGeom prst="rect">
            <a:avLst/>
          </a:prstGeom>
          <a:noFill/>
        </p:spPr>
        <p:txBody>
          <a:bodyPr wrap="square" numCol="1" rtlCol="0">
            <a:spAutoFit/>
          </a:bodyPr>
          <a:lstStyle/>
          <a:p>
            <a:pPr>
              <a:spcBef>
                <a:spcPts val="600"/>
              </a:spcBef>
            </a:pPr>
            <a:r>
              <a:rPr lang="en-US" sz="2200" dirty="0" smtClean="0">
                <a:solidFill>
                  <a:srgbClr val="FFFFFF"/>
                </a:solidFill>
                <a:latin typeface="Avant Garde"/>
                <a:cs typeface="Avant Garde"/>
              </a:rPr>
              <a:t>•  Be informed</a:t>
            </a:r>
          </a:p>
          <a:p>
            <a:pPr marL="1023938" lvl="1" indent="-223838" defTabSz="971550">
              <a:spcBef>
                <a:spcPts val="600"/>
              </a:spcBef>
              <a:buFontTx/>
              <a:buChar char="-"/>
            </a:pPr>
            <a:r>
              <a:rPr lang="en-US" sz="2200" dirty="0" smtClean="0">
                <a:solidFill>
                  <a:srgbClr val="FFFFFF"/>
                </a:solidFill>
                <a:latin typeface="Avant Garde"/>
                <a:cs typeface="Avant Garde"/>
              </a:rPr>
              <a:t>You have to know what's going on at the local, state and national level</a:t>
            </a:r>
          </a:p>
          <a:p>
            <a:pPr marL="1023938" lvl="1" indent="-223838" defTabSz="971550">
              <a:spcBef>
                <a:spcPts val="600"/>
              </a:spcBef>
              <a:buFontTx/>
              <a:buChar char="-"/>
            </a:pPr>
            <a:r>
              <a:rPr lang="en-US" sz="2200" dirty="0" smtClean="0">
                <a:solidFill>
                  <a:srgbClr val="FFFFFF"/>
                </a:solidFill>
                <a:latin typeface="Avant Garde"/>
                <a:cs typeface="Avant Garde"/>
              </a:rPr>
              <a:t>Join my email list and I'll do the work for you – just email me at WTilson@tilsonfunds.com</a:t>
            </a:r>
          </a:p>
          <a:p>
            <a:pPr>
              <a:spcBef>
                <a:spcPts val="600"/>
              </a:spcBef>
            </a:pPr>
            <a:r>
              <a:rPr lang="en-US" sz="2200" dirty="0" smtClean="0">
                <a:solidFill>
                  <a:srgbClr val="FFFFFF"/>
                </a:solidFill>
                <a:latin typeface="Avant Garde"/>
                <a:cs typeface="Avant Garde"/>
              </a:rPr>
              <a:t>•  Support grassroots programs, but also become politically active on this issue</a:t>
            </a:r>
          </a:p>
          <a:p>
            <a:pPr marL="1028700" lvl="1" indent="-228600">
              <a:spcBef>
                <a:spcPts val="600"/>
              </a:spcBef>
            </a:pPr>
            <a:r>
              <a:rPr lang="en-US" sz="2200" dirty="0" smtClean="0">
                <a:solidFill>
                  <a:srgbClr val="FFFFFF"/>
                </a:solidFill>
                <a:latin typeface="Avant Garde"/>
                <a:cs typeface="Avant Garde"/>
              </a:rPr>
              <a:t>-	Showing up at political events and writing checks to politicians isn't sexy (and only political junkies like me think it's fun), but it is </a:t>
            </a:r>
            <a:r>
              <a:rPr lang="en-US" sz="2200" u="sng" dirty="0" smtClean="0">
                <a:solidFill>
                  <a:srgbClr val="FFFFFF"/>
                </a:solidFill>
                <a:latin typeface="Avant Garde"/>
                <a:cs typeface="Avant Garde"/>
              </a:rPr>
              <a:t>by far</a:t>
            </a:r>
            <a:r>
              <a:rPr lang="en-US" sz="2200" dirty="0" smtClean="0">
                <a:solidFill>
                  <a:srgbClr val="FFFFFF"/>
                </a:solidFill>
                <a:latin typeface="Avant Garde"/>
                <a:cs typeface="Avant Garde"/>
              </a:rPr>
              <a:t> the most leveraged way to bring about large-scale change that benefits large numbers of children</a:t>
            </a:r>
          </a:p>
          <a:p>
            <a:pPr>
              <a:spcBef>
                <a:spcPts val="600"/>
              </a:spcBef>
            </a:pPr>
            <a:r>
              <a:rPr lang="en-US" sz="2200" dirty="0" smtClean="0">
                <a:solidFill>
                  <a:srgbClr val="FFFFFF"/>
                </a:solidFill>
                <a:latin typeface="Avant Garde"/>
                <a:cs typeface="Avant Garde"/>
              </a:rPr>
              <a:t>•  Let your voice be heard – at events and in the press</a:t>
            </a:r>
          </a:p>
          <a:p>
            <a:pPr>
              <a:spcBef>
                <a:spcPts val="600"/>
              </a:spcBef>
            </a:pPr>
            <a:r>
              <a:rPr lang="en-US" sz="2200" dirty="0" smtClean="0">
                <a:solidFill>
                  <a:srgbClr val="FFFFFF"/>
                </a:solidFill>
                <a:latin typeface="Avant Garde"/>
                <a:cs typeface="Avant Garde"/>
              </a:rPr>
              <a:t>•  Increase the percentage of your philanthropy that goes toward advocacy</a:t>
            </a:r>
          </a:p>
          <a:p>
            <a:pPr>
              <a:spcBef>
                <a:spcPts val="600"/>
              </a:spcBef>
            </a:pPr>
            <a:endParaRPr lang="en-US" sz="2200" dirty="0" smtClean="0">
              <a:solidFill>
                <a:srgbClr val="FFFFFF"/>
              </a:solidFill>
              <a:latin typeface="Avant Garde"/>
              <a:cs typeface="Avant Garde"/>
            </a:endParaRPr>
          </a:p>
        </p:txBody>
      </p:sp>
      <p:sp>
        <p:nvSpPr>
          <p:cNvPr id="5" name="TextBox 4"/>
          <p:cNvSpPr txBox="1"/>
          <p:nvPr/>
        </p:nvSpPr>
        <p:spPr>
          <a:xfrm>
            <a:off x="5641914" y="100588"/>
            <a:ext cx="11914249" cy="646331"/>
          </a:xfrm>
          <a:prstGeom prst="rect">
            <a:avLst/>
          </a:prstGeom>
          <a:noFill/>
        </p:spPr>
        <p:txBody>
          <a:bodyPr wrap="square" rtlCol="0">
            <a:spAutoFit/>
          </a:bodyPr>
          <a:lstStyle/>
          <a:p>
            <a:r>
              <a:rPr lang="en-US" sz="3600" dirty="0" smtClean="0">
                <a:solidFill>
                  <a:srgbClr val="FFFFFF"/>
                </a:solidFill>
                <a:latin typeface="Avant Garde"/>
                <a:cs typeface="Avant Garde"/>
              </a:rPr>
              <a:t>What you can do: Do's</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a:xfrm>
            <a:off x="13459725" y="9002795"/>
            <a:ext cx="4096438" cy="525797"/>
          </a:xfrm>
        </p:spPr>
        <p:txBody>
          <a:bodyPr/>
          <a:lstStyle/>
          <a:p>
            <a:r>
              <a:rPr lang="en-US" dirty="0" smtClean="0"/>
              <a:t>-</a:t>
            </a:r>
            <a:fld id="{5E8EF2F0-B23E-0D45-9EC4-8ABB153D8498}" type="slidenum">
              <a:rPr lang="en-US" smtClean="0"/>
              <a:pPr/>
              <a:t>142</a:t>
            </a:fld>
            <a:r>
              <a:rPr lang="en-US" dirty="0" smtClean="0"/>
              <a:t>-</a:t>
            </a:r>
            <a:endParaRPr lang="en-US" dirty="0"/>
          </a:p>
        </p:txBody>
      </p:sp>
      <p:pic>
        <p:nvPicPr>
          <p:cNvPr id="6" name="Picture 5" descr="John Kirtley photo of FL rally.JPG"/>
          <p:cNvPicPr>
            <a:picLocks noChangeAspect="1"/>
          </p:cNvPicPr>
          <p:nvPr/>
        </p:nvPicPr>
        <p:blipFill>
          <a:blip r:embed="rId3"/>
          <a:stretch>
            <a:fillRect/>
          </a:stretch>
        </p:blipFill>
        <p:spPr>
          <a:xfrm>
            <a:off x="9692480" y="4023519"/>
            <a:ext cx="7763773" cy="3429000"/>
          </a:xfrm>
          <a:prstGeom prst="rect">
            <a:avLst/>
          </a:prstGeom>
        </p:spPr>
      </p:pic>
      <p:sp>
        <p:nvSpPr>
          <p:cNvPr id="8" name="TextBox 7"/>
          <p:cNvSpPr txBox="1"/>
          <p:nvPr/>
        </p:nvSpPr>
        <p:spPr>
          <a:xfrm>
            <a:off x="1539081" y="3871119"/>
            <a:ext cx="8371936" cy="3970318"/>
          </a:xfrm>
          <a:prstGeom prst="rect">
            <a:avLst/>
          </a:prstGeom>
          <a:noFill/>
        </p:spPr>
        <p:txBody>
          <a:bodyPr wrap="square" numCol="1" rtlCol="0">
            <a:spAutoFit/>
          </a:bodyPr>
          <a:lstStyle/>
          <a:p>
            <a:pPr marL="285750" indent="-285750">
              <a:spcBef>
                <a:spcPts val="600"/>
              </a:spcBef>
              <a:tabLst>
                <a:tab pos="8058150" algn="l"/>
              </a:tabLst>
            </a:pPr>
            <a:r>
              <a:rPr lang="en-US" sz="2200" dirty="0" smtClean="0">
                <a:solidFill>
                  <a:srgbClr val="FFFFFF"/>
                </a:solidFill>
                <a:latin typeface="Avant Garde"/>
                <a:cs typeface="Avant Garde"/>
              </a:rPr>
              <a:t>•  Build in the costs of advocacy (particularly parent advocacy) into school budgets</a:t>
            </a:r>
          </a:p>
          <a:p>
            <a:pPr marL="1028700" lvl="1" indent="-228600">
              <a:spcBef>
                <a:spcPts val="600"/>
              </a:spcBef>
              <a:buFontTx/>
              <a:buChar char="-"/>
              <a:tabLst>
                <a:tab pos="8058150" algn="l"/>
              </a:tabLst>
            </a:pPr>
            <a:r>
              <a:rPr lang="en-US" sz="2200" dirty="0" smtClean="0">
                <a:solidFill>
                  <a:srgbClr val="FFFFFF"/>
                </a:solidFill>
                <a:latin typeface="Avant Garde"/>
                <a:cs typeface="Avant Garde"/>
              </a:rPr>
              <a:t>The education reform movement overall has done a terrible job of organizing our greatest political asset: our parents (there are a few notable exceptions: Eva Moskowitz with Harlem Parents United; Steve Barr and Green Dot in Los Angeles; John </a:t>
            </a:r>
            <a:r>
              <a:rPr lang="en-US" sz="2200" dirty="0" err="1" smtClean="0">
                <a:solidFill>
                  <a:srgbClr val="FFFFFF"/>
                </a:solidFill>
                <a:latin typeface="Avant Garde"/>
                <a:cs typeface="Avant Garde"/>
              </a:rPr>
              <a:t>Kirtley</a:t>
            </a:r>
            <a:r>
              <a:rPr lang="en-US" sz="2200" dirty="0" smtClean="0">
                <a:solidFill>
                  <a:srgbClr val="FFFFFF"/>
                </a:solidFill>
                <a:latin typeface="Avant Garde"/>
                <a:cs typeface="Avant Garde"/>
              </a:rPr>
              <a:t> in Florida)</a:t>
            </a:r>
          </a:p>
          <a:p>
            <a:pPr marL="285750" indent="-285750">
              <a:spcBef>
                <a:spcPts val="600"/>
              </a:spcBef>
              <a:tabLst>
                <a:tab pos="8058150" algn="l"/>
              </a:tabLst>
            </a:pPr>
            <a:r>
              <a:rPr lang="en-US" sz="2200" dirty="0" smtClean="0">
                <a:solidFill>
                  <a:srgbClr val="FFFFFF"/>
                </a:solidFill>
                <a:latin typeface="Avant Garde"/>
                <a:cs typeface="Avant Garde"/>
              </a:rPr>
              <a:t>•  Meet regularly with politicians and decision-makers, attend political fundraisers and ask tough questions, and contribute to politicians who are helpful – and hold those who aren't accountable</a:t>
            </a:r>
          </a:p>
        </p:txBody>
      </p:sp>
      <p:sp>
        <p:nvSpPr>
          <p:cNvPr id="9" name="TextBox 8"/>
          <p:cNvSpPr txBox="1"/>
          <p:nvPr/>
        </p:nvSpPr>
        <p:spPr>
          <a:xfrm>
            <a:off x="11521281" y="3654187"/>
            <a:ext cx="5486400" cy="369332"/>
          </a:xfrm>
          <a:prstGeom prst="rect">
            <a:avLst/>
          </a:prstGeom>
          <a:noFill/>
        </p:spPr>
        <p:txBody>
          <a:bodyPr wrap="square" numCol="1" rtlCol="0">
            <a:spAutoFit/>
          </a:bodyPr>
          <a:lstStyle/>
          <a:p>
            <a:pPr>
              <a:spcBef>
                <a:spcPts val="600"/>
              </a:spcBef>
            </a:pPr>
            <a:r>
              <a:rPr lang="en-US" sz="1800" u="sng" dirty="0" smtClean="0">
                <a:solidFill>
                  <a:srgbClr val="FFFFFF"/>
                </a:solidFill>
                <a:latin typeface="Avant Garde"/>
                <a:cs typeface="Avant Garde"/>
              </a:rPr>
              <a:t>School Choice Rally in Tallahassee, FL, March 2010</a:t>
            </a:r>
          </a:p>
        </p:txBody>
      </p:sp>
      <p:sp>
        <p:nvSpPr>
          <p:cNvPr id="10" name="TextBox 9"/>
          <p:cNvSpPr txBox="1"/>
          <p:nvPr/>
        </p:nvSpPr>
        <p:spPr>
          <a:xfrm>
            <a:off x="1577181" y="7714635"/>
            <a:ext cx="15278100" cy="2015936"/>
          </a:xfrm>
          <a:prstGeom prst="rect">
            <a:avLst/>
          </a:prstGeom>
          <a:noFill/>
        </p:spPr>
        <p:txBody>
          <a:bodyPr wrap="square" numCol="1" rtlCol="0">
            <a:spAutoFit/>
          </a:bodyPr>
          <a:lstStyle/>
          <a:p>
            <a:pPr>
              <a:spcBef>
                <a:spcPts val="600"/>
              </a:spcBef>
              <a:tabLst>
                <a:tab pos="8058150" algn="l"/>
              </a:tabLst>
            </a:pPr>
            <a:r>
              <a:rPr lang="en-US" sz="2200" dirty="0">
                <a:solidFill>
                  <a:srgbClr val="FFFFFF"/>
                </a:solidFill>
                <a:latin typeface="Avant Garde"/>
                <a:cs typeface="Avant Garde"/>
              </a:rPr>
              <a:t>• </a:t>
            </a:r>
            <a:r>
              <a:rPr lang="en-US" sz="2200" dirty="0" smtClean="0">
                <a:solidFill>
                  <a:srgbClr val="FFFFFF"/>
                </a:solidFill>
                <a:latin typeface="Avant Garde"/>
                <a:cs typeface="Avant Garde"/>
              </a:rPr>
              <a:t>Host </a:t>
            </a:r>
            <a:r>
              <a:rPr lang="en-US" sz="2200" dirty="0">
                <a:solidFill>
                  <a:srgbClr val="FFFFFF"/>
                </a:solidFill>
                <a:latin typeface="Avant Garde"/>
                <a:cs typeface="Avant Garde"/>
              </a:rPr>
              <a:t>a showing of Waiting for </a:t>
            </a:r>
            <a:r>
              <a:rPr lang="en-US" sz="2200" dirty="0" smtClean="0">
                <a:solidFill>
                  <a:srgbClr val="FFFFFF"/>
                </a:solidFill>
                <a:latin typeface="Avant Garde"/>
                <a:cs typeface="Avant Garde"/>
              </a:rPr>
              <a:t>"Superman"</a:t>
            </a:r>
          </a:p>
          <a:p>
            <a:pPr>
              <a:spcBef>
                <a:spcPts val="600"/>
              </a:spcBef>
              <a:tabLst>
                <a:tab pos="8058150" algn="l"/>
              </a:tabLst>
            </a:pPr>
            <a:r>
              <a:rPr lang="en-US" sz="2200" dirty="0">
                <a:solidFill>
                  <a:srgbClr val="FFFFFF"/>
                </a:solidFill>
                <a:latin typeface="Avant Garde"/>
                <a:cs typeface="Avant Garde"/>
              </a:rPr>
              <a:t>• </a:t>
            </a:r>
            <a:r>
              <a:rPr lang="en-US" sz="2200" dirty="0" smtClean="0">
                <a:solidFill>
                  <a:srgbClr val="FFFFFF"/>
                </a:solidFill>
                <a:latin typeface="Avant Garde"/>
                <a:cs typeface="Avant Garde"/>
              </a:rPr>
              <a:t>Bring people to visit local high-performing schools such as certain charter schools</a:t>
            </a:r>
          </a:p>
          <a:p>
            <a:pPr marL="977900" lvl="1" indent="-174625">
              <a:spcBef>
                <a:spcPts val="600"/>
              </a:spcBef>
              <a:tabLst>
                <a:tab pos="8058150" algn="l"/>
              </a:tabLst>
            </a:pPr>
            <a:r>
              <a:rPr lang="en-US" sz="2200" dirty="0" smtClean="0">
                <a:solidFill>
                  <a:srgbClr val="FFFFFF"/>
                </a:solidFill>
                <a:latin typeface="Avant Garde"/>
                <a:cs typeface="Avant Garde"/>
              </a:rPr>
              <a:t>- People don't </a:t>
            </a:r>
            <a:r>
              <a:rPr lang="en-US" sz="2200" i="1" dirty="0" smtClean="0">
                <a:solidFill>
                  <a:srgbClr val="FFFFFF"/>
                </a:solidFill>
                <a:latin typeface="Avant Garde"/>
                <a:cs typeface="Avant Garde"/>
              </a:rPr>
              <a:t>really </a:t>
            </a:r>
            <a:r>
              <a:rPr lang="en-US" sz="2200" dirty="0" smtClean="0">
                <a:solidFill>
                  <a:srgbClr val="FFFFFF"/>
                </a:solidFill>
                <a:latin typeface="Avant Garde"/>
                <a:cs typeface="Avant Garde"/>
              </a:rPr>
              <a:t>understand charter schools and what is possible with even the most disadvantaged kids until they see it with their own eyes</a:t>
            </a:r>
          </a:p>
          <a:p>
            <a:pPr>
              <a:spcBef>
                <a:spcPts val="600"/>
              </a:spcBef>
            </a:pPr>
            <a:r>
              <a:rPr lang="en-US" sz="2200" dirty="0" smtClean="0">
                <a:solidFill>
                  <a:srgbClr val="FFFFFF"/>
                </a:solidFill>
                <a:latin typeface="Avant Garde"/>
                <a:cs typeface="Avant Garde"/>
              </a:rPr>
              <a:t>•  Join DFER (www.dfer.org), sign our statement of principles &amp; become part of the team!</a:t>
            </a:r>
          </a:p>
        </p:txBody>
      </p:sp>
      <p:sp>
        <p:nvSpPr>
          <p:cNvPr id="11" name="Slide Number Placeholder 6"/>
          <p:cNvSpPr txBox="1">
            <a:spLocks/>
          </p:cNvSpPr>
          <p:nvPr/>
        </p:nvSpPr>
        <p:spPr>
          <a:xfrm>
            <a:off x="13442759" y="9350041"/>
            <a:ext cx="4096438" cy="525797"/>
          </a:xfrm>
          <a:prstGeom prst="rect">
            <a:avLst/>
          </a:prstGeom>
        </p:spPr>
        <p:txBody>
          <a:bodyPr vert="horz" lIns="156234" tIns="78117" rIns="156234" bIns="78117" rtlCol="0" anchor="ctr"/>
          <a:lstStyle>
            <a:defPPr>
              <a:defRPr lang="en-US"/>
            </a:defPPr>
            <a:lvl1pPr marL="0" algn="r" defTabSz="781172" rtl="0" eaLnBrk="1" latinLnBrk="0" hangingPunct="1">
              <a:defRPr sz="1100" kern="1200" baseline="0">
                <a:solidFill>
                  <a:schemeClr val="bg1"/>
                </a:solidFill>
                <a:latin typeface="Avant Garde"/>
                <a:ea typeface="+mn-ea"/>
                <a:cs typeface="+mn-cs"/>
              </a:defRPr>
            </a:lvl1pPr>
            <a:lvl2pPr marL="781172" algn="l" defTabSz="781172" rtl="0" eaLnBrk="1" latinLnBrk="0" hangingPunct="1">
              <a:defRPr sz="3100" kern="1200">
                <a:solidFill>
                  <a:schemeClr val="tx1"/>
                </a:solidFill>
                <a:latin typeface="+mn-lt"/>
                <a:ea typeface="+mn-ea"/>
                <a:cs typeface="+mn-cs"/>
              </a:defRPr>
            </a:lvl2pPr>
            <a:lvl3pPr marL="1562344" algn="l" defTabSz="781172" rtl="0" eaLnBrk="1" latinLnBrk="0" hangingPunct="1">
              <a:defRPr sz="3100" kern="1200">
                <a:solidFill>
                  <a:schemeClr val="tx1"/>
                </a:solidFill>
                <a:latin typeface="+mn-lt"/>
                <a:ea typeface="+mn-ea"/>
                <a:cs typeface="+mn-cs"/>
              </a:defRPr>
            </a:lvl3pPr>
            <a:lvl4pPr marL="2343516" algn="l" defTabSz="781172" rtl="0" eaLnBrk="1" latinLnBrk="0" hangingPunct="1">
              <a:defRPr sz="3100" kern="1200">
                <a:solidFill>
                  <a:schemeClr val="tx1"/>
                </a:solidFill>
                <a:latin typeface="+mn-lt"/>
                <a:ea typeface="+mn-ea"/>
                <a:cs typeface="+mn-cs"/>
              </a:defRPr>
            </a:lvl4pPr>
            <a:lvl5pPr marL="3124688" algn="l" defTabSz="781172" rtl="0" eaLnBrk="1" latinLnBrk="0" hangingPunct="1">
              <a:defRPr sz="3100" kern="1200">
                <a:solidFill>
                  <a:schemeClr val="tx1"/>
                </a:solidFill>
                <a:latin typeface="+mn-lt"/>
                <a:ea typeface="+mn-ea"/>
                <a:cs typeface="+mn-cs"/>
              </a:defRPr>
            </a:lvl5pPr>
            <a:lvl6pPr marL="3905860" algn="l" defTabSz="781172" rtl="0" eaLnBrk="1" latinLnBrk="0" hangingPunct="1">
              <a:defRPr sz="3100" kern="1200">
                <a:solidFill>
                  <a:schemeClr val="tx1"/>
                </a:solidFill>
                <a:latin typeface="+mn-lt"/>
                <a:ea typeface="+mn-ea"/>
                <a:cs typeface="+mn-cs"/>
              </a:defRPr>
            </a:lvl6pPr>
            <a:lvl7pPr marL="4687032" algn="l" defTabSz="781172" rtl="0" eaLnBrk="1" latinLnBrk="0" hangingPunct="1">
              <a:defRPr sz="3100" kern="1200">
                <a:solidFill>
                  <a:schemeClr val="tx1"/>
                </a:solidFill>
                <a:latin typeface="+mn-lt"/>
                <a:ea typeface="+mn-ea"/>
                <a:cs typeface="+mn-cs"/>
              </a:defRPr>
            </a:lvl7pPr>
            <a:lvl8pPr marL="5468203" algn="l" defTabSz="781172" rtl="0" eaLnBrk="1" latinLnBrk="0" hangingPunct="1">
              <a:defRPr sz="3100" kern="1200">
                <a:solidFill>
                  <a:schemeClr val="tx1"/>
                </a:solidFill>
                <a:latin typeface="+mn-lt"/>
                <a:ea typeface="+mn-ea"/>
                <a:cs typeface="+mn-cs"/>
              </a:defRPr>
            </a:lvl8pPr>
            <a:lvl9pPr marL="6249375" algn="l" defTabSz="781172" rtl="0" eaLnBrk="1" latinLnBrk="0" hangingPunct="1">
              <a:defRPr sz="3100" kern="1200">
                <a:solidFill>
                  <a:schemeClr val="tx1"/>
                </a:solidFill>
                <a:latin typeface="+mn-lt"/>
                <a:ea typeface="+mn-ea"/>
                <a:cs typeface="+mn-cs"/>
              </a:defRPr>
            </a:lvl9pPr>
          </a:lstStyle>
          <a:p>
            <a:r>
              <a:rPr lang="en-US" smtClean="0"/>
              <a:t>-</a:t>
            </a:r>
            <a:fld id="{5E8EF2F0-B23E-0D45-9EC4-8ABB153D8498}" type="slidenum">
              <a:rPr lang="en-US" smtClean="0"/>
              <a:pPr/>
              <a:t>142</a:t>
            </a:fld>
            <a:r>
              <a:rPr lang="en-US" smtClean="0"/>
              <a:t>-</a:t>
            </a:r>
            <a:endParaRPr lang="en-US"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58283" y="2118519"/>
            <a:ext cx="9524998" cy="5632311"/>
          </a:xfrm>
          <a:prstGeom prst="rect">
            <a:avLst/>
          </a:prstGeom>
          <a:noFill/>
        </p:spPr>
        <p:txBody>
          <a:bodyPr wrap="square" numCol="1" rtlCol="0">
            <a:spAutoFit/>
          </a:bodyPr>
          <a:lstStyle/>
          <a:p>
            <a:r>
              <a:rPr lang="en-US" sz="2400" dirty="0" smtClean="0">
                <a:solidFill>
                  <a:srgbClr val="FFFFFF"/>
                </a:solidFill>
                <a:latin typeface="Avant Garde"/>
                <a:cs typeface="Avant Garde"/>
              </a:rPr>
              <a:t>•  Don't assume that running a great school matters when it </a:t>
            </a:r>
          </a:p>
          <a:p>
            <a:r>
              <a:rPr lang="en-US" sz="2400" dirty="0" smtClean="0">
                <a:solidFill>
                  <a:srgbClr val="FFFFFF"/>
                </a:solidFill>
                <a:latin typeface="Avant Garde"/>
                <a:cs typeface="Avant Garde"/>
              </a:rPr>
              <a:t>   comes to advocacy</a:t>
            </a:r>
          </a:p>
          <a:p>
            <a:pPr marL="0" lvl="1"/>
            <a:endParaRPr lang="en-US" sz="2400" dirty="0" smtClean="0">
              <a:solidFill>
                <a:srgbClr val="FFFFFF"/>
              </a:solidFill>
              <a:latin typeface="Avant Garde"/>
              <a:cs typeface="Avant Garde"/>
            </a:endParaRPr>
          </a:p>
          <a:p>
            <a:pPr marL="0" lvl="1"/>
            <a:r>
              <a:rPr lang="en-US" sz="2400" dirty="0" smtClean="0">
                <a:solidFill>
                  <a:srgbClr val="FFFFFF"/>
                </a:solidFill>
                <a:latin typeface="Avant Garde"/>
                <a:cs typeface="Avant Garde"/>
              </a:rPr>
              <a:t>	- Case study: KIPP Ujima Village Academy in Baltimore</a:t>
            </a:r>
          </a:p>
          <a:p>
            <a:endParaRPr lang="en-US" sz="2400" dirty="0" smtClean="0">
              <a:solidFill>
                <a:srgbClr val="FFFFFF"/>
              </a:solidFill>
              <a:latin typeface="Avant Garde"/>
              <a:cs typeface="Avant Garde"/>
            </a:endParaRPr>
          </a:p>
          <a:p>
            <a:r>
              <a:rPr lang="en-US" sz="2400" dirty="0" smtClean="0">
                <a:solidFill>
                  <a:srgbClr val="FFFFFF"/>
                </a:solidFill>
                <a:latin typeface="Avant Garde"/>
                <a:cs typeface="Avant Garde"/>
              </a:rPr>
              <a:t>•  Don't assume that politicians understand the issues, or even </a:t>
            </a:r>
          </a:p>
          <a:p>
            <a:r>
              <a:rPr lang="en-US" sz="2400" dirty="0" smtClean="0">
                <a:solidFill>
                  <a:srgbClr val="FFFFFF"/>
                </a:solidFill>
                <a:latin typeface="Avant Garde"/>
                <a:cs typeface="Avant Garde"/>
              </a:rPr>
              <a:t>    the politics behind them</a:t>
            </a:r>
          </a:p>
          <a:p>
            <a:pPr marL="0" lvl="1"/>
            <a:endParaRPr lang="en-US" sz="2400" dirty="0" smtClean="0">
              <a:solidFill>
                <a:srgbClr val="FFFFFF"/>
              </a:solidFill>
              <a:latin typeface="Avant Garde"/>
              <a:cs typeface="Avant Garde"/>
            </a:endParaRPr>
          </a:p>
          <a:p>
            <a:pPr marL="781172" lvl="2">
              <a:buFontTx/>
              <a:buChar char="-"/>
            </a:pPr>
            <a:r>
              <a:rPr lang="en-US" sz="2400" dirty="0" smtClean="0">
                <a:solidFill>
                  <a:srgbClr val="FFFFFF"/>
                </a:solidFill>
                <a:latin typeface="Avant Garde"/>
                <a:cs typeface="Avant Garde"/>
              </a:rPr>
              <a:t> Tennessee legislators didn't know President Obama </a:t>
            </a:r>
            <a:r>
              <a:rPr lang="en-US" sz="2400" dirty="0">
                <a:solidFill>
                  <a:srgbClr val="FFFFFF"/>
                </a:solidFill>
                <a:latin typeface="Avant Garde"/>
                <a:cs typeface="Avant Garde"/>
              </a:rPr>
              <a:t>i</a:t>
            </a:r>
            <a:r>
              <a:rPr lang="en-US" sz="2400" dirty="0" smtClean="0">
                <a:solidFill>
                  <a:srgbClr val="FFFFFF"/>
                </a:solidFill>
                <a:latin typeface="Avant Garde"/>
                <a:cs typeface="Avant Garde"/>
              </a:rPr>
              <a:t>s a </a:t>
            </a:r>
          </a:p>
          <a:p>
            <a:pPr marL="0" lvl="1"/>
            <a:r>
              <a:rPr lang="en-US" sz="2400" dirty="0" smtClean="0">
                <a:solidFill>
                  <a:srgbClr val="FFFFFF"/>
                </a:solidFill>
                <a:latin typeface="Avant Garde"/>
                <a:cs typeface="Avant Garde"/>
              </a:rPr>
              <a:t>	  supporter of charter schools</a:t>
            </a:r>
          </a:p>
          <a:p>
            <a:endParaRPr lang="en-US" sz="2400" dirty="0" smtClean="0">
              <a:solidFill>
                <a:srgbClr val="FFFFFF"/>
              </a:solidFill>
              <a:latin typeface="Avant Garde"/>
              <a:cs typeface="Avant Garde"/>
            </a:endParaRPr>
          </a:p>
          <a:p>
            <a:r>
              <a:rPr lang="en-US" sz="2400" dirty="0" smtClean="0">
                <a:solidFill>
                  <a:srgbClr val="FFFFFF"/>
                </a:solidFill>
                <a:latin typeface="Avant Garde"/>
                <a:cs typeface="Avant Garde"/>
              </a:rPr>
              <a:t>•  Don't think that effective advocacy is cheap</a:t>
            </a:r>
          </a:p>
          <a:p>
            <a:endParaRPr lang="en-US" sz="2400" dirty="0" smtClean="0">
              <a:solidFill>
                <a:srgbClr val="FFFFFF"/>
              </a:solidFill>
              <a:latin typeface="Avant Garde"/>
              <a:cs typeface="Avant Garde"/>
            </a:endParaRPr>
          </a:p>
          <a:p>
            <a:r>
              <a:rPr lang="en-US" sz="2400" dirty="0" smtClean="0">
                <a:solidFill>
                  <a:srgbClr val="FFFFFF"/>
                </a:solidFill>
                <a:latin typeface="Avant Garde"/>
                <a:cs typeface="Avant Garde"/>
              </a:rPr>
              <a:t>•  Don't allow reform opponents to define the debate</a:t>
            </a:r>
          </a:p>
          <a:p>
            <a:pPr marL="0" lvl="1"/>
            <a:r>
              <a:rPr lang="en-US" sz="2400" dirty="0" smtClean="0">
                <a:solidFill>
                  <a:srgbClr val="FFFFFF"/>
                </a:solidFill>
                <a:latin typeface="Avant Garde"/>
                <a:cs typeface="Avant Garde"/>
              </a:rPr>
              <a:t>   It's time to play offense!</a:t>
            </a:r>
          </a:p>
        </p:txBody>
      </p:sp>
      <p:sp>
        <p:nvSpPr>
          <p:cNvPr id="5" name="TextBox 4"/>
          <p:cNvSpPr txBox="1"/>
          <p:nvPr/>
        </p:nvSpPr>
        <p:spPr>
          <a:xfrm>
            <a:off x="2760600" y="1127920"/>
            <a:ext cx="11914249" cy="646331"/>
          </a:xfrm>
          <a:prstGeom prst="rect">
            <a:avLst/>
          </a:prstGeom>
          <a:noFill/>
        </p:spPr>
        <p:txBody>
          <a:bodyPr wrap="square" rtlCol="0">
            <a:spAutoFit/>
          </a:bodyPr>
          <a:lstStyle/>
          <a:p>
            <a:r>
              <a:rPr lang="en-US" sz="3600" dirty="0" smtClean="0">
                <a:solidFill>
                  <a:srgbClr val="FFFFFF"/>
                </a:solidFill>
                <a:latin typeface="Avant Garde"/>
                <a:cs typeface="Avant Garde"/>
              </a:rPr>
              <a:t>What you can do: Don'ts</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dirty="0" smtClean="0"/>
              <a:t>-</a:t>
            </a:r>
            <a:fld id="{5E8EF2F0-B23E-0D45-9EC4-8ABB153D8498}" type="slidenum">
              <a:rPr lang="en-US" smtClean="0"/>
              <a:pPr/>
              <a:t>143</a:t>
            </a:fld>
            <a:r>
              <a:rPr lang="en-US" dirty="0" smtClean="0"/>
              <a:t>-</a:t>
            </a:r>
            <a:endParaRPr 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58283" y="1737518"/>
            <a:ext cx="11277598" cy="6786473"/>
          </a:xfrm>
          <a:prstGeom prst="rect">
            <a:avLst/>
          </a:prstGeom>
          <a:noFill/>
        </p:spPr>
        <p:txBody>
          <a:bodyPr wrap="square" numCol="1" rtlCol="0">
            <a:spAutoFit/>
          </a:bodyPr>
          <a:lstStyle/>
          <a:p>
            <a:pPr marL="457200" indent="-457200">
              <a:spcAft>
                <a:spcPts val="1800"/>
              </a:spcAft>
              <a:buFont typeface="+mj-lt"/>
              <a:buAutoNum type="arabicPeriod"/>
            </a:pPr>
            <a:r>
              <a:rPr lang="en-US" sz="2400" dirty="0" smtClean="0">
                <a:solidFill>
                  <a:srgbClr val="FFFFFF"/>
                </a:solidFill>
                <a:latin typeface="Avant Garde"/>
                <a:cs typeface="Avant Garde"/>
              </a:rPr>
              <a:t>Get </a:t>
            </a:r>
            <a:r>
              <a:rPr lang="en-US" sz="2400" dirty="0">
                <a:solidFill>
                  <a:srgbClr val="FFFFFF"/>
                </a:solidFill>
                <a:latin typeface="Avant Garde"/>
                <a:cs typeface="Avant Garde"/>
              </a:rPr>
              <a:t>educated by downloading my slide presentation and signing up for my email list at </a:t>
            </a:r>
            <a:r>
              <a:rPr lang="en-US" sz="2400" dirty="0" smtClean="0">
                <a:solidFill>
                  <a:srgbClr val="FFFFFF"/>
                </a:solidFill>
                <a:latin typeface="Avant Garde"/>
                <a:cs typeface="Avant Garde"/>
              </a:rPr>
              <a:t>www.arightdenied.org or email me at WTilson@tilsonfunds.com.</a:t>
            </a:r>
            <a:endParaRPr lang="en-US" sz="2400" dirty="0">
              <a:solidFill>
                <a:srgbClr val="FFFFFF"/>
              </a:solidFill>
              <a:latin typeface="Avant Garde"/>
              <a:cs typeface="Avant Garde"/>
            </a:endParaRPr>
          </a:p>
          <a:p>
            <a:pPr marL="457200" indent="-457200">
              <a:spcAft>
                <a:spcPts val="1800"/>
              </a:spcAft>
              <a:buFont typeface="+mj-lt"/>
              <a:buAutoNum type="arabicPeriod"/>
            </a:pPr>
            <a:r>
              <a:rPr lang="en-US" sz="2400" dirty="0" smtClean="0">
                <a:solidFill>
                  <a:srgbClr val="FFFFFF"/>
                </a:solidFill>
                <a:latin typeface="Avant Garde"/>
                <a:cs typeface="Avant Garde"/>
              </a:rPr>
              <a:t>Sign </a:t>
            </a:r>
            <a:r>
              <a:rPr lang="en-US" sz="2400" dirty="0">
                <a:solidFill>
                  <a:srgbClr val="FFFFFF"/>
                </a:solidFill>
                <a:latin typeface="Avant Garde"/>
                <a:cs typeface="Avant Garde"/>
              </a:rPr>
              <a:t>up for email updates at www.dfer.org, www.edreformnow.org, www.studentsfirst.org, www.standforchildren.org and </a:t>
            </a:r>
            <a:r>
              <a:rPr lang="en-US" sz="2400" dirty="0" smtClean="0">
                <a:solidFill>
                  <a:srgbClr val="FFFFFF"/>
                </a:solidFill>
                <a:latin typeface="Avant Garde"/>
                <a:cs typeface="Avant Garde"/>
              </a:rPr>
              <a:t>www.edtrust.org.</a:t>
            </a:r>
            <a:endParaRPr lang="en-US" sz="2400" dirty="0">
              <a:solidFill>
                <a:srgbClr val="FFFFFF"/>
              </a:solidFill>
              <a:latin typeface="Avant Garde"/>
              <a:cs typeface="Avant Garde"/>
            </a:endParaRPr>
          </a:p>
          <a:p>
            <a:pPr marL="457200" indent="-457200">
              <a:spcAft>
                <a:spcPts val="1800"/>
              </a:spcAft>
              <a:buFont typeface="+mj-lt"/>
              <a:buAutoNum type="arabicPeriod"/>
            </a:pPr>
            <a:r>
              <a:rPr lang="en-US" sz="2400" dirty="0" smtClean="0">
                <a:solidFill>
                  <a:srgbClr val="FFFFFF"/>
                </a:solidFill>
                <a:latin typeface="Avant Garde"/>
                <a:cs typeface="Avant Garde"/>
              </a:rPr>
              <a:t>Go visit a </a:t>
            </a:r>
            <a:r>
              <a:rPr lang="en-US" sz="2400" dirty="0">
                <a:solidFill>
                  <a:srgbClr val="FFFFFF"/>
                </a:solidFill>
                <a:latin typeface="Avant Garde"/>
                <a:cs typeface="Avant Garde"/>
              </a:rPr>
              <a:t>high-performing school and get involved </a:t>
            </a:r>
            <a:r>
              <a:rPr lang="en-US" sz="2400" dirty="0" smtClean="0">
                <a:solidFill>
                  <a:srgbClr val="FFFFFF"/>
                </a:solidFill>
                <a:latin typeface="Avant Garde"/>
                <a:cs typeface="Avant Garde"/>
              </a:rPr>
              <a:t>as </a:t>
            </a:r>
            <a:r>
              <a:rPr lang="en-US" sz="2400" dirty="0">
                <a:solidFill>
                  <a:srgbClr val="FFFFFF"/>
                </a:solidFill>
                <a:latin typeface="Avant Garde"/>
                <a:cs typeface="Avant Garde"/>
              </a:rPr>
              <a:t>a mentor, tutor, board member, etc.</a:t>
            </a:r>
          </a:p>
          <a:p>
            <a:pPr marL="457200" indent="-457200">
              <a:spcAft>
                <a:spcPts val="1800"/>
              </a:spcAft>
              <a:buFont typeface="+mj-lt"/>
              <a:buAutoNum type="arabicPeriod"/>
            </a:pPr>
            <a:r>
              <a:rPr lang="en-US" sz="2400" dirty="0">
                <a:solidFill>
                  <a:srgbClr val="FFFFFF"/>
                </a:solidFill>
                <a:latin typeface="Avant Garde"/>
                <a:cs typeface="Avant Garde"/>
              </a:rPr>
              <a:t>Be an advocate: sent out emails, use Facebook and Twitter, </a:t>
            </a:r>
            <a:r>
              <a:rPr lang="en-US" sz="2400" dirty="0" smtClean="0">
                <a:solidFill>
                  <a:srgbClr val="FFFFFF"/>
                </a:solidFill>
                <a:latin typeface="Avant Garde"/>
                <a:cs typeface="Avant Garde"/>
              </a:rPr>
              <a:t>etc., and bring </a:t>
            </a:r>
            <a:r>
              <a:rPr lang="en-US" sz="2400" dirty="0">
                <a:solidFill>
                  <a:srgbClr val="FFFFFF"/>
                </a:solidFill>
                <a:latin typeface="Avant Garde"/>
                <a:cs typeface="Avant Garde"/>
              </a:rPr>
              <a:t>your friends to visit a high-performing </a:t>
            </a:r>
            <a:r>
              <a:rPr lang="en-US" sz="2400" dirty="0" smtClean="0">
                <a:solidFill>
                  <a:srgbClr val="FFFFFF"/>
                </a:solidFill>
                <a:latin typeface="Avant Garde"/>
                <a:cs typeface="Avant Garde"/>
              </a:rPr>
              <a:t>school. </a:t>
            </a:r>
            <a:r>
              <a:rPr lang="en-US" sz="2400" dirty="0">
                <a:solidFill>
                  <a:srgbClr val="FFFFFF"/>
                </a:solidFill>
                <a:latin typeface="Avant Garde"/>
                <a:cs typeface="Avant Garde"/>
              </a:rPr>
              <a:t>Y</a:t>
            </a:r>
            <a:r>
              <a:rPr lang="en-US" sz="2400" dirty="0" smtClean="0">
                <a:solidFill>
                  <a:srgbClr val="FFFFFF"/>
                </a:solidFill>
                <a:latin typeface="Avant Garde"/>
                <a:cs typeface="Avant Garde"/>
              </a:rPr>
              <a:t>ou </a:t>
            </a:r>
            <a:r>
              <a:rPr lang="en-US" sz="2400" dirty="0">
                <a:solidFill>
                  <a:srgbClr val="FFFFFF"/>
                </a:solidFill>
                <a:latin typeface="Avant Garde"/>
                <a:cs typeface="Avant Garde"/>
              </a:rPr>
              <a:t>can talk to people until you're blue in the face (and they're sick of hearing from you), but seeing is </a:t>
            </a:r>
            <a:r>
              <a:rPr lang="en-US" sz="2400" dirty="0" smtClean="0">
                <a:solidFill>
                  <a:srgbClr val="FFFFFF"/>
                </a:solidFill>
                <a:latin typeface="Avant Garde"/>
                <a:cs typeface="Avant Garde"/>
              </a:rPr>
              <a:t>believing.</a:t>
            </a:r>
          </a:p>
          <a:p>
            <a:pPr marL="457200" indent="-457200">
              <a:spcAft>
                <a:spcPts val="1800"/>
              </a:spcAft>
              <a:buFont typeface="+mj-lt"/>
              <a:buAutoNum type="arabicPeriod"/>
            </a:pPr>
            <a:r>
              <a:rPr lang="en-US" sz="2400" dirty="0" smtClean="0">
                <a:solidFill>
                  <a:srgbClr val="FFFFFF"/>
                </a:solidFill>
                <a:latin typeface="Avant Garde"/>
                <a:cs typeface="Avant Garde"/>
              </a:rPr>
              <a:t>Host a showing of Waiting for "Superman", which is available on DVD and Netflix. </a:t>
            </a:r>
          </a:p>
          <a:p>
            <a:pPr marL="457200" indent="-457200">
              <a:spcAft>
                <a:spcPts val="1800"/>
              </a:spcAft>
              <a:buFont typeface="+mj-lt"/>
              <a:buAutoNum type="arabicPeriod"/>
            </a:pPr>
            <a:r>
              <a:rPr lang="en-US" sz="2400" dirty="0" smtClean="0">
                <a:solidFill>
                  <a:srgbClr val="FFFFFF"/>
                </a:solidFill>
                <a:latin typeface="Avant Garde"/>
                <a:cs typeface="Avant Garde"/>
              </a:rPr>
              <a:t>Get politically involved: show </a:t>
            </a:r>
            <a:r>
              <a:rPr lang="en-US" sz="2400" dirty="0">
                <a:solidFill>
                  <a:srgbClr val="FFFFFF"/>
                </a:solidFill>
                <a:latin typeface="Avant Garde"/>
                <a:cs typeface="Avant Garde"/>
              </a:rPr>
              <a:t>up at political events and ask tough questions of the politicians (who tend to be ignorant and/or gutless weasels on this issue) and, if </a:t>
            </a:r>
            <a:r>
              <a:rPr lang="en-US" sz="2400" dirty="0" smtClean="0">
                <a:solidFill>
                  <a:srgbClr val="FFFFFF"/>
                </a:solidFill>
                <a:latin typeface="Avant Garde"/>
                <a:cs typeface="Avant Garde"/>
              </a:rPr>
              <a:t>you're </a:t>
            </a:r>
            <a:r>
              <a:rPr lang="en-US" sz="2400" dirty="0">
                <a:solidFill>
                  <a:srgbClr val="FFFFFF"/>
                </a:solidFill>
                <a:latin typeface="Avant Garde"/>
                <a:cs typeface="Avant Garde"/>
              </a:rPr>
              <a:t>able, write checks to support reform-friendly </a:t>
            </a:r>
            <a:r>
              <a:rPr lang="en-US" sz="2400" dirty="0" smtClean="0">
                <a:solidFill>
                  <a:srgbClr val="FFFFFF"/>
                </a:solidFill>
                <a:latin typeface="Avant Garde"/>
                <a:cs typeface="Avant Garde"/>
              </a:rPr>
              <a:t>politicians.</a:t>
            </a:r>
          </a:p>
        </p:txBody>
      </p:sp>
      <p:sp>
        <p:nvSpPr>
          <p:cNvPr id="5" name="TextBox 4"/>
          <p:cNvSpPr txBox="1"/>
          <p:nvPr/>
        </p:nvSpPr>
        <p:spPr>
          <a:xfrm>
            <a:off x="2760600" y="823119"/>
            <a:ext cx="11914249" cy="646331"/>
          </a:xfrm>
          <a:prstGeom prst="rect">
            <a:avLst/>
          </a:prstGeom>
          <a:noFill/>
        </p:spPr>
        <p:txBody>
          <a:bodyPr wrap="square" rtlCol="0">
            <a:spAutoFit/>
          </a:bodyPr>
          <a:lstStyle/>
          <a:p>
            <a:r>
              <a:rPr lang="en-US" sz="3600" dirty="0" smtClean="0">
                <a:solidFill>
                  <a:srgbClr val="FFFFFF"/>
                </a:solidFill>
                <a:latin typeface="Avant Garde"/>
                <a:cs typeface="Avant Garde"/>
              </a:rPr>
              <a:t>What you can do </a:t>
            </a:r>
            <a:r>
              <a:rPr lang="en-US" sz="3600" u="sng" dirty="0" smtClean="0">
                <a:solidFill>
                  <a:srgbClr val="FFFFFF"/>
                </a:solidFill>
                <a:latin typeface="Avant Garde"/>
                <a:cs typeface="Avant Garde"/>
              </a:rPr>
              <a:t>right</a:t>
            </a:r>
            <a:r>
              <a:rPr lang="en-US" sz="3600" dirty="0" smtClean="0">
                <a:solidFill>
                  <a:srgbClr val="FFFFFF"/>
                </a:solidFill>
                <a:latin typeface="Avant Garde"/>
                <a:cs typeface="Avant Garde"/>
              </a:rPr>
              <a:t> </a:t>
            </a:r>
            <a:r>
              <a:rPr lang="en-US" sz="3600" u="sng" dirty="0" smtClean="0">
                <a:solidFill>
                  <a:srgbClr val="FFFFFF"/>
                </a:solidFill>
                <a:latin typeface="Avant Garde"/>
                <a:cs typeface="Avant Garde"/>
              </a:rPr>
              <a:t>now</a:t>
            </a:r>
            <a:endParaRPr lang="en-US" sz="3600" u="sng"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dirty="0" smtClean="0"/>
              <a:t>-</a:t>
            </a:r>
            <a:fld id="{5E8EF2F0-B23E-0D45-9EC4-8ABB153D8498}" type="slidenum">
              <a:rPr lang="en-US" smtClean="0"/>
              <a:pPr/>
              <a:t>144</a:t>
            </a:fld>
            <a:r>
              <a:rPr lang="en-US" dirty="0"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2042638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58283" y="2728119"/>
            <a:ext cx="9524998" cy="5586145"/>
          </a:xfrm>
          <a:prstGeom prst="rect">
            <a:avLst/>
          </a:prstGeom>
          <a:noFill/>
        </p:spPr>
        <p:txBody>
          <a:bodyPr wrap="square" numCol="1" rtlCol="0">
            <a:spAutoFit/>
          </a:bodyPr>
          <a:lstStyle/>
          <a:p>
            <a:pPr marL="342900" indent="-342900">
              <a:spcAft>
                <a:spcPts val="1800"/>
              </a:spcAft>
              <a:buFont typeface="Arial" pitchFamily="34" charset="0"/>
              <a:buChar char="•"/>
            </a:pPr>
            <a:r>
              <a:rPr lang="en-US" sz="2400" dirty="0" smtClean="0">
                <a:solidFill>
                  <a:srgbClr val="FFFFFF"/>
                </a:solidFill>
                <a:latin typeface="Avant Garde"/>
                <a:cs typeface="Avant Garde"/>
              </a:rPr>
              <a:t>It's </a:t>
            </a:r>
            <a:r>
              <a:rPr lang="en-US" sz="2400" dirty="0">
                <a:solidFill>
                  <a:srgbClr val="FFFFFF"/>
                </a:solidFill>
                <a:latin typeface="Avant Garde"/>
                <a:cs typeface="Avant Garde"/>
              </a:rPr>
              <a:t>nice to fantasize about an 18-day, Egypt-style revolution that throws out the old order, </a:t>
            </a:r>
            <a:r>
              <a:rPr lang="en-US" sz="2400" dirty="0" smtClean="0">
                <a:solidFill>
                  <a:srgbClr val="FFFFFF"/>
                </a:solidFill>
                <a:latin typeface="Avant Garde"/>
                <a:cs typeface="Avant Garde"/>
              </a:rPr>
              <a:t>that's </a:t>
            </a:r>
            <a:r>
              <a:rPr lang="en-US" sz="2400" dirty="0">
                <a:solidFill>
                  <a:srgbClr val="FFFFFF"/>
                </a:solidFill>
                <a:latin typeface="Avant Garde"/>
                <a:cs typeface="Avant Garde"/>
              </a:rPr>
              <a:t>not going to happen.  The system is much too big, too entrenched, and too decentralized to fix quickly.  </a:t>
            </a:r>
          </a:p>
          <a:p>
            <a:pPr marL="342900" indent="-342900">
              <a:spcAft>
                <a:spcPts val="1800"/>
              </a:spcAft>
              <a:buFont typeface="Arial" pitchFamily="34" charset="0"/>
              <a:buChar char="•"/>
            </a:pPr>
            <a:r>
              <a:rPr lang="en-US" sz="2400" dirty="0" smtClean="0">
                <a:solidFill>
                  <a:srgbClr val="FFFFFF"/>
                </a:solidFill>
                <a:latin typeface="Avant Garde"/>
                <a:cs typeface="Avant Garde"/>
              </a:rPr>
              <a:t>It's </a:t>
            </a:r>
            <a:r>
              <a:rPr lang="en-US" sz="2400" dirty="0">
                <a:solidFill>
                  <a:srgbClr val="FFFFFF"/>
                </a:solidFill>
                <a:latin typeface="Avant Garde"/>
                <a:cs typeface="Avant Garde"/>
              </a:rPr>
              <a:t>taken us 40 years to go from having the best system of public education in the world to having one that is, at best, middle of the pack among developed countries, and it will, sadly, likely take as long to get back to the top.  </a:t>
            </a:r>
          </a:p>
          <a:p>
            <a:pPr marL="342900" indent="-342900">
              <a:spcAft>
                <a:spcPts val="1800"/>
              </a:spcAft>
              <a:buFont typeface="Arial" pitchFamily="34" charset="0"/>
              <a:buChar char="•"/>
            </a:pPr>
            <a:r>
              <a:rPr lang="en-US" sz="2400" dirty="0">
                <a:solidFill>
                  <a:srgbClr val="FFFFFF"/>
                </a:solidFill>
                <a:latin typeface="Avant Garde"/>
                <a:cs typeface="Avant Garde"/>
              </a:rPr>
              <a:t>It will be a journey of 1,000 miles.  We are many miles into the journey and are making progress, albeit in a three-steps-forward-two-steps-backward manner.</a:t>
            </a:r>
          </a:p>
          <a:p>
            <a:pPr marL="342900" indent="-342900">
              <a:spcAft>
                <a:spcPts val="1800"/>
              </a:spcAft>
              <a:buFont typeface="Arial" pitchFamily="34" charset="0"/>
              <a:buChar char="•"/>
            </a:pPr>
            <a:r>
              <a:rPr lang="en-US" sz="2400" dirty="0" smtClean="0">
                <a:solidFill>
                  <a:srgbClr val="FFFFFF"/>
                </a:solidFill>
                <a:latin typeface="Avant Garde"/>
                <a:cs typeface="Avant Garde"/>
              </a:rPr>
              <a:t>Don't </a:t>
            </a:r>
            <a:r>
              <a:rPr lang="en-US" sz="2400" dirty="0">
                <a:solidFill>
                  <a:srgbClr val="FFFFFF"/>
                </a:solidFill>
                <a:latin typeface="Avant Garde"/>
                <a:cs typeface="Avant Garde"/>
              </a:rPr>
              <a:t>be discouraged!  There has been more progress in the past </a:t>
            </a:r>
            <a:r>
              <a:rPr lang="en-US" sz="2400" dirty="0" smtClean="0">
                <a:solidFill>
                  <a:srgbClr val="FFFFFF"/>
                </a:solidFill>
                <a:latin typeface="Avant Garde"/>
                <a:cs typeface="Avant Garde"/>
              </a:rPr>
              <a:t>few years </a:t>
            </a:r>
            <a:r>
              <a:rPr lang="en-US" sz="2400" dirty="0">
                <a:solidFill>
                  <a:srgbClr val="FFFFFF"/>
                </a:solidFill>
                <a:latin typeface="Avant Garde"/>
                <a:cs typeface="Avant Garde"/>
              </a:rPr>
              <a:t>than in the previous 20, so </a:t>
            </a:r>
            <a:r>
              <a:rPr lang="en-US" sz="2400" dirty="0" smtClean="0">
                <a:solidFill>
                  <a:srgbClr val="FFFFFF"/>
                </a:solidFill>
                <a:latin typeface="Avant Garde"/>
                <a:cs typeface="Avant Garde"/>
              </a:rPr>
              <a:t>it's </a:t>
            </a:r>
            <a:r>
              <a:rPr lang="en-US" sz="2400" dirty="0">
                <a:solidFill>
                  <a:srgbClr val="FFFFFF"/>
                </a:solidFill>
                <a:latin typeface="Avant Garde"/>
                <a:cs typeface="Avant Garde"/>
              </a:rPr>
              <a:t>an incredibly exciting time to be a school reformer!</a:t>
            </a:r>
          </a:p>
        </p:txBody>
      </p:sp>
      <p:sp>
        <p:nvSpPr>
          <p:cNvPr id="5" name="TextBox 4"/>
          <p:cNvSpPr txBox="1"/>
          <p:nvPr/>
        </p:nvSpPr>
        <p:spPr>
          <a:xfrm>
            <a:off x="2760600" y="1127920"/>
            <a:ext cx="11914249" cy="1200329"/>
          </a:xfrm>
          <a:prstGeom prst="rect">
            <a:avLst/>
          </a:prstGeom>
          <a:noFill/>
        </p:spPr>
        <p:txBody>
          <a:bodyPr wrap="square" rtlCol="0">
            <a:spAutoFit/>
          </a:bodyPr>
          <a:lstStyle/>
          <a:p>
            <a:r>
              <a:rPr lang="en-US" sz="3600" u="sng" dirty="0" smtClean="0">
                <a:solidFill>
                  <a:srgbClr val="FFFFFF"/>
                </a:solidFill>
                <a:latin typeface="Avant Garde"/>
                <a:cs typeface="Avant Garde"/>
              </a:rPr>
              <a:t>Don't Get Discouraged!</a:t>
            </a:r>
            <a:r>
              <a:rPr lang="en-US" sz="3600" dirty="0" smtClean="0">
                <a:solidFill>
                  <a:srgbClr val="FFFFFF"/>
                </a:solidFill>
                <a:latin typeface="Avant Garde"/>
                <a:cs typeface="Avant Garde"/>
              </a:rPr>
              <a:t>  </a:t>
            </a:r>
          </a:p>
          <a:p>
            <a:r>
              <a:rPr lang="en-US" sz="3600" dirty="0" smtClean="0">
                <a:solidFill>
                  <a:srgbClr val="FFFFFF"/>
                </a:solidFill>
                <a:latin typeface="Avant Garde"/>
                <a:cs typeface="Avant Garde"/>
              </a:rPr>
              <a:t>…But do have realistic expectations</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dirty="0" smtClean="0"/>
              <a:t>-</a:t>
            </a:r>
            <a:fld id="{5E8EF2F0-B23E-0D45-9EC4-8ABB153D8498}" type="slidenum">
              <a:rPr lang="en-US" smtClean="0"/>
              <a:pPr/>
              <a:t>145</a:t>
            </a:fld>
            <a:r>
              <a:rPr lang="en-US" dirty="0"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208757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55962" y="2347119"/>
            <a:ext cx="12798425" cy="61801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TextBox 4"/>
          <p:cNvSpPr txBox="1"/>
          <p:nvPr/>
        </p:nvSpPr>
        <p:spPr>
          <a:xfrm>
            <a:off x="2126935" y="823119"/>
            <a:ext cx="13256477" cy="1384995"/>
          </a:xfrm>
          <a:prstGeom prst="rect">
            <a:avLst/>
          </a:prstGeom>
          <a:noFill/>
        </p:spPr>
        <p:txBody>
          <a:bodyPr wrap="square" rtlCol="0">
            <a:spAutoFit/>
          </a:bodyPr>
          <a:lstStyle/>
          <a:p>
            <a:r>
              <a:rPr lang="en-US" sz="3600" dirty="0" smtClean="0">
                <a:solidFill>
                  <a:srgbClr val="FFFFFF"/>
                </a:solidFill>
                <a:latin typeface="Avant Garde"/>
                <a:cs typeface="Avant Garde"/>
              </a:rPr>
              <a:t>Overall K-12 education spending has grown rapidly over time.</a:t>
            </a:r>
            <a:r>
              <a:rPr lang="en-US" sz="3800" dirty="0" smtClean="0">
                <a:solidFill>
                  <a:schemeClr val="bg1"/>
                </a:solidFill>
                <a:latin typeface="Avant Garde"/>
                <a:cs typeface="Avant Garde"/>
              </a:rPr>
              <a:t/>
            </a:r>
            <a:br>
              <a:rPr lang="en-US" sz="3800" dirty="0" smtClean="0">
                <a:solidFill>
                  <a:schemeClr val="bg1"/>
                </a:solidFill>
                <a:latin typeface="Avant Garde"/>
                <a:cs typeface="Avant Garde"/>
              </a:rPr>
            </a:br>
            <a:endParaRPr lang="en-US" sz="800" dirty="0" smtClean="0">
              <a:solidFill>
                <a:schemeClr val="bg1"/>
              </a:solidFill>
              <a:latin typeface="Avant Garde"/>
              <a:cs typeface="Avant Garde"/>
            </a:endParaRPr>
          </a:p>
          <a:p>
            <a:r>
              <a:rPr lang="en-US" sz="2000" dirty="0" smtClean="0">
                <a:solidFill>
                  <a:srgbClr val="FFFFFF"/>
                </a:solidFill>
                <a:latin typeface="Avant Garde"/>
                <a:cs typeface="Avant Garde"/>
              </a:rPr>
              <a:t>Per-pupil spending, adjusted for inflation, </a:t>
            </a:r>
            <a:r>
              <a:rPr lang="en-US" sz="2000" dirty="0">
                <a:solidFill>
                  <a:srgbClr val="FFFFFF"/>
                </a:solidFill>
                <a:latin typeface="Avant Garde"/>
                <a:cs typeface="Avant Garde"/>
              </a:rPr>
              <a:t>has </a:t>
            </a:r>
            <a:r>
              <a:rPr lang="en-US" sz="2000" dirty="0" smtClean="0">
                <a:solidFill>
                  <a:srgbClr val="FFFFFF"/>
                </a:solidFill>
                <a:latin typeface="Avant Garde"/>
                <a:cs typeface="Avant Garde"/>
              </a:rPr>
              <a:t>more than quadrupled over </a:t>
            </a:r>
            <a:r>
              <a:rPr lang="en-US" sz="2000" dirty="0">
                <a:solidFill>
                  <a:srgbClr val="FFFFFF"/>
                </a:solidFill>
                <a:latin typeface="Avant Garde"/>
                <a:cs typeface="Avant Garde"/>
              </a:rPr>
              <a:t>the past </a:t>
            </a:r>
            <a:r>
              <a:rPr lang="en-US" sz="2000" dirty="0" smtClean="0">
                <a:solidFill>
                  <a:srgbClr val="FFFFFF"/>
                </a:solidFill>
                <a:latin typeface="Avant Garde"/>
                <a:cs typeface="Avant Garde"/>
              </a:rPr>
              <a:t>50 </a:t>
            </a:r>
            <a:r>
              <a:rPr lang="en-US" sz="2000" dirty="0">
                <a:solidFill>
                  <a:srgbClr val="FFFFFF"/>
                </a:solidFill>
                <a:latin typeface="Avant Garde"/>
                <a:cs typeface="Avant Garde"/>
              </a:rPr>
              <a:t>years </a:t>
            </a:r>
            <a:r>
              <a:rPr lang="en-US" sz="2000" dirty="0" smtClean="0">
                <a:solidFill>
                  <a:srgbClr val="FFFFFF"/>
                </a:solidFill>
                <a:latin typeface="Avant Garde"/>
                <a:cs typeface="Avant Garde"/>
              </a:rPr>
              <a:t>to $12,463 in 2006-07.</a:t>
            </a:r>
          </a:p>
          <a:p>
            <a:r>
              <a:rPr lang="en-US" sz="2000" dirty="0" smtClean="0">
                <a:solidFill>
                  <a:srgbClr val="FFFFFF"/>
                </a:solidFill>
                <a:latin typeface="Avant Garde"/>
                <a:cs typeface="Avant Garde"/>
              </a:rPr>
              <a:t>We spend more per pupil than any country other than Switzerland, Norway and Luxembourg.</a:t>
            </a:r>
            <a:endParaRPr lang="en-US" sz="2000" dirty="0">
              <a:solidFill>
                <a:srgbClr val="FFFFFF"/>
              </a:solidFill>
              <a:latin typeface="Avant Garde"/>
              <a:cs typeface="Avant Garde"/>
            </a:endParaRPr>
          </a:p>
        </p:txBody>
      </p:sp>
      <p:sp>
        <p:nvSpPr>
          <p:cNvPr id="6" name="TextBox 5"/>
          <p:cNvSpPr txBox="1"/>
          <p:nvPr/>
        </p:nvSpPr>
        <p:spPr>
          <a:xfrm>
            <a:off x="2372467" y="8824119"/>
            <a:ext cx="13143942" cy="430887"/>
          </a:xfrm>
          <a:prstGeom prst="rect">
            <a:avLst/>
          </a:prstGeom>
          <a:noFill/>
        </p:spPr>
        <p:txBody>
          <a:bodyPr wrap="square" rtlCol="0">
            <a:spAutoFit/>
          </a:bodyPr>
          <a:lstStyle/>
          <a:p>
            <a:r>
              <a:rPr lang="en-US" sz="1100" dirty="0">
                <a:solidFill>
                  <a:srgbClr val="FFFFFF"/>
                </a:solidFill>
                <a:latin typeface="Avant Garde"/>
                <a:cs typeface="Avant Garde"/>
              </a:rPr>
              <a:t>Note: </a:t>
            </a:r>
            <a:r>
              <a:rPr lang="en-US" sz="1100" dirty="0" smtClean="0">
                <a:solidFill>
                  <a:srgbClr val="FFFFFF"/>
                </a:solidFill>
                <a:latin typeface="Avant Garde"/>
                <a:cs typeface="Avant Garde"/>
              </a:rPr>
              <a:t>Total </a:t>
            </a:r>
            <a:r>
              <a:rPr lang="en-US" sz="1100" dirty="0">
                <a:solidFill>
                  <a:srgbClr val="FFFFFF"/>
                </a:solidFill>
                <a:latin typeface="Avant Garde"/>
                <a:cs typeface="Avant Garde"/>
              </a:rPr>
              <a:t>e</a:t>
            </a:r>
            <a:r>
              <a:rPr lang="en-US" sz="1100" dirty="0" smtClean="0">
                <a:solidFill>
                  <a:srgbClr val="FFFFFF"/>
                </a:solidFill>
                <a:latin typeface="Avant Garde"/>
                <a:cs typeface="Avant Garde"/>
              </a:rPr>
              <a:t>xpenditure </a:t>
            </a:r>
            <a:r>
              <a:rPr lang="en-US" sz="1100" dirty="0">
                <a:solidFill>
                  <a:srgbClr val="FFFFFF"/>
                </a:solidFill>
                <a:latin typeface="Avant Garde"/>
                <a:cs typeface="Avant Garde"/>
              </a:rPr>
              <a:t>per pupil in average daily attendance </a:t>
            </a:r>
            <a:r>
              <a:rPr lang="en-US" sz="1100" dirty="0" smtClean="0">
                <a:solidFill>
                  <a:srgbClr val="FFFFFF"/>
                </a:solidFill>
                <a:latin typeface="Avant Garde"/>
                <a:cs typeface="Avant Garde"/>
              </a:rPr>
              <a:t>in </a:t>
            </a:r>
            <a:r>
              <a:rPr lang="en-US" sz="1100" dirty="0">
                <a:solidFill>
                  <a:srgbClr val="FFFFFF"/>
                </a:solidFill>
                <a:latin typeface="Avant Garde"/>
                <a:cs typeface="Avant Garde"/>
              </a:rPr>
              <a:t>constant 2007-08 </a:t>
            </a:r>
            <a:r>
              <a:rPr lang="en-US" sz="1100" dirty="0" smtClean="0">
                <a:solidFill>
                  <a:srgbClr val="FFFFFF"/>
                </a:solidFill>
                <a:latin typeface="Avant Garde"/>
                <a:cs typeface="Avant Garde"/>
              </a:rPr>
              <a:t>dollars (total </a:t>
            </a:r>
            <a:r>
              <a:rPr lang="en-US" sz="1100" dirty="0">
                <a:solidFill>
                  <a:srgbClr val="FFFFFF"/>
                </a:solidFill>
                <a:latin typeface="Avant Garde"/>
                <a:cs typeface="Avant Garde"/>
              </a:rPr>
              <a:t>expenditure is the sum of current expenditures allocable to pupil costs, capital outlay, and interest on school </a:t>
            </a:r>
            <a:r>
              <a:rPr lang="en-US" sz="1100" dirty="0" smtClean="0">
                <a:solidFill>
                  <a:srgbClr val="FFFFFF"/>
                </a:solidFill>
                <a:latin typeface="Avant Garde"/>
                <a:cs typeface="Avant Garde"/>
              </a:rPr>
              <a:t>debt).</a:t>
            </a:r>
          </a:p>
          <a:p>
            <a:r>
              <a:rPr lang="en-US" sz="1100" dirty="0" smtClean="0">
                <a:solidFill>
                  <a:srgbClr val="FFFFFF"/>
                </a:solidFill>
                <a:latin typeface="Avant Garde"/>
                <a:cs typeface="Avant Garde"/>
              </a:rPr>
              <a:t>Source: Digest of Education Statistics, 2009.</a:t>
            </a: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15</a:t>
            </a:fld>
            <a:r>
              <a:rPr lang="en-US" smtClean="0"/>
              <a:t>-</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126935" y="823119"/>
            <a:ext cx="13256477" cy="1200329"/>
          </a:xfrm>
          <a:prstGeom prst="rect">
            <a:avLst/>
          </a:prstGeom>
          <a:noFill/>
        </p:spPr>
        <p:txBody>
          <a:bodyPr wrap="square" rtlCol="0">
            <a:spAutoFit/>
          </a:bodyPr>
          <a:lstStyle/>
          <a:p>
            <a:r>
              <a:rPr lang="en-US" sz="3600" dirty="0">
                <a:solidFill>
                  <a:srgbClr val="FFFFFF"/>
                </a:solidFill>
                <a:latin typeface="Avant Garde"/>
                <a:cs typeface="Avant Garde"/>
              </a:rPr>
              <a:t>We spend more per pupil than any country other than Switzerland, Norway and </a:t>
            </a:r>
            <a:r>
              <a:rPr lang="en-US" sz="3600" dirty="0" smtClean="0">
                <a:solidFill>
                  <a:srgbClr val="FFFFFF"/>
                </a:solidFill>
                <a:latin typeface="Avant Garde"/>
                <a:cs typeface="Avant Garde"/>
              </a:rPr>
              <a:t>Luxembourg</a:t>
            </a:r>
            <a:endParaRPr lang="en-US" sz="2000" dirty="0" smtClean="0">
              <a:solidFill>
                <a:srgbClr val="FFFFFF"/>
              </a:solidFill>
              <a:latin typeface="Avant Garde"/>
              <a:cs typeface="Avant Garde"/>
            </a:endParaRPr>
          </a:p>
        </p:txBody>
      </p:sp>
      <p:sp>
        <p:nvSpPr>
          <p:cNvPr id="6" name="TextBox 5"/>
          <p:cNvSpPr txBox="1"/>
          <p:nvPr/>
        </p:nvSpPr>
        <p:spPr>
          <a:xfrm>
            <a:off x="2372467" y="8824119"/>
            <a:ext cx="13143942"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a:t>
            </a:r>
            <a:r>
              <a:rPr lang="en-US" sz="1100" dirty="0">
                <a:solidFill>
                  <a:srgbClr val="FFFFFF"/>
                </a:solidFill>
                <a:latin typeface="Avant Garde"/>
                <a:cs typeface="Avant Garde"/>
              </a:rPr>
              <a:t>OECD Education at a Glance, 2013, p. 165, www.oecd.org/edu/eag2013%20%28eng%29--FINAL%2020%20June%202013.pdf</a:t>
            </a:r>
            <a:endParaRPr lang="en-US" sz="1100" dirty="0" smtClean="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16</a:t>
            </a:fld>
            <a:r>
              <a:rPr lang="en-US" smtClean="0"/>
              <a:t>-</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44081" y="2042319"/>
            <a:ext cx="8915400" cy="660740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7" name="Rectangle 6"/>
          <p:cNvSpPr/>
          <p:nvPr/>
        </p:nvSpPr>
        <p:spPr>
          <a:xfrm>
            <a:off x="4771350" y="3238606"/>
            <a:ext cx="228600" cy="1860026"/>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769809" y="6410658"/>
            <a:ext cx="228600" cy="2087243"/>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66732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126935" y="823119"/>
            <a:ext cx="13256477" cy="1200329"/>
          </a:xfrm>
          <a:prstGeom prst="rect">
            <a:avLst/>
          </a:prstGeom>
          <a:noFill/>
        </p:spPr>
        <p:txBody>
          <a:bodyPr wrap="square" rtlCol="0">
            <a:spAutoFit/>
          </a:bodyPr>
          <a:lstStyle/>
          <a:p>
            <a:r>
              <a:rPr lang="en-US" sz="3600" dirty="0">
                <a:solidFill>
                  <a:srgbClr val="FFFFFF"/>
                </a:solidFill>
                <a:latin typeface="Avant Garde"/>
                <a:cs typeface="Avant Garde"/>
              </a:rPr>
              <a:t>We </a:t>
            </a:r>
            <a:r>
              <a:rPr lang="en-US" sz="3600" dirty="0" smtClean="0">
                <a:solidFill>
                  <a:srgbClr val="FFFFFF"/>
                </a:solidFill>
                <a:latin typeface="Avant Garde"/>
                <a:cs typeface="Avant Garde"/>
              </a:rPr>
              <a:t>are also spend more on education as a percentage of our GDP than all but five other countries</a:t>
            </a:r>
            <a:endParaRPr lang="en-US" sz="2000" dirty="0" smtClean="0">
              <a:solidFill>
                <a:srgbClr val="FFFFFF"/>
              </a:solidFill>
              <a:latin typeface="Avant Garde"/>
              <a:cs typeface="Avant Garde"/>
            </a:endParaRPr>
          </a:p>
        </p:txBody>
      </p:sp>
      <p:sp>
        <p:nvSpPr>
          <p:cNvPr id="6" name="TextBox 5"/>
          <p:cNvSpPr txBox="1"/>
          <p:nvPr/>
        </p:nvSpPr>
        <p:spPr>
          <a:xfrm>
            <a:off x="2372467" y="8824119"/>
            <a:ext cx="13143942"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a:t>
            </a:r>
            <a:r>
              <a:rPr lang="en-US" sz="1100" dirty="0">
                <a:solidFill>
                  <a:srgbClr val="FFFFFF"/>
                </a:solidFill>
                <a:latin typeface="Avant Garde"/>
                <a:cs typeface="Avant Garde"/>
              </a:rPr>
              <a:t>OECD Education at a Glance, 2013, p. </a:t>
            </a:r>
            <a:r>
              <a:rPr lang="en-US" sz="1100" dirty="0" smtClean="0">
                <a:solidFill>
                  <a:srgbClr val="FFFFFF"/>
                </a:solidFill>
                <a:latin typeface="Avant Garde"/>
                <a:cs typeface="Avant Garde"/>
              </a:rPr>
              <a:t>182, </a:t>
            </a:r>
            <a:r>
              <a:rPr lang="en-US" sz="1100" dirty="0">
                <a:solidFill>
                  <a:srgbClr val="FFFFFF"/>
                </a:solidFill>
                <a:latin typeface="Avant Garde"/>
                <a:cs typeface="Avant Garde"/>
              </a:rPr>
              <a:t>www.oecd.org/edu/eag2013%20%28eng%29--FINAL%2020%20June%202013.pdf</a:t>
            </a:r>
            <a:endParaRPr lang="en-US" sz="1100" dirty="0" smtClean="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17</a:t>
            </a:fld>
            <a:r>
              <a:rPr lang="en-US" smtClean="0"/>
              <a:t>-</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62798" y="2179638"/>
            <a:ext cx="12256036" cy="605648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7" name="Rectangle 6"/>
          <p:cNvSpPr/>
          <p:nvPr/>
        </p:nvSpPr>
        <p:spPr>
          <a:xfrm>
            <a:off x="4264272" y="3337719"/>
            <a:ext cx="304800" cy="4411287"/>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13835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3" y="1127919"/>
            <a:ext cx="10818078" cy="1477328"/>
          </a:xfrm>
          <a:prstGeom prst="rect">
            <a:avLst/>
          </a:prstGeom>
          <a:noFill/>
        </p:spPr>
        <p:txBody>
          <a:bodyPr wrap="square" rtlCol="0">
            <a:spAutoFit/>
          </a:bodyPr>
          <a:lstStyle/>
          <a:p>
            <a:r>
              <a:rPr lang="en-US" sz="3000" dirty="0" smtClean="0">
                <a:solidFill>
                  <a:srgbClr val="FFFFFF"/>
                </a:solidFill>
                <a:latin typeface="Avant Garde"/>
                <a:cs typeface="Avant Garde"/>
              </a:rPr>
              <a:t>The rise in spending has been driven mainly by a tripling in the number of public school teachers over the past 50 years, which has led to a 43% reduction in the student-teacher ratio.</a:t>
            </a:r>
            <a:endParaRPr lang="en-US" sz="3000" dirty="0">
              <a:solidFill>
                <a:srgbClr val="FFFFFF"/>
              </a:solidFill>
              <a:latin typeface="Avant Garde"/>
              <a:cs typeface="Avant Garde"/>
            </a:endParaRPr>
          </a:p>
        </p:txBody>
      </p:sp>
      <p:sp>
        <p:nvSpPr>
          <p:cNvPr id="6" name="TextBox 5"/>
          <p:cNvSpPr txBox="1"/>
          <p:nvPr/>
        </p:nvSpPr>
        <p:spPr>
          <a:xfrm>
            <a:off x="2796939" y="8718276"/>
            <a:ext cx="9121529" cy="907941"/>
          </a:xfrm>
          <a:prstGeom prst="rect">
            <a:avLst/>
          </a:prstGeom>
          <a:noFill/>
        </p:spPr>
        <p:txBody>
          <a:bodyPr wrap="square" rtlCol="0">
            <a:spAutoFit/>
          </a:bodyPr>
          <a:lstStyle/>
          <a:p>
            <a:r>
              <a:rPr lang="en-US" sz="1100" dirty="0" smtClean="0">
                <a:solidFill>
                  <a:schemeClr val="bg1"/>
                </a:solidFill>
                <a:latin typeface="Avant Garde"/>
                <a:cs typeface="Avant Garde"/>
              </a:rPr>
              <a:t>Note: In addition to 3.25 million public school teachers, there are 456,000 private school teachers in K-12.</a:t>
            </a:r>
          </a:p>
          <a:p>
            <a:r>
              <a:rPr lang="en-US" sz="1100" dirty="0" smtClean="0">
                <a:solidFill>
                  <a:schemeClr val="bg1"/>
                </a:solidFill>
                <a:latin typeface="Avant Garde"/>
                <a:cs typeface="Avant Garde"/>
              </a:rPr>
              <a:t>Source: Digest of Education Statistics, 2009.</a:t>
            </a:r>
          </a:p>
          <a:p>
            <a:endParaRPr lang="en-US" dirty="0"/>
          </a:p>
        </p:txBody>
      </p:sp>
      <p:pic>
        <p:nvPicPr>
          <p:cNvPr id="27650"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990850" y="3177980"/>
            <a:ext cx="10587831" cy="5172430"/>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18</a:t>
            </a:fld>
            <a:r>
              <a:rPr lang="en-US" smtClean="0"/>
              <a:t>-</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4" y="267395"/>
            <a:ext cx="11973702" cy="2308324"/>
          </a:xfrm>
          <a:prstGeom prst="rect">
            <a:avLst/>
          </a:prstGeom>
          <a:noFill/>
        </p:spPr>
        <p:txBody>
          <a:bodyPr wrap="square" rtlCol="0">
            <a:spAutoFit/>
          </a:bodyPr>
          <a:lstStyle/>
          <a:p>
            <a:r>
              <a:rPr lang="en-US" sz="3600" dirty="0" smtClean="0">
                <a:solidFill>
                  <a:srgbClr val="FFFFFF"/>
                </a:solidFill>
                <a:latin typeface="Avant Garde"/>
                <a:cs typeface="Avant Garde"/>
              </a:rPr>
              <a:t>The long-term trend of more and more teachers may be reversing: </a:t>
            </a:r>
            <a:r>
              <a:rPr lang="en-US" sz="3600" dirty="0">
                <a:solidFill>
                  <a:srgbClr val="FFFFFF"/>
                </a:solidFill>
                <a:latin typeface="Avant Garde"/>
                <a:cs typeface="Avant Garde"/>
              </a:rPr>
              <a:t>e</a:t>
            </a:r>
            <a:r>
              <a:rPr lang="en-US" sz="3600" dirty="0" smtClean="0">
                <a:solidFill>
                  <a:srgbClr val="FFFFFF"/>
                </a:solidFill>
                <a:latin typeface="Avant Garde"/>
                <a:cs typeface="Avant Garde"/>
              </a:rPr>
              <a:t>ducational services (teaching) was one of the few professions to gain jobs during The Great Recession – but is also one of the few to lose jobs in the recovery.</a:t>
            </a:r>
            <a:endParaRPr lang="en-US" sz="900" dirty="0" smtClean="0">
              <a:solidFill>
                <a:srgbClr val="FFFFFF"/>
              </a:solidFill>
              <a:latin typeface="Avant Garde"/>
              <a:cs typeface="Avant Garde"/>
            </a:endParaRPr>
          </a:p>
        </p:txBody>
      </p:sp>
      <p:sp>
        <p:nvSpPr>
          <p:cNvPr id="5" name="TextBox 4"/>
          <p:cNvSpPr txBox="1"/>
          <p:nvPr/>
        </p:nvSpPr>
        <p:spPr>
          <a:xfrm>
            <a:off x="2472391" y="8819180"/>
            <a:ext cx="12261915"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The College Advantage, Georgetown </a:t>
            </a:r>
            <a:r>
              <a:rPr lang="en-US" sz="1100" dirty="0">
                <a:solidFill>
                  <a:srgbClr val="FFFFFF"/>
                </a:solidFill>
                <a:latin typeface="Avant Garde"/>
                <a:cs typeface="Avant Garde"/>
              </a:rPr>
              <a:t>Center on Education and the </a:t>
            </a:r>
            <a:r>
              <a:rPr lang="en-US" sz="1100" dirty="0" smtClean="0">
                <a:solidFill>
                  <a:srgbClr val="FFFFFF"/>
                </a:solidFill>
                <a:latin typeface="Avant Garde"/>
                <a:cs typeface="Avant Garde"/>
              </a:rPr>
              <a:t>Workforce, 8/15/12.</a:t>
            </a:r>
            <a:endParaRPr lang="en-US" dirty="0">
              <a:solidFill>
                <a:srgbClr val="FFFFFF"/>
              </a:solidFill>
              <a:latin typeface="Avant Garde"/>
              <a:cs typeface="Avant Garde"/>
            </a:endParaRPr>
          </a:p>
        </p:txBody>
      </p:sp>
      <p:sp>
        <p:nvSpPr>
          <p:cNvPr id="14" name="Slide Number Placeholder 13"/>
          <p:cNvSpPr>
            <a:spLocks noGrp="1"/>
          </p:cNvSpPr>
          <p:nvPr>
            <p:ph type="sldNum" sz="quarter" idx="12"/>
          </p:nvPr>
        </p:nvSpPr>
        <p:spPr/>
        <p:txBody>
          <a:bodyPr/>
          <a:lstStyle/>
          <a:p>
            <a:r>
              <a:rPr lang="en-US" smtClean="0"/>
              <a:t>-</a:t>
            </a:r>
            <a:fld id="{5E8EF2F0-B23E-0D45-9EC4-8ABB153D8498}" type="slidenum">
              <a:rPr lang="en-US" smtClean="0"/>
              <a:pPr/>
              <a:t>19</a:t>
            </a:fld>
            <a:r>
              <a:rPr lang="en-US" smtClean="0"/>
              <a:t>-</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28333" y="2584582"/>
            <a:ext cx="6838243" cy="622682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204073" y="3794919"/>
            <a:ext cx="2020389" cy="609600"/>
          </a:xfrm>
          <a:prstGeom prst="rect">
            <a:avLst/>
          </a:prstGeom>
          <a:solidFill>
            <a:schemeClr val="bg1"/>
          </a:solidFill>
          <a:ln>
            <a:solidFill>
              <a:schemeClr val="tx1"/>
            </a:solidFill>
          </a:ln>
          <a:effectLst/>
        </p:spPr>
      </p:pic>
      <p:sp>
        <p:nvSpPr>
          <p:cNvPr id="2" name="Rectangle 1"/>
          <p:cNvSpPr/>
          <p:nvPr/>
        </p:nvSpPr>
        <p:spPr>
          <a:xfrm>
            <a:off x="6478511" y="3135215"/>
            <a:ext cx="5257800" cy="381000"/>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5091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2_Increasing2.psd"/>
          <p:cNvPicPr>
            <a:picLocks noChangeAspect="1"/>
          </p:cNvPicPr>
          <p:nvPr/>
        </p:nvPicPr>
        <p:blipFill>
          <a:blip r:embed="rId3"/>
          <a:stretch>
            <a:fillRect/>
          </a:stretch>
        </p:blipFill>
        <p:spPr>
          <a:xfrm>
            <a:off x="15081" y="-624681"/>
            <a:ext cx="17556163" cy="9824442"/>
          </a:xfrm>
          <a:prstGeom prst="rect">
            <a:avLst/>
          </a:prstGeom>
        </p:spPr>
      </p:pic>
      <p:pic>
        <p:nvPicPr>
          <p:cNvPr id="15366" name="Picture 6"/>
          <p:cNvPicPr>
            <a:picLocks noChangeAspect="1" noChangeArrowheads="1"/>
          </p:cNvPicPr>
          <p:nvPr/>
        </p:nvPicPr>
        <mc:AlternateContent xmlns:ma="http://schemas.microsoft.com/office/mac/drawingml/2008/main">
          <mc:Choice Requires="ma">
            <p:blipFill>
              <a:blip r:embed="rId4"/>
              <a:srcRect/>
              <a:stretch>
                <a:fillRect/>
              </a:stretch>
            </p:blipFill>
          </mc:Choice>
          <mc:Fallback xmlns:mc="http://schemas.openxmlformats.org/markup-compatibility/2006" xmlns:p="http://schemas.openxmlformats.org/presentationml/2006/main" xmlns:r="http://schemas.openxmlformats.org/officeDocument/2006/relationships" xmlns:a="http://schemas.openxmlformats.org/drawingml/2006/main" xmlns="">
            <p:blipFill>
              <a:blip r:embed="rId5"/>
              <a:srcRect/>
              <a:stretch>
                <a:fillRect/>
              </a:stretch>
            </p:blipFill>
          </mc:Fallback>
        </mc:AlternateContent>
        <p:spPr bwMode="auto">
          <a:xfrm>
            <a:off x="4968081" y="5318919"/>
            <a:ext cx="6836298" cy="45569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90329" y="2487209"/>
            <a:ext cx="15454791" cy="481291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5" name="TextBox 4"/>
          <p:cNvSpPr txBox="1"/>
          <p:nvPr/>
        </p:nvSpPr>
        <p:spPr>
          <a:xfrm>
            <a:off x="2760602" y="746919"/>
            <a:ext cx="11914247" cy="1200329"/>
          </a:xfrm>
          <a:prstGeom prst="rect">
            <a:avLst/>
          </a:prstGeom>
          <a:noFill/>
        </p:spPr>
        <p:txBody>
          <a:bodyPr wrap="square" rtlCol="0">
            <a:spAutoFit/>
          </a:bodyPr>
          <a:lstStyle/>
          <a:p>
            <a:r>
              <a:rPr lang="en-US" sz="3600" dirty="0" smtClean="0">
                <a:solidFill>
                  <a:srgbClr val="FFFFFF"/>
                </a:solidFill>
                <a:latin typeface="Avant Garde"/>
                <a:cs typeface="Avant Garde"/>
              </a:rPr>
              <a:t>Average class size in the U.S. is slightly below</a:t>
            </a:r>
          </a:p>
          <a:p>
            <a:r>
              <a:rPr lang="en-US" sz="3600" dirty="0" smtClean="0">
                <a:solidFill>
                  <a:srgbClr val="FFFFFF"/>
                </a:solidFill>
                <a:latin typeface="Avant Garde"/>
                <a:cs typeface="Avant Garde"/>
              </a:rPr>
              <a:t>the OECD average.</a:t>
            </a:r>
          </a:p>
        </p:txBody>
      </p:sp>
      <p:sp>
        <p:nvSpPr>
          <p:cNvPr id="6" name="TextBox 5"/>
          <p:cNvSpPr txBox="1"/>
          <p:nvPr/>
        </p:nvSpPr>
        <p:spPr>
          <a:xfrm>
            <a:off x="2796939" y="8870676"/>
            <a:ext cx="11467542"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OECD Education at a Glance, 2011, p. 366, </a:t>
            </a:r>
            <a:r>
              <a:rPr lang="en-US" sz="1100" dirty="0">
                <a:solidFill>
                  <a:srgbClr val="FFFFFF"/>
                </a:solidFill>
                <a:latin typeface="Avant Garde"/>
                <a:cs typeface="Avant Garde"/>
              </a:rPr>
              <a:t>www.oecd.org/edu/eag2013%20%28eng%29--FINAL%2020%20June%202013.pdf</a:t>
            </a: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20</a:t>
            </a:fld>
            <a:r>
              <a:rPr lang="en-US" smtClean="0"/>
              <a:t>-</a:t>
            </a:r>
            <a:endParaRPr lang="en-US" dirty="0"/>
          </a:p>
        </p:txBody>
      </p:sp>
      <p:sp>
        <p:nvSpPr>
          <p:cNvPr id="2" name="Rectangle 1"/>
          <p:cNvSpPr/>
          <p:nvPr/>
        </p:nvSpPr>
        <p:spPr>
          <a:xfrm>
            <a:off x="7686342" y="4116345"/>
            <a:ext cx="304800" cy="2406531"/>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27322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3" y="1127919"/>
            <a:ext cx="12494478" cy="1769715"/>
          </a:xfrm>
          <a:prstGeom prst="rect">
            <a:avLst/>
          </a:prstGeom>
          <a:noFill/>
        </p:spPr>
        <p:txBody>
          <a:bodyPr wrap="square" rtlCol="0">
            <a:spAutoFit/>
          </a:bodyPr>
          <a:lstStyle/>
          <a:p>
            <a:r>
              <a:rPr lang="en-US" sz="3600" dirty="0" smtClean="0">
                <a:solidFill>
                  <a:srgbClr val="FFFFFF"/>
                </a:solidFill>
                <a:latin typeface="Avant Garde"/>
                <a:cs typeface="Avant Garde"/>
              </a:rPr>
              <a:t>Despite a doubling of spending since the mid-1970s, average educational attainment has stagnated.</a:t>
            </a:r>
          </a:p>
          <a:p>
            <a:endParaRPr lang="en-US" sz="1500" dirty="0" smtClean="0">
              <a:solidFill>
                <a:srgbClr val="FFFFFF"/>
              </a:solidFill>
              <a:latin typeface="Avant Garde"/>
              <a:cs typeface="Avant Garde"/>
            </a:endParaRPr>
          </a:p>
          <a:p>
            <a:r>
              <a:rPr lang="en-US" sz="2200" dirty="0" smtClean="0">
                <a:solidFill>
                  <a:schemeClr val="bg2"/>
                </a:solidFill>
                <a:latin typeface="Avant Garde"/>
                <a:cs typeface="Avant Garde"/>
              </a:rPr>
              <a:t>Percentage of persons 25-29 years old, by highest level of educational attainment.</a:t>
            </a:r>
          </a:p>
          <a:p>
            <a:endParaRPr lang="en-US" sz="3500" dirty="0">
              <a:solidFill>
                <a:srgbClr val="FFFFFF"/>
              </a:solidFill>
              <a:latin typeface="Avant Garde"/>
              <a:cs typeface="Avant Garde"/>
            </a:endParaRPr>
          </a:p>
        </p:txBody>
      </p:sp>
      <p:sp>
        <p:nvSpPr>
          <p:cNvPr id="6" name="TextBox 5"/>
          <p:cNvSpPr txBox="1"/>
          <p:nvPr/>
        </p:nvSpPr>
        <p:spPr>
          <a:xfrm>
            <a:off x="2796939" y="8718276"/>
            <a:ext cx="9121529" cy="738664"/>
          </a:xfrm>
          <a:prstGeom prst="rect">
            <a:avLst/>
          </a:prstGeom>
          <a:noFill/>
        </p:spPr>
        <p:txBody>
          <a:bodyPr wrap="square" rtlCol="0">
            <a:spAutoFit/>
          </a:bodyPr>
          <a:lstStyle/>
          <a:p>
            <a:r>
              <a:rPr lang="en-US" sz="1100" dirty="0" smtClean="0">
                <a:solidFill>
                  <a:srgbClr val="FFFFFF"/>
                </a:solidFill>
                <a:latin typeface="Avant Garde"/>
                <a:cs typeface="Avant Garde"/>
              </a:rPr>
              <a:t>Source: Digest of Education Statistics, 2008, pg. 13.</a:t>
            </a:r>
          </a:p>
          <a:p>
            <a:endParaRPr lang="en-US" dirty="0"/>
          </a:p>
        </p:txBody>
      </p:sp>
      <p:pic>
        <p:nvPicPr>
          <p:cNvPr id="29698"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63850" y="3409432"/>
            <a:ext cx="10787063" cy="4956693"/>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21</a:t>
            </a:fld>
            <a:r>
              <a:rPr lang="en-US" smtClean="0"/>
              <a:t>-</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1127919"/>
            <a:ext cx="11990447" cy="646331"/>
          </a:xfrm>
          <a:prstGeom prst="rect">
            <a:avLst/>
          </a:prstGeom>
          <a:noFill/>
        </p:spPr>
        <p:txBody>
          <a:bodyPr wrap="square" rtlCol="0">
            <a:spAutoFit/>
          </a:bodyPr>
          <a:lstStyle/>
          <a:p>
            <a:r>
              <a:rPr lang="en-US" sz="3600" dirty="0" smtClean="0">
                <a:solidFill>
                  <a:srgbClr val="FFFFFF"/>
                </a:solidFill>
                <a:latin typeface="Avant Garde"/>
                <a:cs typeface="Avant Garde"/>
              </a:rPr>
              <a:t>SAT scores haven't budged since the early 1970's.</a:t>
            </a:r>
            <a:endParaRPr lang="en-US" sz="3600" dirty="0">
              <a:solidFill>
                <a:srgbClr val="FFFFFF"/>
              </a:solidFill>
              <a:latin typeface="Avant Garde"/>
              <a:cs typeface="Avant Garde"/>
            </a:endParaRPr>
          </a:p>
        </p:txBody>
      </p:sp>
      <p:sp>
        <p:nvSpPr>
          <p:cNvPr id="6" name="TextBox 5"/>
          <p:cNvSpPr txBox="1"/>
          <p:nvPr/>
        </p:nvSpPr>
        <p:spPr>
          <a:xfrm>
            <a:off x="2796939" y="8718276"/>
            <a:ext cx="9121529"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Wikipedia.</a:t>
            </a:r>
            <a:endParaRPr lang="en-US" dirty="0"/>
          </a:p>
        </p:txBody>
      </p:sp>
      <p:pic>
        <p:nvPicPr>
          <p:cNvPr id="29699" name="Picture 3"/>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63850" y="2969667"/>
            <a:ext cx="11887199" cy="5396458"/>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22</a:t>
            </a:fld>
            <a:r>
              <a:rPr lang="en-US" smtClean="0"/>
              <a:t>-</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63850" y="2804319"/>
            <a:ext cx="11811000" cy="4595852"/>
          </a:xfrm>
          <a:prstGeom prst="rect">
            <a:avLst/>
          </a:prstGeom>
          <a:noFill/>
          <a:ln w="9525">
            <a:noFill/>
            <a:miter lim="800000"/>
            <a:headEnd/>
            <a:tailEnd/>
          </a:ln>
          <a:effectLst/>
        </p:spPr>
      </p:pic>
      <p:sp>
        <p:nvSpPr>
          <p:cNvPr id="5" name="TextBox 4"/>
          <p:cNvSpPr txBox="1"/>
          <p:nvPr/>
        </p:nvSpPr>
        <p:spPr>
          <a:xfrm>
            <a:off x="2760603" y="1127919"/>
            <a:ext cx="11122878" cy="661720"/>
          </a:xfrm>
          <a:prstGeom prst="rect">
            <a:avLst/>
          </a:prstGeom>
          <a:noFill/>
        </p:spPr>
        <p:txBody>
          <a:bodyPr wrap="square" rtlCol="0">
            <a:spAutoFit/>
          </a:bodyPr>
          <a:lstStyle/>
          <a:p>
            <a:r>
              <a:rPr lang="en-US" sz="3600" dirty="0" smtClean="0">
                <a:solidFill>
                  <a:srgbClr val="FFFFFF"/>
                </a:solidFill>
                <a:latin typeface="Avant Garde"/>
                <a:cs typeface="Avant Garde"/>
              </a:rPr>
              <a:t>NAEP scores have stagnated as well.</a:t>
            </a:r>
            <a:endParaRPr lang="en-US" sz="3600" dirty="0">
              <a:solidFill>
                <a:srgbClr val="FFFFFF"/>
              </a:solidFill>
              <a:latin typeface="Avant Garde"/>
              <a:cs typeface="Avant Garde"/>
            </a:endParaRPr>
          </a:p>
        </p:txBody>
      </p:sp>
      <p:sp>
        <p:nvSpPr>
          <p:cNvPr id="6" name="TextBox 5"/>
          <p:cNvSpPr txBox="1"/>
          <p:nvPr/>
        </p:nvSpPr>
        <p:spPr>
          <a:xfrm>
            <a:off x="2796939" y="8718276"/>
            <a:ext cx="9121529" cy="430887"/>
          </a:xfrm>
          <a:prstGeom prst="rect">
            <a:avLst/>
          </a:prstGeom>
          <a:noFill/>
        </p:spPr>
        <p:txBody>
          <a:bodyPr wrap="square" rtlCol="0">
            <a:spAutoFit/>
          </a:bodyPr>
          <a:lstStyle/>
          <a:p>
            <a:r>
              <a:rPr lang="en-US" sz="1100" dirty="0" smtClean="0">
                <a:solidFill>
                  <a:srgbClr val="FFFFFF"/>
                </a:solidFill>
                <a:latin typeface="Avant Garde"/>
                <a:cs typeface="Avant Garde"/>
              </a:rPr>
              <a:t>Source: U.S. Department of Education, Institute of Education Sciences, National Center for Education Statistics, National Assessment of Educational Progress (NAEP), various years, 1971–2008 Long-Term Trend Reading Assessments.</a:t>
            </a:r>
            <a:endParaRPr lang="en-US" sz="1100" dirty="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23</a:t>
            </a:fld>
            <a:r>
              <a:rPr lang="en-US" smtClean="0"/>
              <a:t>-</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3" y="1127919"/>
            <a:ext cx="11122878" cy="1200329"/>
          </a:xfrm>
          <a:prstGeom prst="rect">
            <a:avLst/>
          </a:prstGeom>
          <a:noFill/>
        </p:spPr>
        <p:txBody>
          <a:bodyPr wrap="square" rtlCol="0">
            <a:spAutoFit/>
          </a:bodyPr>
          <a:lstStyle/>
          <a:p>
            <a:r>
              <a:rPr lang="en-US" sz="3600" dirty="0" smtClean="0">
                <a:solidFill>
                  <a:srgbClr val="FFFFFF"/>
                </a:solidFill>
                <a:latin typeface="Avant Garde"/>
                <a:cs typeface="Avant Garde"/>
              </a:rPr>
              <a:t>Why hasn't additional money</a:t>
            </a:r>
          </a:p>
          <a:p>
            <a:r>
              <a:rPr lang="en-US" sz="3600" dirty="0" smtClean="0">
                <a:solidFill>
                  <a:srgbClr val="FFFFFF"/>
                </a:solidFill>
                <a:latin typeface="Avant Garde"/>
                <a:cs typeface="Avant Garde"/>
              </a:rPr>
              <a:t>resulted in improved results?</a:t>
            </a:r>
            <a:endParaRPr lang="en-US" sz="3600" dirty="0">
              <a:solidFill>
                <a:srgbClr val="FFFFFF"/>
              </a:solidFill>
              <a:latin typeface="Avant Garde"/>
              <a:cs typeface="Avant Garde"/>
            </a:endParaRPr>
          </a:p>
        </p:txBody>
      </p:sp>
      <p:sp>
        <p:nvSpPr>
          <p:cNvPr id="7" name="TextBox 6"/>
          <p:cNvSpPr txBox="1"/>
          <p:nvPr/>
        </p:nvSpPr>
        <p:spPr>
          <a:xfrm>
            <a:off x="2406651" y="2575719"/>
            <a:ext cx="12619830" cy="3046988"/>
          </a:xfrm>
          <a:prstGeom prst="rect">
            <a:avLst/>
          </a:prstGeom>
          <a:noFill/>
        </p:spPr>
        <p:txBody>
          <a:bodyPr wrap="square" rtlCol="0">
            <a:spAutoFit/>
          </a:bodyPr>
          <a:lstStyle/>
          <a:p>
            <a:pPr marL="381000" indent="-381000">
              <a:buFontTx/>
              <a:buAutoNum type="arabicPeriod"/>
            </a:pPr>
            <a:r>
              <a:rPr lang="en-US" sz="2400" dirty="0" smtClean="0">
                <a:solidFill>
                  <a:srgbClr val="FFFFFF"/>
                </a:solidFill>
                <a:latin typeface="Avant Garde"/>
                <a:cs typeface="Avant Garde"/>
              </a:rPr>
              <a:t>Teacher quality has been falling rapidly over the past few decades</a:t>
            </a:r>
          </a:p>
          <a:p>
            <a:pPr marL="381000" indent="-381000">
              <a:buFontTx/>
              <a:buAutoNum type="arabicPeriod"/>
            </a:pPr>
            <a:endParaRPr lang="en-US" sz="1000" dirty="0" smtClean="0">
              <a:solidFill>
                <a:srgbClr val="FFFFFF"/>
              </a:solidFill>
              <a:latin typeface="Avant Garde"/>
              <a:cs typeface="Avant Garde"/>
            </a:endParaRPr>
          </a:p>
          <a:p>
            <a:pPr marL="381000" indent="-381000">
              <a:buFontTx/>
              <a:buAutoNum type="arabicPeriod"/>
            </a:pPr>
            <a:r>
              <a:rPr lang="en-US" sz="2400" dirty="0" smtClean="0">
                <a:solidFill>
                  <a:srgbClr val="FFFFFF"/>
                </a:solidFill>
                <a:latin typeface="Avant Garde"/>
                <a:cs typeface="Avant Garde"/>
              </a:rPr>
              <a:t>Our school systems have become more dysfunctional, bureaucratic and unaccountable</a:t>
            </a:r>
          </a:p>
          <a:p>
            <a:pPr marL="381000" indent="-381000">
              <a:buFontTx/>
              <a:buAutoNum type="arabicPeriod"/>
            </a:pPr>
            <a:endParaRPr lang="en-US" sz="1000" dirty="0" smtClean="0">
              <a:solidFill>
                <a:srgbClr val="FFFFFF"/>
              </a:solidFill>
              <a:latin typeface="Avant Garde"/>
              <a:cs typeface="Avant Garde"/>
            </a:endParaRPr>
          </a:p>
          <a:p>
            <a:pPr marL="381000" indent="-381000">
              <a:buFontTx/>
              <a:buAutoNum type="arabicPeriod"/>
            </a:pPr>
            <a:r>
              <a:rPr lang="en-US" sz="2400" dirty="0" smtClean="0">
                <a:solidFill>
                  <a:srgbClr val="FFFFFF"/>
                </a:solidFill>
                <a:latin typeface="Avant Garde"/>
                <a:cs typeface="Avant Garde"/>
              </a:rPr>
              <a:t>As a nation, we have been so rich for so long that we have become lazy and complacent. Our youth are spending more time watching TV, listening to iPods, playing video games (up 25% in recent years), going to sporting events, etc. rather than studying hard.  These two pictures capture what's happening in China vs. the U.S.:</a:t>
            </a:r>
          </a:p>
          <a:p>
            <a:endParaRPr lang="en-US" sz="2800" dirty="0">
              <a:solidFill>
                <a:srgbClr val="FFFFFF"/>
              </a:solidFill>
              <a:latin typeface="Avant Garde"/>
              <a:cs typeface="Avant Garde"/>
            </a:endParaRPr>
          </a:p>
        </p:txBody>
      </p:sp>
      <p:pic>
        <p:nvPicPr>
          <p:cNvPr id="8" name="Picture 7" descr="China students"/>
          <p:cNvPicPr>
            <a:picLocks noChangeAspect="1" noChangeArrowheads="1"/>
          </p:cNvPicPr>
          <p:nvPr/>
        </p:nvPicPr>
        <p:blipFill>
          <a:blip r:embed="rId3" cstate="print"/>
          <a:srcRect/>
          <a:stretch>
            <a:fillRect/>
          </a:stretch>
        </p:blipFill>
        <p:spPr bwMode="auto">
          <a:xfrm>
            <a:off x="2453481" y="5242720"/>
            <a:ext cx="5473935" cy="4038600"/>
          </a:xfrm>
          <a:prstGeom prst="rect">
            <a:avLst/>
          </a:prstGeom>
          <a:noFill/>
        </p:spPr>
      </p:pic>
      <p:pic>
        <p:nvPicPr>
          <p:cNvPr id="9" name="Picture 8" descr="1frat-party-fans"/>
          <p:cNvPicPr>
            <a:picLocks noChangeAspect="1" noChangeArrowheads="1"/>
          </p:cNvPicPr>
          <p:nvPr/>
        </p:nvPicPr>
        <p:blipFill>
          <a:blip r:embed="rId4" cstate="print"/>
          <a:srcRect/>
          <a:stretch>
            <a:fillRect/>
          </a:stretch>
        </p:blipFill>
        <p:spPr bwMode="auto">
          <a:xfrm>
            <a:off x="8292236" y="5242721"/>
            <a:ext cx="5384797" cy="4038598"/>
          </a:xfrm>
          <a:prstGeom prst="rect">
            <a:avLst/>
          </a:prstGeom>
          <a:noFill/>
        </p:spPr>
      </p:pic>
      <p:sp>
        <p:nvSpPr>
          <p:cNvPr id="10" name="Slide Number Placeholder 9"/>
          <p:cNvSpPr>
            <a:spLocks noGrp="1"/>
          </p:cNvSpPr>
          <p:nvPr>
            <p:ph type="sldNum" sz="quarter" idx="12"/>
          </p:nvPr>
        </p:nvSpPr>
        <p:spPr/>
        <p:txBody>
          <a:bodyPr/>
          <a:lstStyle/>
          <a:p>
            <a:r>
              <a:rPr lang="en-US" smtClean="0"/>
              <a:t>-</a:t>
            </a:r>
            <a:fld id="{5E8EF2F0-B23E-0D45-9EC4-8ABB153D8498}" type="slidenum">
              <a:rPr lang="en-US" smtClean="0"/>
              <a:pPr/>
              <a:t>24</a:t>
            </a:fld>
            <a:r>
              <a:rPr lang="en-US" smtClean="0"/>
              <a:t>-</a:t>
            </a:r>
            <a:endParaRPr lang="en-US" dirty="0"/>
          </a:p>
        </p:txBody>
      </p:sp>
      <p:sp>
        <p:nvSpPr>
          <p:cNvPr id="11" name="TextBox 10"/>
          <p:cNvSpPr txBox="1"/>
          <p:nvPr/>
        </p:nvSpPr>
        <p:spPr>
          <a:xfrm>
            <a:off x="14188281" y="5395119"/>
            <a:ext cx="3048000" cy="3662541"/>
          </a:xfrm>
          <a:prstGeom prst="rect">
            <a:avLst/>
          </a:prstGeom>
          <a:noFill/>
        </p:spPr>
        <p:txBody>
          <a:bodyPr wrap="square" rtlCol="0">
            <a:spAutoFit/>
          </a:bodyPr>
          <a:lstStyle/>
          <a:p>
            <a:r>
              <a:rPr lang="en-US" sz="2400" dirty="0" smtClean="0">
                <a:solidFill>
                  <a:schemeClr val="bg1"/>
                </a:solidFill>
                <a:latin typeface="Avant Garde"/>
              </a:rPr>
              <a:t>37% of American college students have, in the previous two weeks, engaged in binge drinking, defined as drinking five or more drinks in a row</a:t>
            </a:r>
          </a:p>
          <a:p>
            <a:r>
              <a:rPr lang="en-US" sz="2000" dirty="0" smtClean="0">
                <a:solidFill>
                  <a:schemeClr val="bg1"/>
                </a:solidFill>
                <a:latin typeface="Avant Garde"/>
              </a:rPr>
              <a:t>-- University of Michigan study, 2009</a:t>
            </a:r>
            <a:endParaRPr lang="en-US" sz="2000" dirty="0">
              <a:solidFill>
                <a:schemeClr val="bg1"/>
              </a:solidFill>
              <a:latin typeface="Avant Garde"/>
            </a:endParaRPr>
          </a:p>
        </p:txBody>
      </p:sp>
      <p:cxnSp>
        <p:nvCxnSpPr>
          <p:cNvPr id="3" name="Straight Arrow Connector 2"/>
          <p:cNvCxnSpPr/>
          <p:nvPr/>
        </p:nvCxnSpPr>
        <p:spPr>
          <a:xfrm flipH="1">
            <a:off x="13807281" y="5622707"/>
            <a:ext cx="381000" cy="77212"/>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3" y="1127919"/>
            <a:ext cx="3807678" cy="6186309"/>
          </a:xfrm>
          <a:prstGeom prst="rect">
            <a:avLst/>
          </a:prstGeom>
          <a:noFill/>
        </p:spPr>
        <p:txBody>
          <a:bodyPr wrap="square" rtlCol="0">
            <a:spAutoFit/>
          </a:bodyPr>
          <a:lstStyle/>
          <a:p>
            <a:r>
              <a:rPr lang="en-US" sz="3600" dirty="0" smtClean="0">
                <a:solidFill>
                  <a:srgbClr val="FFFFFF"/>
                </a:solidFill>
                <a:latin typeface="Avant Garde"/>
                <a:cs typeface="Avant Garde"/>
              </a:rPr>
              <a:t>The childhood poverty rate is higher in the U.S. than any other developed country. And it’s particular pervasive among Black (39%) and Hispanic (34%) children.</a:t>
            </a:r>
            <a:endParaRPr lang="en-US" sz="3600" dirty="0">
              <a:solidFill>
                <a:srgbClr val="FFFFFF"/>
              </a:solidFill>
              <a:latin typeface="Avant Garde"/>
              <a:cs typeface="Avant Garde"/>
            </a:endParaRPr>
          </a:p>
        </p:txBody>
      </p:sp>
      <p:sp>
        <p:nvSpPr>
          <p:cNvPr id="6" name="TextBox 5"/>
          <p:cNvSpPr txBox="1"/>
          <p:nvPr/>
        </p:nvSpPr>
        <p:spPr>
          <a:xfrm>
            <a:off x="2796939" y="8791109"/>
            <a:ext cx="9121529" cy="261610"/>
          </a:xfrm>
          <a:prstGeom prst="rect">
            <a:avLst/>
          </a:prstGeom>
          <a:noFill/>
        </p:spPr>
        <p:txBody>
          <a:bodyPr wrap="square" rtlCol="0">
            <a:spAutoFit/>
          </a:bodyPr>
          <a:lstStyle/>
          <a:p>
            <a:r>
              <a:rPr lang="en-US" sz="1100" dirty="0">
                <a:solidFill>
                  <a:srgbClr val="FFFFFF"/>
                </a:solidFill>
                <a:latin typeface="Avant Garde"/>
                <a:cs typeface="Avant Garde"/>
              </a:rPr>
              <a:t>N</a:t>
            </a:r>
            <a:r>
              <a:rPr lang="en-US" sz="1100" dirty="0" smtClean="0">
                <a:solidFill>
                  <a:srgbClr val="FFFFFF"/>
                </a:solidFill>
                <a:latin typeface="Avant Garde"/>
                <a:cs typeface="Avant Garde"/>
              </a:rPr>
              <a:t>ote: Poverty here is defined as </a:t>
            </a:r>
            <a:r>
              <a:rPr lang="en-US" sz="1100" i="1" dirty="0" smtClean="0">
                <a:solidFill>
                  <a:srgbClr val="FFFFFF"/>
                </a:solidFill>
                <a:latin typeface="Avant Garde"/>
                <a:cs typeface="Avant Garde"/>
              </a:rPr>
              <a:t>relative</a:t>
            </a:r>
            <a:r>
              <a:rPr lang="en-US" sz="1100" dirty="0" smtClean="0">
                <a:solidFill>
                  <a:srgbClr val="FFFFFF"/>
                </a:solidFill>
                <a:latin typeface="Avant Garde"/>
                <a:cs typeface="Avant Garde"/>
              </a:rPr>
              <a:t> to the national median, not on an absolute basis, so it makes the US rate appear higher.</a:t>
            </a:r>
            <a:endParaRPr lang="en-US" sz="1100" dirty="0">
              <a:solidFill>
                <a:srgbClr val="FFFFFF"/>
              </a:solidFill>
              <a:latin typeface="Avant Garde"/>
              <a:cs typeface="Avant Garde"/>
            </a:endParaRPr>
          </a:p>
        </p:txBody>
      </p:sp>
      <p:sp>
        <p:nvSpPr>
          <p:cNvPr id="9" name="Slide Number Placeholder 8"/>
          <p:cNvSpPr>
            <a:spLocks noGrp="1"/>
          </p:cNvSpPr>
          <p:nvPr>
            <p:ph type="sldNum" sz="quarter" idx="12"/>
          </p:nvPr>
        </p:nvSpPr>
        <p:spPr/>
        <p:txBody>
          <a:bodyPr/>
          <a:lstStyle/>
          <a:p>
            <a:r>
              <a:rPr lang="en-US" smtClean="0"/>
              <a:t>-</a:t>
            </a:r>
            <a:fld id="{5E8EF2F0-B23E-0D45-9EC4-8ABB153D8498}" type="slidenum">
              <a:rPr lang="en-US" smtClean="0"/>
              <a:pPr/>
              <a:t>25</a:t>
            </a:fld>
            <a:r>
              <a:rPr lang="en-US" smtClean="0"/>
              <a:t>-</a:t>
            </a:r>
            <a:endParaRPr lang="en-US" dirty="0"/>
          </a:p>
        </p:txBody>
      </p:sp>
      <p:pic>
        <p:nvPicPr>
          <p:cNvPr id="8" name="Picture 7" descr="Description: image from 24.media.tumblr.com"/>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73081" y="1127919"/>
            <a:ext cx="5257800" cy="7505558"/>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3" y="1127919"/>
            <a:ext cx="8227278" cy="1200329"/>
          </a:xfrm>
          <a:prstGeom prst="rect">
            <a:avLst/>
          </a:prstGeom>
          <a:noFill/>
        </p:spPr>
        <p:txBody>
          <a:bodyPr wrap="square" rtlCol="0">
            <a:spAutoFit/>
          </a:bodyPr>
          <a:lstStyle/>
          <a:p>
            <a:r>
              <a:rPr lang="en-US" sz="3600" dirty="0" smtClean="0">
                <a:solidFill>
                  <a:srgbClr val="FFFFFF"/>
                </a:solidFill>
                <a:latin typeface="Avant Garde"/>
                <a:cs typeface="Avant Garde"/>
              </a:rPr>
              <a:t>Americans watch more than twice as much TV as any other country.</a:t>
            </a:r>
            <a:endParaRPr lang="en-US" sz="3600" dirty="0">
              <a:solidFill>
                <a:srgbClr val="FFFFFF"/>
              </a:solidFill>
              <a:latin typeface="Avant Garde"/>
              <a:cs typeface="Avant Garde"/>
            </a:endParaRPr>
          </a:p>
        </p:txBody>
      </p:sp>
      <p:sp>
        <p:nvSpPr>
          <p:cNvPr id="6" name="TextBox 5"/>
          <p:cNvSpPr txBox="1"/>
          <p:nvPr/>
        </p:nvSpPr>
        <p:spPr>
          <a:xfrm>
            <a:off x="2796939" y="8718276"/>
            <a:ext cx="9121529"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OECD Communications Outlook 2009; http://browse.oecdbookshop.org/oecd/pdfs/browseit/9309031E.PDF#page=202.</a:t>
            </a:r>
            <a:endParaRPr lang="en-US" sz="1100" dirty="0">
              <a:solidFill>
                <a:srgbClr val="FFFFFF"/>
              </a:solidFill>
              <a:latin typeface="Avant Garde"/>
              <a:cs typeface="Avant Garde"/>
            </a:endParaRPr>
          </a:p>
        </p:txBody>
      </p:sp>
      <p:sp>
        <p:nvSpPr>
          <p:cNvPr id="7" name="TextBox 6"/>
          <p:cNvSpPr txBox="1"/>
          <p:nvPr/>
        </p:nvSpPr>
        <p:spPr>
          <a:xfrm>
            <a:off x="3157624" y="3241665"/>
            <a:ext cx="2648657" cy="477054"/>
          </a:xfrm>
          <a:prstGeom prst="rect">
            <a:avLst/>
          </a:prstGeom>
          <a:noFill/>
        </p:spPr>
        <p:txBody>
          <a:bodyPr wrap="none" rtlCol="0">
            <a:spAutoFit/>
          </a:bodyPr>
          <a:lstStyle/>
          <a:p>
            <a:r>
              <a:rPr lang="en-US" sz="2500" dirty="0" smtClean="0">
                <a:solidFill>
                  <a:srgbClr val="FFFFFF"/>
                </a:solidFill>
                <a:latin typeface="Avant Garde"/>
                <a:cs typeface="Avant Garde"/>
              </a:rPr>
              <a:t>Hours of TV/Day</a:t>
            </a:r>
            <a:endParaRPr lang="en-US" sz="2500" dirty="0">
              <a:solidFill>
                <a:srgbClr val="FFFFFF"/>
              </a:solidFill>
              <a:latin typeface="Avant Garde"/>
              <a:cs typeface="Avant Garde"/>
            </a:endParaRPr>
          </a:p>
        </p:txBody>
      </p:sp>
      <p:pic>
        <p:nvPicPr>
          <p:cNvPr id="32770"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529681" y="2651919"/>
            <a:ext cx="11658600" cy="5722938"/>
          </a:xfrm>
          <a:prstGeom prst="rect">
            <a:avLst/>
          </a:prstGeom>
          <a:noFill/>
          <a:ln w="9525">
            <a:noFill/>
            <a:miter lim="800000"/>
            <a:headEnd/>
            <a:tailEnd/>
          </a:ln>
          <a:effectLst/>
        </p:spPr>
      </p:pic>
      <p:sp>
        <p:nvSpPr>
          <p:cNvPr id="9" name="Slide Number Placeholder 8"/>
          <p:cNvSpPr>
            <a:spLocks noGrp="1"/>
          </p:cNvSpPr>
          <p:nvPr>
            <p:ph type="sldNum" sz="quarter" idx="12"/>
          </p:nvPr>
        </p:nvSpPr>
        <p:spPr/>
        <p:txBody>
          <a:bodyPr/>
          <a:lstStyle/>
          <a:p>
            <a:r>
              <a:rPr lang="en-US" smtClean="0"/>
              <a:t>-</a:t>
            </a:r>
            <a:fld id="{5E8EF2F0-B23E-0D45-9EC4-8ABB153D8498}" type="slidenum">
              <a:rPr lang="en-US" smtClean="0"/>
              <a:pPr/>
              <a:t>26</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7630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1127919"/>
            <a:ext cx="11427679" cy="1200329"/>
          </a:xfrm>
          <a:prstGeom prst="rect">
            <a:avLst/>
          </a:prstGeom>
          <a:noFill/>
        </p:spPr>
        <p:txBody>
          <a:bodyPr wrap="square" rtlCol="0">
            <a:spAutoFit/>
          </a:bodyPr>
          <a:lstStyle/>
          <a:p>
            <a:r>
              <a:rPr lang="en-US" sz="3600" dirty="0" smtClean="0">
                <a:solidFill>
                  <a:srgbClr val="FFFFFF"/>
                </a:solidFill>
                <a:latin typeface="Avant Garde"/>
                <a:cs typeface="Avant Garde"/>
              </a:rPr>
              <a:t>Overall, students at all grade levels are spending far more time watching TV than doing homework.</a:t>
            </a:r>
            <a:endParaRPr lang="en-US" sz="3600" dirty="0">
              <a:solidFill>
                <a:srgbClr val="FFFFFF"/>
              </a:solidFill>
              <a:latin typeface="Avant Garde"/>
              <a:cs typeface="Avant Garde"/>
            </a:endParaRPr>
          </a:p>
        </p:txBody>
      </p:sp>
      <p:sp>
        <p:nvSpPr>
          <p:cNvPr id="6" name="TextBox 5"/>
          <p:cNvSpPr txBox="1"/>
          <p:nvPr/>
        </p:nvSpPr>
        <p:spPr>
          <a:xfrm>
            <a:off x="2796939" y="8718276"/>
            <a:ext cx="9121529"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a:t>
            </a:r>
            <a:r>
              <a:rPr lang="en-US" sz="1100" u="sng" dirty="0" smtClean="0">
                <a:solidFill>
                  <a:srgbClr val="FFFFFF"/>
                </a:solidFill>
                <a:latin typeface="Avant Garde"/>
                <a:cs typeface="Avant Garde"/>
              </a:rPr>
              <a:t>No Excuses</a:t>
            </a:r>
            <a:r>
              <a:rPr lang="en-US" sz="1100" dirty="0" smtClean="0">
                <a:solidFill>
                  <a:srgbClr val="FFFFFF"/>
                </a:solidFill>
                <a:latin typeface="Avant Garde"/>
                <a:cs typeface="Avant Garde"/>
              </a:rPr>
              <a:t>.</a:t>
            </a:r>
            <a:endParaRPr lang="en-US" sz="1100" dirty="0">
              <a:solidFill>
                <a:srgbClr val="FFFFFF"/>
              </a:solidFill>
              <a:latin typeface="Avant Garde"/>
              <a:cs typeface="Avant Garde"/>
            </a:endParaRPr>
          </a:p>
        </p:txBody>
      </p:sp>
      <p:pic>
        <p:nvPicPr>
          <p:cNvPr id="33796" name="Picture 4"/>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63850" y="2774421"/>
            <a:ext cx="10562431" cy="5591704"/>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27</a:t>
            </a:fld>
            <a:r>
              <a:rPr lang="en-US" smtClean="0"/>
              <a:t>-</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442119"/>
            <a:ext cx="12799279" cy="2062103"/>
          </a:xfrm>
          <a:prstGeom prst="rect">
            <a:avLst/>
          </a:prstGeom>
          <a:noFill/>
        </p:spPr>
        <p:txBody>
          <a:bodyPr wrap="square" rtlCol="0">
            <a:spAutoFit/>
          </a:bodyPr>
          <a:lstStyle/>
          <a:p>
            <a:r>
              <a:rPr lang="en-US" sz="3200" dirty="0" smtClean="0">
                <a:solidFill>
                  <a:srgbClr val="FFFFFF"/>
                </a:solidFill>
                <a:latin typeface="Avant Garde"/>
                <a:cs typeface="Avant Garde"/>
              </a:rPr>
              <a:t>Over the past decade, American youth are spending much more time watching TV, listening to music, using a computer and playing video games – a total of 7½ hours </a:t>
            </a:r>
            <a:r>
              <a:rPr lang="en-US" sz="3200" i="1" dirty="0" smtClean="0">
                <a:solidFill>
                  <a:srgbClr val="FFFFFF"/>
                </a:solidFill>
                <a:latin typeface="Avant Garde"/>
                <a:cs typeface="Avant Garde"/>
              </a:rPr>
              <a:t>every day </a:t>
            </a:r>
            <a:r>
              <a:rPr lang="en-US" sz="3200" dirty="0" smtClean="0">
                <a:solidFill>
                  <a:srgbClr val="FFFFFF"/>
                </a:solidFill>
                <a:latin typeface="Avant Garde"/>
                <a:cs typeface="Avant Garde"/>
              </a:rPr>
              <a:t>in front of a screen.  </a:t>
            </a:r>
          </a:p>
          <a:p>
            <a:r>
              <a:rPr lang="en-US" sz="3200" dirty="0" smtClean="0">
                <a:solidFill>
                  <a:srgbClr val="FFFFFF"/>
                </a:solidFill>
                <a:latin typeface="Avant Garde"/>
                <a:cs typeface="Avant Garde"/>
              </a:rPr>
              <a:t>The </a:t>
            </a:r>
            <a:r>
              <a:rPr lang="en-US" sz="3200" i="1" dirty="0" smtClean="0">
                <a:solidFill>
                  <a:srgbClr val="FFFFFF"/>
                </a:solidFill>
                <a:latin typeface="Avant Garde"/>
                <a:cs typeface="Avant Garde"/>
              </a:rPr>
              <a:t>only</a:t>
            </a:r>
            <a:r>
              <a:rPr lang="en-US" sz="3200" dirty="0" smtClean="0">
                <a:solidFill>
                  <a:srgbClr val="FFFFFF"/>
                </a:solidFill>
                <a:latin typeface="Avant Garde"/>
                <a:cs typeface="Avant Garde"/>
              </a:rPr>
              <a:t> thing they're spending less time doing is reading!</a:t>
            </a:r>
            <a:endParaRPr lang="en-US" sz="3200" dirty="0">
              <a:solidFill>
                <a:srgbClr val="FFFFFF"/>
              </a:solidFill>
              <a:latin typeface="Avant Garde"/>
              <a:cs typeface="Avant Garde"/>
            </a:endParaRPr>
          </a:p>
        </p:txBody>
      </p:sp>
      <p:sp>
        <p:nvSpPr>
          <p:cNvPr id="6" name="TextBox 5"/>
          <p:cNvSpPr txBox="1"/>
          <p:nvPr/>
        </p:nvSpPr>
        <p:spPr>
          <a:xfrm>
            <a:off x="1843881" y="9219236"/>
            <a:ext cx="10058400"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Kaiser Family Foundation, as reported in the NY Times, 1/20/10 (www.nytimes.com/2010/01/20/education/20wired.html); Pew Research Center.</a:t>
            </a:r>
            <a:endParaRPr lang="en-US" sz="1100" dirty="0">
              <a:solidFill>
                <a:srgbClr val="FFFFFF"/>
              </a:solidFill>
              <a:latin typeface="Avant Garde"/>
              <a:cs typeface="Avant Garde"/>
            </a:endParaRPr>
          </a:p>
        </p:txBody>
      </p:sp>
      <p:sp>
        <p:nvSpPr>
          <p:cNvPr id="9" name="Slide Number Placeholder 8"/>
          <p:cNvSpPr>
            <a:spLocks noGrp="1"/>
          </p:cNvSpPr>
          <p:nvPr>
            <p:ph type="sldNum" sz="quarter" idx="12"/>
          </p:nvPr>
        </p:nvSpPr>
        <p:spPr/>
        <p:txBody>
          <a:bodyPr/>
          <a:lstStyle/>
          <a:p>
            <a:r>
              <a:rPr lang="en-US" smtClean="0"/>
              <a:t>-</a:t>
            </a:r>
            <a:fld id="{5E8EF2F0-B23E-0D45-9EC4-8ABB153D8498}" type="slidenum">
              <a:rPr lang="en-US" smtClean="0"/>
              <a:pPr/>
              <a:t>28</a:t>
            </a:fld>
            <a:r>
              <a:rPr lang="en-US" smtClean="0"/>
              <a:t>-</a:t>
            </a:r>
            <a:endParaRPr lang="en-US" dirty="0"/>
          </a:p>
        </p:txBody>
      </p:sp>
      <p:sp>
        <p:nvSpPr>
          <p:cNvPr id="10" name="TextBox 9"/>
          <p:cNvSpPr txBox="1"/>
          <p:nvPr/>
        </p:nvSpPr>
        <p:spPr>
          <a:xfrm>
            <a:off x="2760602" y="2651919"/>
            <a:ext cx="13027879" cy="523220"/>
          </a:xfrm>
          <a:prstGeom prst="rect">
            <a:avLst/>
          </a:prstGeom>
          <a:noFill/>
        </p:spPr>
        <p:txBody>
          <a:bodyPr wrap="square" rtlCol="0">
            <a:spAutoFit/>
          </a:bodyPr>
          <a:lstStyle/>
          <a:p>
            <a:r>
              <a:rPr lang="en-US" sz="2800" u="sng" dirty="0" smtClean="0">
                <a:solidFill>
                  <a:srgbClr val="FFFFFF"/>
                </a:solidFill>
                <a:latin typeface="Avant Garde"/>
                <a:cs typeface="Avant Garde"/>
              </a:rPr>
              <a:t>Average time spent with each medium in a typical day among 8-18-year-olds</a:t>
            </a:r>
            <a:endParaRPr lang="en-US" sz="2800" u="sng" dirty="0">
              <a:solidFill>
                <a:srgbClr val="FFFFFF"/>
              </a:solidFill>
              <a:latin typeface="Avant Garde"/>
              <a:cs typeface="Avant Garde"/>
            </a:endParaRPr>
          </a:p>
        </p:txBody>
      </p:sp>
      <p:graphicFrame>
        <p:nvGraphicFramePr>
          <p:cNvPr id="12" name="Chart 1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54245053"/>
              </p:ext>
            </p:extLst>
          </p:nvPr>
        </p:nvGraphicFramePr>
        <p:xfrm>
          <a:off x="3139281" y="3406954"/>
          <a:ext cx="12268200" cy="4238625"/>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2148681" y="3929936"/>
            <a:ext cx="1219199" cy="584775"/>
          </a:xfrm>
          <a:prstGeom prst="rect">
            <a:avLst/>
          </a:prstGeom>
          <a:noFill/>
        </p:spPr>
        <p:txBody>
          <a:bodyPr wrap="square" rtlCol="0">
            <a:spAutoFit/>
          </a:bodyPr>
          <a:lstStyle/>
          <a:p>
            <a:r>
              <a:rPr lang="en-US" sz="3200" dirty="0" smtClean="0">
                <a:solidFill>
                  <a:srgbClr val="FFFFFF"/>
                </a:solidFill>
                <a:latin typeface="Avant Garde"/>
                <a:cs typeface="Avant Garde"/>
              </a:rPr>
              <a:t>2009</a:t>
            </a:r>
            <a:endParaRPr lang="en-US" sz="3200" dirty="0">
              <a:solidFill>
                <a:srgbClr val="FFFFFF"/>
              </a:solidFill>
              <a:latin typeface="Avant Garde"/>
              <a:cs typeface="Avant Garde"/>
            </a:endParaRPr>
          </a:p>
        </p:txBody>
      </p:sp>
      <p:sp>
        <p:nvSpPr>
          <p:cNvPr id="15" name="TextBox 14"/>
          <p:cNvSpPr txBox="1"/>
          <p:nvPr/>
        </p:nvSpPr>
        <p:spPr>
          <a:xfrm>
            <a:off x="2148681" y="5225336"/>
            <a:ext cx="1219199" cy="584775"/>
          </a:xfrm>
          <a:prstGeom prst="rect">
            <a:avLst/>
          </a:prstGeom>
          <a:noFill/>
        </p:spPr>
        <p:txBody>
          <a:bodyPr wrap="square" rtlCol="0">
            <a:spAutoFit/>
          </a:bodyPr>
          <a:lstStyle/>
          <a:p>
            <a:r>
              <a:rPr lang="en-US" sz="3200" dirty="0" smtClean="0">
                <a:solidFill>
                  <a:srgbClr val="FFFFFF"/>
                </a:solidFill>
                <a:latin typeface="Avant Garde"/>
                <a:cs typeface="Avant Garde"/>
              </a:rPr>
              <a:t>2004</a:t>
            </a:r>
            <a:endParaRPr lang="en-US" sz="3200" dirty="0">
              <a:solidFill>
                <a:srgbClr val="FFFFFF"/>
              </a:solidFill>
              <a:latin typeface="Avant Garde"/>
              <a:cs typeface="Avant Garde"/>
            </a:endParaRPr>
          </a:p>
        </p:txBody>
      </p:sp>
      <p:sp>
        <p:nvSpPr>
          <p:cNvPr id="16" name="TextBox 15"/>
          <p:cNvSpPr txBox="1"/>
          <p:nvPr/>
        </p:nvSpPr>
        <p:spPr>
          <a:xfrm>
            <a:off x="2148681" y="6545561"/>
            <a:ext cx="1219199" cy="584775"/>
          </a:xfrm>
          <a:prstGeom prst="rect">
            <a:avLst/>
          </a:prstGeom>
          <a:noFill/>
        </p:spPr>
        <p:txBody>
          <a:bodyPr wrap="square" rtlCol="0">
            <a:spAutoFit/>
          </a:bodyPr>
          <a:lstStyle/>
          <a:p>
            <a:r>
              <a:rPr lang="en-US" sz="3200" dirty="0" smtClean="0">
                <a:solidFill>
                  <a:srgbClr val="FFFFFF"/>
                </a:solidFill>
                <a:latin typeface="Avant Garde"/>
                <a:cs typeface="Avant Garde"/>
              </a:rPr>
              <a:t>1999</a:t>
            </a:r>
            <a:endParaRPr lang="en-US" sz="3200" dirty="0">
              <a:solidFill>
                <a:srgbClr val="FFFFFF"/>
              </a:solidFill>
              <a:latin typeface="Avant Garde"/>
              <a:cs typeface="Avant Garde"/>
            </a:endParaRPr>
          </a:p>
        </p:txBody>
      </p:sp>
      <p:sp>
        <p:nvSpPr>
          <p:cNvPr id="17" name="TextBox 16"/>
          <p:cNvSpPr txBox="1"/>
          <p:nvPr/>
        </p:nvSpPr>
        <p:spPr>
          <a:xfrm>
            <a:off x="5272882" y="3504168"/>
            <a:ext cx="1219199" cy="492443"/>
          </a:xfrm>
          <a:prstGeom prst="rect">
            <a:avLst/>
          </a:prstGeom>
          <a:noFill/>
        </p:spPr>
        <p:txBody>
          <a:bodyPr wrap="square" rtlCol="0">
            <a:spAutoFit/>
          </a:bodyPr>
          <a:lstStyle/>
          <a:p>
            <a:r>
              <a:rPr lang="en-US" sz="2600" dirty="0" smtClean="0">
                <a:solidFill>
                  <a:srgbClr val="FFFFFF"/>
                </a:solidFill>
                <a:latin typeface="Avant Garde"/>
                <a:cs typeface="Avant Garde"/>
              </a:rPr>
              <a:t>TV</a:t>
            </a:r>
            <a:endParaRPr lang="en-US" sz="2600" dirty="0">
              <a:solidFill>
                <a:srgbClr val="FFFFFF"/>
              </a:solidFill>
              <a:latin typeface="Avant Garde"/>
              <a:cs typeface="Avant Garde"/>
            </a:endParaRPr>
          </a:p>
        </p:txBody>
      </p:sp>
      <p:sp>
        <p:nvSpPr>
          <p:cNvPr id="18" name="TextBox 17"/>
          <p:cNvSpPr txBox="1"/>
          <p:nvPr/>
        </p:nvSpPr>
        <p:spPr>
          <a:xfrm>
            <a:off x="8473281" y="3504168"/>
            <a:ext cx="1371599" cy="492443"/>
          </a:xfrm>
          <a:prstGeom prst="rect">
            <a:avLst/>
          </a:prstGeom>
          <a:noFill/>
        </p:spPr>
        <p:txBody>
          <a:bodyPr wrap="square" rtlCol="0">
            <a:spAutoFit/>
          </a:bodyPr>
          <a:lstStyle/>
          <a:p>
            <a:r>
              <a:rPr lang="en-US" sz="2600" dirty="0" smtClean="0">
                <a:solidFill>
                  <a:srgbClr val="FFFFFF"/>
                </a:solidFill>
                <a:latin typeface="Avant Garde"/>
                <a:cs typeface="Avant Garde"/>
              </a:rPr>
              <a:t>Music</a:t>
            </a:r>
            <a:endParaRPr lang="en-US" sz="2600" dirty="0">
              <a:solidFill>
                <a:srgbClr val="FFFFFF"/>
              </a:solidFill>
              <a:latin typeface="Avant Garde"/>
              <a:cs typeface="Avant Garde"/>
            </a:endParaRPr>
          </a:p>
        </p:txBody>
      </p:sp>
      <p:sp>
        <p:nvSpPr>
          <p:cNvPr id="19" name="TextBox 18"/>
          <p:cNvSpPr txBox="1"/>
          <p:nvPr/>
        </p:nvSpPr>
        <p:spPr>
          <a:xfrm>
            <a:off x="10225881" y="3504168"/>
            <a:ext cx="1981200" cy="492443"/>
          </a:xfrm>
          <a:prstGeom prst="rect">
            <a:avLst/>
          </a:prstGeom>
          <a:noFill/>
        </p:spPr>
        <p:txBody>
          <a:bodyPr wrap="square" rtlCol="0">
            <a:spAutoFit/>
          </a:bodyPr>
          <a:lstStyle/>
          <a:p>
            <a:r>
              <a:rPr lang="en-US" sz="2600" dirty="0" smtClean="0">
                <a:solidFill>
                  <a:srgbClr val="FFFFFF"/>
                </a:solidFill>
                <a:latin typeface="Avant Garde"/>
                <a:cs typeface="Avant Garde"/>
              </a:rPr>
              <a:t>Computer</a:t>
            </a:r>
            <a:endParaRPr lang="en-US" sz="2600" dirty="0">
              <a:solidFill>
                <a:srgbClr val="FFFFFF"/>
              </a:solidFill>
              <a:latin typeface="Avant Garde"/>
              <a:cs typeface="Avant Garde"/>
            </a:endParaRPr>
          </a:p>
        </p:txBody>
      </p:sp>
      <p:sp>
        <p:nvSpPr>
          <p:cNvPr id="20" name="TextBox 19"/>
          <p:cNvSpPr txBox="1"/>
          <p:nvPr/>
        </p:nvSpPr>
        <p:spPr>
          <a:xfrm>
            <a:off x="11368881" y="3113584"/>
            <a:ext cx="1981200" cy="892552"/>
          </a:xfrm>
          <a:prstGeom prst="rect">
            <a:avLst/>
          </a:prstGeom>
          <a:noFill/>
        </p:spPr>
        <p:txBody>
          <a:bodyPr wrap="square" rtlCol="0">
            <a:spAutoFit/>
          </a:bodyPr>
          <a:lstStyle/>
          <a:p>
            <a:pPr algn="ctr"/>
            <a:r>
              <a:rPr lang="en-US" sz="2600" dirty="0" smtClean="0">
                <a:solidFill>
                  <a:srgbClr val="FFFFFF"/>
                </a:solidFill>
                <a:latin typeface="Avant Garde"/>
                <a:cs typeface="Avant Garde"/>
              </a:rPr>
              <a:t>Video games</a:t>
            </a:r>
            <a:endParaRPr lang="en-US" sz="2600" dirty="0">
              <a:solidFill>
                <a:srgbClr val="FFFFFF"/>
              </a:solidFill>
              <a:latin typeface="Avant Garde"/>
              <a:cs typeface="Avant Garde"/>
            </a:endParaRPr>
          </a:p>
        </p:txBody>
      </p:sp>
      <p:sp>
        <p:nvSpPr>
          <p:cNvPr id="21" name="TextBox 20"/>
          <p:cNvSpPr txBox="1"/>
          <p:nvPr/>
        </p:nvSpPr>
        <p:spPr>
          <a:xfrm>
            <a:off x="12588081" y="3113584"/>
            <a:ext cx="2057400" cy="892552"/>
          </a:xfrm>
          <a:prstGeom prst="rect">
            <a:avLst/>
          </a:prstGeom>
          <a:noFill/>
        </p:spPr>
        <p:txBody>
          <a:bodyPr wrap="square" rtlCol="0">
            <a:spAutoFit/>
          </a:bodyPr>
          <a:lstStyle/>
          <a:p>
            <a:pPr algn="ctr"/>
            <a:r>
              <a:rPr lang="en-US" sz="2600" dirty="0" smtClean="0">
                <a:solidFill>
                  <a:srgbClr val="FFFFFF"/>
                </a:solidFill>
                <a:latin typeface="Avant Garde"/>
                <a:cs typeface="Avant Garde"/>
              </a:rPr>
              <a:t>Print (reading)</a:t>
            </a:r>
            <a:endParaRPr lang="en-US" sz="2600" dirty="0">
              <a:solidFill>
                <a:srgbClr val="FFFFFF"/>
              </a:solidFill>
              <a:latin typeface="Avant Garde"/>
              <a:cs typeface="Avant Garde"/>
            </a:endParaRPr>
          </a:p>
        </p:txBody>
      </p:sp>
      <p:sp>
        <p:nvSpPr>
          <p:cNvPr id="22" name="TextBox 21"/>
          <p:cNvSpPr txBox="1"/>
          <p:nvPr/>
        </p:nvSpPr>
        <p:spPr>
          <a:xfrm>
            <a:off x="14340681" y="3548936"/>
            <a:ext cx="1981200" cy="492443"/>
          </a:xfrm>
          <a:prstGeom prst="rect">
            <a:avLst/>
          </a:prstGeom>
          <a:noFill/>
        </p:spPr>
        <p:txBody>
          <a:bodyPr wrap="square" rtlCol="0">
            <a:spAutoFit/>
          </a:bodyPr>
          <a:lstStyle/>
          <a:p>
            <a:r>
              <a:rPr lang="en-US" sz="2600" dirty="0" smtClean="0">
                <a:solidFill>
                  <a:srgbClr val="FFFFFF"/>
                </a:solidFill>
                <a:latin typeface="Avant Garde"/>
                <a:cs typeface="Avant Garde"/>
              </a:rPr>
              <a:t>Movies</a:t>
            </a:r>
            <a:endParaRPr lang="en-US" sz="2600" dirty="0">
              <a:solidFill>
                <a:srgbClr val="FFFFFF"/>
              </a:solidFill>
              <a:latin typeface="Avant Garde"/>
              <a:cs typeface="Avant Garde"/>
            </a:endParaRPr>
          </a:p>
        </p:txBody>
      </p:sp>
      <p:cxnSp>
        <p:nvCxnSpPr>
          <p:cNvPr id="24" name="Straight Arrow Connector 23"/>
          <p:cNvCxnSpPr/>
          <p:nvPr/>
        </p:nvCxnSpPr>
        <p:spPr>
          <a:xfrm rot="10800000" flipV="1">
            <a:off x="14035882" y="3945016"/>
            <a:ext cx="384969" cy="13731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4112082" y="3954761"/>
            <a:ext cx="1219199" cy="584775"/>
          </a:xfrm>
          <a:prstGeom prst="rect">
            <a:avLst/>
          </a:prstGeom>
          <a:noFill/>
        </p:spPr>
        <p:txBody>
          <a:bodyPr wrap="square" rtlCol="0">
            <a:spAutoFit/>
          </a:bodyPr>
          <a:lstStyle/>
          <a:p>
            <a:r>
              <a:rPr lang="en-US" sz="3200" dirty="0" smtClean="0">
                <a:solidFill>
                  <a:srgbClr val="FFFFFF"/>
                </a:solidFill>
                <a:latin typeface="Avant Garde"/>
                <a:cs typeface="Avant Garde"/>
              </a:rPr>
              <a:t>10:45</a:t>
            </a:r>
            <a:endParaRPr lang="en-US" sz="3200" dirty="0">
              <a:solidFill>
                <a:srgbClr val="FFFFFF"/>
              </a:solidFill>
              <a:latin typeface="Avant Garde"/>
              <a:cs typeface="Avant Garde"/>
            </a:endParaRPr>
          </a:p>
        </p:txBody>
      </p:sp>
      <p:sp>
        <p:nvSpPr>
          <p:cNvPr id="26" name="TextBox 25"/>
          <p:cNvSpPr txBox="1"/>
          <p:nvPr/>
        </p:nvSpPr>
        <p:spPr>
          <a:xfrm>
            <a:off x="11902281" y="5250161"/>
            <a:ext cx="1219199" cy="584775"/>
          </a:xfrm>
          <a:prstGeom prst="rect">
            <a:avLst/>
          </a:prstGeom>
          <a:noFill/>
        </p:spPr>
        <p:txBody>
          <a:bodyPr wrap="square" rtlCol="0">
            <a:spAutoFit/>
          </a:bodyPr>
          <a:lstStyle/>
          <a:p>
            <a:r>
              <a:rPr lang="en-US" sz="3200" dirty="0" smtClean="0">
                <a:solidFill>
                  <a:srgbClr val="FFFFFF"/>
                </a:solidFill>
                <a:latin typeface="Avant Garde"/>
                <a:cs typeface="Avant Garde"/>
              </a:rPr>
              <a:t>8:33</a:t>
            </a:r>
            <a:endParaRPr lang="en-US" sz="3200" dirty="0">
              <a:solidFill>
                <a:srgbClr val="FFFFFF"/>
              </a:solidFill>
              <a:latin typeface="Avant Garde"/>
              <a:cs typeface="Avant Garde"/>
            </a:endParaRPr>
          </a:p>
        </p:txBody>
      </p:sp>
      <p:sp>
        <p:nvSpPr>
          <p:cNvPr id="27" name="TextBox 26"/>
          <p:cNvSpPr txBox="1"/>
          <p:nvPr/>
        </p:nvSpPr>
        <p:spPr>
          <a:xfrm>
            <a:off x="10835482" y="6596936"/>
            <a:ext cx="1219199" cy="584775"/>
          </a:xfrm>
          <a:prstGeom prst="rect">
            <a:avLst/>
          </a:prstGeom>
          <a:noFill/>
        </p:spPr>
        <p:txBody>
          <a:bodyPr wrap="square" rtlCol="0">
            <a:spAutoFit/>
          </a:bodyPr>
          <a:lstStyle/>
          <a:p>
            <a:r>
              <a:rPr lang="en-US" sz="3200" dirty="0" smtClean="0">
                <a:solidFill>
                  <a:srgbClr val="FFFFFF"/>
                </a:solidFill>
                <a:latin typeface="Avant Garde"/>
                <a:cs typeface="Avant Garde"/>
              </a:rPr>
              <a:t>7:29</a:t>
            </a:r>
            <a:endParaRPr lang="en-US" sz="3200" dirty="0">
              <a:solidFill>
                <a:srgbClr val="FFFFFF"/>
              </a:solidFill>
              <a:latin typeface="Avant Garde"/>
              <a:cs typeface="Avant Garde"/>
            </a:endParaRPr>
          </a:p>
        </p:txBody>
      </p:sp>
      <p:sp>
        <p:nvSpPr>
          <p:cNvPr id="23" name="TextBox 22"/>
          <p:cNvSpPr txBox="1"/>
          <p:nvPr/>
        </p:nvSpPr>
        <p:spPr>
          <a:xfrm>
            <a:off x="2529681" y="7300119"/>
            <a:ext cx="11506200" cy="1815882"/>
          </a:xfrm>
          <a:prstGeom prst="rect">
            <a:avLst/>
          </a:prstGeom>
          <a:noFill/>
          <a:ln>
            <a:solidFill>
              <a:schemeClr val="bg1"/>
            </a:solidFill>
          </a:ln>
        </p:spPr>
        <p:txBody>
          <a:bodyPr wrap="square" rtlCol="0">
            <a:spAutoFit/>
          </a:bodyPr>
          <a:lstStyle/>
          <a:p>
            <a:pPr marL="228600" indent="-228600">
              <a:buFont typeface="Arial" pitchFamily="34" charset="0"/>
              <a:buChar char="•"/>
            </a:pPr>
            <a:r>
              <a:rPr lang="en-US" sz="2800" dirty="0" smtClean="0">
                <a:solidFill>
                  <a:srgbClr val="FFFFFF"/>
                </a:solidFill>
                <a:latin typeface="Avant Garde"/>
                <a:cs typeface="Avant Garde"/>
              </a:rPr>
              <a:t>Half of American teenagers (ages 12 through 17) send 50 or more text messages a day, and one third send more than 100 a day.</a:t>
            </a:r>
          </a:p>
          <a:p>
            <a:pPr marL="228600" indent="-228600">
              <a:buFont typeface="Arial" pitchFamily="34" charset="0"/>
              <a:buChar char="•"/>
            </a:pPr>
            <a:r>
              <a:rPr lang="en-US" sz="2800" dirty="0" smtClean="0">
                <a:solidFill>
                  <a:schemeClr val="bg1"/>
                </a:solidFill>
                <a:latin typeface="Avant Garde"/>
              </a:rPr>
              <a:t>In </a:t>
            </a:r>
            <a:r>
              <a:rPr lang="en-US" sz="2800" dirty="0">
                <a:solidFill>
                  <a:schemeClr val="bg1"/>
                </a:solidFill>
                <a:latin typeface="Avant Garde"/>
              </a:rPr>
              <a:t>1960, students at four-year colleges in the U.S. studied 24 hours per </a:t>
            </a:r>
            <a:r>
              <a:rPr lang="en-US" sz="2800" dirty="0" smtClean="0">
                <a:solidFill>
                  <a:schemeClr val="bg1"/>
                </a:solidFill>
                <a:latin typeface="Avant Garde"/>
              </a:rPr>
              <a:t>week.  Today</a:t>
            </a:r>
            <a:r>
              <a:rPr lang="en-US" sz="2800" dirty="0">
                <a:solidFill>
                  <a:schemeClr val="bg1"/>
                </a:solidFill>
                <a:latin typeface="Avant Garde"/>
              </a:rPr>
              <a:t>, the average is 14 hours per week, 42% less.</a:t>
            </a:r>
            <a:endParaRPr lang="en-US" sz="2800" dirty="0">
              <a:solidFill>
                <a:srgbClr val="FFFFFF"/>
              </a:solidFill>
              <a:latin typeface="Avant Garde"/>
              <a:cs typeface="Avant Garde"/>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34481" y="2499519"/>
            <a:ext cx="11465275" cy="5791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TextBox 4"/>
          <p:cNvSpPr txBox="1"/>
          <p:nvPr/>
        </p:nvSpPr>
        <p:spPr>
          <a:xfrm>
            <a:off x="2760602" y="746919"/>
            <a:ext cx="11914247" cy="1569660"/>
          </a:xfrm>
          <a:prstGeom prst="rect">
            <a:avLst/>
          </a:prstGeom>
          <a:noFill/>
        </p:spPr>
        <p:txBody>
          <a:bodyPr wrap="square" rtlCol="0">
            <a:spAutoFit/>
          </a:bodyPr>
          <a:lstStyle/>
          <a:p>
            <a:r>
              <a:rPr lang="en-US" sz="3600" dirty="0" smtClean="0">
                <a:solidFill>
                  <a:srgbClr val="FFFFFF"/>
                </a:solidFill>
                <a:latin typeface="Avant Garde"/>
                <a:cs typeface="Avant Garde"/>
              </a:rPr>
              <a:t>The percentage of U.S. students who read for enjoyment is 25</a:t>
            </a:r>
            <a:r>
              <a:rPr lang="en-US" sz="3600" baseline="30000" dirty="0" smtClean="0">
                <a:solidFill>
                  <a:srgbClr val="FFFFFF"/>
                </a:solidFill>
                <a:latin typeface="Avant Garde"/>
                <a:cs typeface="Avant Garde"/>
              </a:rPr>
              <a:t>th</a:t>
            </a:r>
            <a:r>
              <a:rPr lang="en-US" sz="3600" dirty="0" smtClean="0">
                <a:solidFill>
                  <a:srgbClr val="FFFFFF"/>
                </a:solidFill>
                <a:latin typeface="Avant Garde"/>
                <a:cs typeface="Avant Garde"/>
              </a:rPr>
              <a:t> out of 29 OECD countries</a:t>
            </a:r>
          </a:p>
          <a:p>
            <a:r>
              <a:rPr lang="en-US" sz="2400" dirty="0" smtClean="0">
                <a:solidFill>
                  <a:srgbClr val="FFFFFF"/>
                </a:solidFill>
                <a:latin typeface="Avant Garde"/>
                <a:cs typeface="Avant Garde"/>
              </a:rPr>
              <a:t>Only 3 of 29 countries showed an increase from 2000 - 2009</a:t>
            </a:r>
            <a:endParaRPr lang="en-US" sz="2400" dirty="0">
              <a:solidFill>
                <a:srgbClr val="FFFFFF"/>
              </a:solidFill>
              <a:latin typeface="Avant Garde"/>
              <a:cs typeface="Avant Garde"/>
            </a:endParaRPr>
          </a:p>
        </p:txBody>
      </p:sp>
      <p:sp>
        <p:nvSpPr>
          <p:cNvPr id="6" name="TextBox 5"/>
          <p:cNvSpPr txBox="1"/>
          <p:nvPr/>
        </p:nvSpPr>
        <p:spPr>
          <a:xfrm>
            <a:off x="2796939" y="8870676"/>
            <a:ext cx="11467542" cy="430887"/>
          </a:xfrm>
          <a:prstGeom prst="rect">
            <a:avLst/>
          </a:prstGeom>
          <a:noFill/>
        </p:spPr>
        <p:txBody>
          <a:bodyPr wrap="square" rtlCol="0">
            <a:spAutoFit/>
          </a:bodyPr>
          <a:lstStyle/>
          <a:p>
            <a:r>
              <a:rPr lang="en-US" sz="1100" dirty="0" smtClean="0">
                <a:solidFill>
                  <a:srgbClr val="FFFFFF"/>
                </a:solidFill>
                <a:latin typeface="Avant Garde"/>
                <a:cs typeface="Avant Garde"/>
              </a:rPr>
              <a:t>Note</a:t>
            </a:r>
            <a:r>
              <a:rPr lang="en-US" sz="1100" dirty="0">
                <a:solidFill>
                  <a:srgbClr val="FFFFFF"/>
                </a:solidFill>
                <a:latin typeface="Avant Garde"/>
                <a:cs typeface="Avant Garde"/>
              </a:rPr>
              <a:t>: Countries are ranked in descending order of the percentage of students who read for enjoyment in 2009</a:t>
            </a:r>
            <a:r>
              <a:rPr lang="en-US" sz="1100" dirty="0" smtClean="0">
                <a:solidFill>
                  <a:srgbClr val="FFFFFF"/>
                </a:solidFill>
                <a:latin typeface="Avant Garde"/>
                <a:cs typeface="Avant Garde"/>
              </a:rPr>
              <a:t>.</a:t>
            </a:r>
          </a:p>
          <a:p>
            <a:r>
              <a:rPr lang="en-US" sz="1100" dirty="0" smtClean="0">
                <a:solidFill>
                  <a:srgbClr val="FFFFFF"/>
                </a:solidFill>
                <a:latin typeface="Avant Garde"/>
                <a:cs typeface="Avant Garde"/>
              </a:rPr>
              <a:t>Source:  OECD Education at a Glance, 2011, p. 107, www.oecd.org/dataoecd/61/2/48631582.pdf</a:t>
            </a:r>
            <a:r>
              <a:rPr lang="en-US" sz="1100" dirty="0">
                <a:solidFill>
                  <a:srgbClr val="FFFFFF"/>
                </a:solidFill>
                <a:latin typeface="Avant Garde"/>
                <a:cs typeface="Avant Garde"/>
              </a:rPr>
              <a:t>.</a:t>
            </a: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29</a:t>
            </a:fld>
            <a:r>
              <a:rPr lang="en-US" smtClean="0"/>
              <a:t>-</a:t>
            </a:r>
            <a:endParaRPr lang="en-US" dirty="0"/>
          </a:p>
        </p:txBody>
      </p:sp>
      <p:sp>
        <p:nvSpPr>
          <p:cNvPr id="9" name="Rectangle 8"/>
          <p:cNvSpPr/>
          <p:nvPr/>
        </p:nvSpPr>
        <p:spPr>
          <a:xfrm>
            <a:off x="11233573" y="4294135"/>
            <a:ext cx="228600" cy="2929784"/>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75718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1" name="Chart 10"/>
          <p:cNvGraphicFramePr/>
          <p:nvPr/>
        </p:nvGraphicFramePr>
        <p:xfrm>
          <a:off x="2760604" y="2651125"/>
          <a:ext cx="11072733" cy="5943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2760604" y="1127919"/>
            <a:ext cx="11072733" cy="1384995"/>
          </a:xfrm>
          <a:prstGeom prst="rect">
            <a:avLst/>
          </a:prstGeom>
          <a:noFill/>
        </p:spPr>
        <p:txBody>
          <a:bodyPr wrap="square" rtlCol="0">
            <a:spAutoFit/>
          </a:bodyPr>
          <a:lstStyle/>
          <a:p>
            <a:r>
              <a:rPr lang="en-US" sz="3600" dirty="0" smtClean="0">
                <a:solidFill>
                  <a:schemeClr val="bg1"/>
                </a:solidFill>
                <a:latin typeface="Avant Garde"/>
                <a:cs typeface="Avant Garde"/>
              </a:rPr>
              <a:t>The more you learn, the more you earn.</a:t>
            </a:r>
            <a:r>
              <a:rPr lang="en-US" sz="3800" dirty="0" smtClean="0">
                <a:solidFill>
                  <a:schemeClr val="bg1"/>
                </a:solidFill>
                <a:latin typeface="Avant Garde"/>
                <a:cs typeface="Avant Garde"/>
              </a:rPr>
              <a:t/>
            </a:r>
            <a:br>
              <a:rPr lang="en-US" sz="3800" dirty="0" smtClean="0">
                <a:solidFill>
                  <a:schemeClr val="bg1"/>
                </a:solidFill>
                <a:latin typeface="Avant Garde"/>
                <a:cs typeface="Avant Garde"/>
              </a:rPr>
            </a:br>
            <a:endParaRPr lang="en-US" sz="800" dirty="0" smtClean="0">
              <a:solidFill>
                <a:schemeClr val="bg1"/>
              </a:solidFill>
              <a:latin typeface="Avant Garde"/>
              <a:cs typeface="Avant Garde"/>
            </a:endParaRPr>
          </a:p>
          <a:p>
            <a:r>
              <a:rPr lang="en-US" sz="2000" dirty="0" smtClean="0">
                <a:solidFill>
                  <a:schemeClr val="bg1"/>
                </a:solidFill>
                <a:latin typeface="Avant Garde"/>
                <a:cs typeface="Avant Garde"/>
              </a:rPr>
              <a:t>Over the course of a lifetime, a college grad will earn </a:t>
            </a:r>
          </a:p>
          <a:p>
            <a:r>
              <a:rPr lang="en-US" sz="2000" dirty="0" smtClean="0">
                <a:solidFill>
                  <a:schemeClr val="bg1"/>
                </a:solidFill>
                <a:latin typeface="Avant Garde"/>
                <a:cs typeface="Avant Garde"/>
              </a:rPr>
              <a:t>more than $1 million more than a high school grad.</a:t>
            </a:r>
            <a:endParaRPr lang="en-US" sz="2000" dirty="0">
              <a:solidFill>
                <a:schemeClr val="bg1"/>
              </a:solidFill>
              <a:latin typeface="Avant Garde"/>
              <a:cs typeface="Avant Garde"/>
            </a:endParaRPr>
          </a:p>
        </p:txBody>
      </p:sp>
      <p:sp>
        <p:nvSpPr>
          <p:cNvPr id="14" name="TextBox 13"/>
          <p:cNvSpPr txBox="1"/>
          <p:nvPr/>
        </p:nvSpPr>
        <p:spPr>
          <a:xfrm>
            <a:off x="2796939" y="8718276"/>
            <a:ext cx="9121529" cy="261610"/>
          </a:xfrm>
          <a:prstGeom prst="rect">
            <a:avLst/>
          </a:prstGeom>
          <a:noFill/>
        </p:spPr>
        <p:txBody>
          <a:bodyPr wrap="square" rtlCol="0">
            <a:spAutoFit/>
          </a:bodyPr>
          <a:lstStyle/>
          <a:p>
            <a:r>
              <a:rPr lang="en-US" sz="1100" dirty="0" smtClean="0">
                <a:solidFill>
                  <a:schemeClr val="bg1"/>
                </a:solidFill>
                <a:latin typeface="Avant Garde"/>
                <a:cs typeface="Avant Garde"/>
              </a:rPr>
              <a:t>Source: U.S. Census Current Population Reports, Series P-60, from Digest of Education Statistics, 2005.</a:t>
            </a:r>
          </a:p>
          <a:p>
            <a:endParaRPr lang="en-US" dirty="0"/>
          </a:p>
        </p:txBody>
      </p:sp>
      <p:sp>
        <p:nvSpPr>
          <p:cNvPr id="6" name="Slide Number Placeholder 5"/>
          <p:cNvSpPr>
            <a:spLocks noGrp="1"/>
          </p:cNvSpPr>
          <p:nvPr>
            <p:ph type="sldNum" sz="quarter" idx="12"/>
          </p:nvPr>
        </p:nvSpPr>
        <p:spPr/>
        <p:txBody>
          <a:bodyPr/>
          <a:lstStyle/>
          <a:p>
            <a:r>
              <a:rPr lang="en-US" smtClean="0"/>
              <a:t>-</a:t>
            </a:r>
            <a:fld id="{5E8EF2F0-B23E-0D45-9EC4-8ABB153D8498}" type="slidenum">
              <a:rPr lang="en-US" smtClean="0"/>
              <a:pPr/>
              <a:t>3</a:t>
            </a:fld>
            <a:r>
              <a:rPr lang="en-US" smtClean="0"/>
              <a:t>-</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8" name="Picture 4"/>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1" y="2540450"/>
            <a:ext cx="17556163" cy="7335388"/>
          </a:xfrm>
          <a:prstGeom prst="rect">
            <a:avLst/>
          </a:prstGeom>
          <a:noFill/>
          <a:ln w="9525">
            <a:noFill/>
            <a:miter lim="800000"/>
            <a:headEnd/>
            <a:tailEnd/>
          </a:ln>
          <a:effectLst/>
        </p:spPr>
      </p:pic>
      <p:pic>
        <p:nvPicPr>
          <p:cNvPr id="41986" name="Picture 2"/>
          <p:cNvPicPr>
            <a:picLocks noChangeAspect="1" noChangeArrowheads="1"/>
          </p:cNvPicPr>
          <p:nvPr/>
        </p:nvPicPr>
        <mc:AlternateContent>
          <mc:Choice xmlns:ma="http://schemas.microsoft.com/office/mac/drawingml/2008/main" Requires="ma">
            <p:blipFill>
              <a:blip r:embed="rId5"/>
              <a:srcRect/>
              <a:stretch>
                <a:fillRect/>
              </a:stretch>
            </p:blipFill>
          </mc:Choice>
          <mc:Fallback>
            <p:blipFill>
              <a:blip r:embed="rId6"/>
              <a:srcRect/>
              <a:stretch>
                <a:fillRect/>
              </a:stretch>
            </p:blipFill>
          </mc:Fallback>
        </mc:AlternateContent>
        <p:spPr bwMode="auto">
          <a:xfrm>
            <a:off x="2529681" y="2414947"/>
            <a:ext cx="12573000" cy="16847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170319" y="2716939"/>
            <a:ext cx="4170362" cy="58372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53881" y="2727361"/>
            <a:ext cx="4170362" cy="58372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18617" y="2730209"/>
            <a:ext cx="4170362" cy="58372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TextBox 4"/>
          <p:cNvSpPr txBox="1"/>
          <p:nvPr/>
        </p:nvSpPr>
        <p:spPr>
          <a:xfrm>
            <a:off x="2760603" y="1127920"/>
            <a:ext cx="9157866" cy="1231106"/>
          </a:xfrm>
          <a:prstGeom prst="rect">
            <a:avLst/>
          </a:prstGeom>
          <a:noFill/>
        </p:spPr>
        <p:txBody>
          <a:bodyPr wrap="square" rtlCol="0">
            <a:spAutoFit/>
          </a:bodyPr>
          <a:lstStyle/>
          <a:p>
            <a:r>
              <a:rPr lang="en-US" sz="3600" dirty="0" smtClean="0">
                <a:solidFill>
                  <a:srgbClr val="FFFFFF"/>
                </a:solidFill>
                <a:latin typeface="Avant Garde"/>
                <a:cs typeface="Avant Garde"/>
              </a:rPr>
              <a:t>Our 15-year-olds trail most other OECD countries in reading, math and science.</a:t>
            </a:r>
            <a:endParaRPr lang="en-US" sz="3600" dirty="0">
              <a:solidFill>
                <a:srgbClr val="FFFFFF"/>
              </a:solidFill>
              <a:latin typeface="Avant Garde"/>
              <a:cs typeface="Avant Garde"/>
            </a:endParaRPr>
          </a:p>
        </p:txBody>
      </p:sp>
      <p:sp>
        <p:nvSpPr>
          <p:cNvPr id="6" name="TextBox 5"/>
          <p:cNvSpPr txBox="1"/>
          <p:nvPr/>
        </p:nvSpPr>
        <p:spPr>
          <a:xfrm>
            <a:off x="853281" y="8955670"/>
            <a:ext cx="13030200" cy="261610"/>
          </a:xfrm>
          <a:prstGeom prst="rect">
            <a:avLst/>
          </a:prstGeom>
          <a:noFill/>
        </p:spPr>
        <p:txBody>
          <a:bodyPr wrap="square" rtlCol="0">
            <a:spAutoFit/>
          </a:bodyPr>
          <a:lstStyle/>
          <a:p>
            <a:r>
              <a:rPr lang="en-US" sz="1100" dirty="0" smtClean="0">
                <a:solidFill>
                  <a:schemeClr val="bg1"/>
                </a:solidFill>
                <a:latin typeface="Avant Garde"/>
                <a:cs typeface="Avant Garde"/>
              </a:rPr>
              <a:t>Source: PISA 2009.</a:t>
            </a:r>
            <a:endParaRPr lang="en-US" sz="1100" dirty="0">
              <a:solidFill>
                <a:schemeClr val="bg1"/>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31</a:t>
            </a:fld>
            <a:r>
              <a:rPr lang="en-US" smtClean="0"/>
              <a:t>-</a:t>
            </a:r>
            <a:endParaRPr lang="en-US" dirty="0"/>
          </a:p>
        </p:txBody>
      </p:sp>
      <p:sp>
        <p:nvSpPr>
          <p:cNvPr id="2" name="TextBox 1"/>
          <p:cNvSpPr txBox="1"/>
          <p:nvPr/>
        </p:nvSpPr>
        <p:spPr>
          <a:xfrm>
            <a:off x="14340681" y="2734608"/>
            <a:ext cx="2438400" cy="5632311"/>
          </a:xfrm>
          <a:prstGeom prst="rect">
            <a:avLst/>
          </a:prstGeom>
          <a:noFill/>
        </p:spPr>
        <p:txBody>
          <a:bodyPr wrap="square" rtlCol="0">
            <a:spAutoFit/>
          </a:bodyPr>
          <a:lstStyle/>
          <a:p>
            <a:pPr marL="228600" indent="-228600">
              <a:buFont typeface="Arial" pitchFamily="34" charset="0"/>
              <a:buChar char="•"/>
            </a:pPr>
            <a:r>
              <a:rPr lang="en-US" sz="1800" dirty="0" smtClean="0">
                <a:solidFill>
                  <a:schemeClr val="bg1"/>
                </a:solidFill>
                <a:latin typeface="Avant Garde"/>
              </a:rPr>
              <a:t>The U.S. ranks 27</a:t>
            </a:r>
            <a:r>
              <a:rPr lang="en-US" sz="1800" baseline="30000" dirty="0" smtClean="0">
                <a:solidFill>
                  <a:schemeClr val="bg1"/>
                </a:solidFill>
                <a:latin typeface="Avant Garde"/>
              </a:rPr>
              <a:t>th</a:t>
            </a:r>
            <a:r>
              <a:rPr lang="en-US" sz="1800" dirty="0" smtClean="0">
                <a:solidFill>
                  <a:schemeClr val="bg1"/>
                </a:solidFill>
                <a:latin typeface="Avant Garde"/>
              </a:rPr>
              <a:t> out </a:t>
            </a:r>
            <a:r>
              <a:rPr lang="en-US" sz="1800" dirty="0">
                <a:solidFill>
                  <a:schemeClr val="bg1"/>
                </a:solidFill>
                <a:latin typeface="Avant Garde"/>
              </a:rPr>
              <a:t>of 29 wealthy countries in the proportion of college students with degrees in science or </a:t>
            </a:r>
            <a:r>
              <a:rPr lang="en-US" sz="1800" dirty="0" smtClean="0">
                <a:solidFill>
                  <a:schemeClr val="bg1"/>
                </a:solidFill>
                <a:latin typeface="Avant Garde"/>
              </a:rPr>
              <a:t>engineering</a:t>
            </a:r>
          </a:p>
          <a:p>
            <a:pPr marL="228600" indent="-228600">
              <a:buFont typeface="Arial" pitchFamily="34" charset="0"/>
              <a:buChar char="•"/>
            </a:pPr>
            <a:r>
              <a:rPr lang="en-US" sz="1800" dirty="0" smtClean="0">
                <a:solidFill>
                  <a:schemeClr val="bg1"/>
                </a:solidFill>
                <a:latin typeface="Avant Garde"/>
              </a:rPr>
              <a:t>The U.S. 48th </a:t>
            </a:r>
            <a:r>
              <a:rPr lang="en-US" sz="1800" dirty="0">
                <a:solidFill>
                  <a:schemeClr val="bg1"/>
                </a:solidFill>
                <a:latin typeface="Avant Garde"/>
              </a:rPr>
              <a:t>out of 133 developed and developing nations in quality of math and science </a:t>
            </a:r>
            <a:r>
              <a:rPr lang="en-US" sz="1800" dirty="0" smtClean="0">
                <a:solidFill>
                  <a:schemeClr val="bg1"/>
                </a:solidFill>
                <a:latin typeface="Avant Garde"/>
              </a:rPr>
              <a:t>instruction</a:t>
            </a:r>
          </a:p>
          <a:p>
            <a:pPr marL="228600" indent="-228600">
              <a:buFont typeface="Arial" pitchFamily="34" charset="0"/>
              <a:buChar char="•"/>
            </a:pPr>
            <a:r>
              <a:rPr lang="en-US" sz="1800" dirty="0" smtClean="0">
                <a:solidFill>
                  <a:schemeClr val="bg1"/>
                </a:solidFill>
                <a:latin typeface="Avant Garde"/>
              </a:rPr>
              <a:t>In </a:t>
            </a:r>
            <a:r>
              <a:rPr lang="en-US" sz="1800" dirty="0">
                <a:solidFill>
                  <a:schemeClr val="bg1"/>
                </a:solidFill>
                <a:latin typeface="Avant Garde"/>
              </a:rPr>
              <a:t>American graduate schools, nearly half of students studying the sciences are </a:t>
            </a:r>
            <a:r>
              <a:rPr lang="en-US" sz="1800" dirty="0" smtClean="0">
                <a:solidFill>
                  <a:schemeClr val="bg1"/>
                </a:solidFill>
                <a:latin typeface="Avant Garde"/>
              </a:rPr>
              <a:t>foreigners</a:t>
            </a:r>
            <a:endParaRPr lang="en-US" sz="1800" dirty="0">
              <a:solidFill>
                <a:schemeClr val="bg1"/>
              </a:solidFill>
              <a:latin typeface="Avant Garde"/>
            </a:endParaRPr>
          </a:p>
        </p:txBody>
      </p:sp>
      <p:sp>
        <p:nvSpPr>
          <p:cNvPr id="3" name="TextBox 2"/>
          <p:cNvSpPr txBox="1"/>
          <p:nvPr/>
        </p:nvSpPr>
        <p:spPr>
          <a:xfrm>
            <a:off x="4173325" y="5137974"/>
            <a:ext cx="685800" cy="400110"/>
          </a:xfrm>
          <a:prstGeom prst="rect">
            <a:avLst/>
          </a:prstGeom>
          <a:noFill/>
        </p:spPr>
        <p:txBody>
          <a:bodyPr wrap="square" rtlCol="0">
            <a:spAutoFit/>
          </a:bodyPr>
          <a:lstStyle/>
          <a:p>
            <a:r>
              <a:rPr lang="en-US" sz="2000" dirty="0" smtClean="0">
                <a:solidFill>
                  <a:schemeClr val="bg1"/>
                </a:solidFill>
                <a:latin typeface="Avant Garde"/>
              </a:rPr>
              <a:t>#16</a:t>
            </a:r>
            <a:endParaRPr lang="en-US" sz="2000" dirty="0"/>
          </a:p>
        </p:txBody>
      </p:sp>
      <p:sp>
        <p:nvSpPr>
          <p:cNvPr id="9" name="TextBox 8"/>
          <p:cNvSpPr txBox="1"/>
          <p:nvPr/>
        </p:nvSpPr>
        <p:spPr>
          <a:xfrm>
            <a:off x="2529681" y="2351978"/>
            <a:ext cx="1176345" cy="400110"/>
          </a:xfrm>
          <a:prstGeom prst="rect">
            <a:avLst/>
          </a:prstGeom>
          <a:noFill/>
        </p:spPr>
        <p:txBody>
          <a:bodyPr wrap="square" rtlCol="0">
            <a:spAutoFit/>
          </a:bodyPr>
          <a:lstStyle/>
          <a:p>
            <a:r>
              <a:rPr lang="en-US" sz="2000" dirty="0" smtClean="0">
                <a:solidFill>
                  <a:schemeClr val="bg1"/>
                </a:solidFill>
                <a:latin typeface="Avant Garde"/>
              </a:rPr>
              <a:t>Reading</a:t>
            </a:r>
            <a:endParaRPr lang="en-US" sz="2000" dirty="0"/>
          </a:p>
        </p:txBody>
      </p:sp>
      <p:sp>
        <p:nvSpPr>
          <p:cNvPr id="10" name="TextBox 9"/>
          <p:cNvSpPr txBox="1"/>
          <p:nvPr/>
        </p:nvSpPr>
        <p:spPr>
          <a:xfrm>
            <a:off x="7368381" y="2366490"/>
            <a:ext cx="762000" cy="400110"/>
          </a:xfrm>
          <a:prstGeom prst="rect">
            <a:avLst/>
          </a:prstGeom>
          <a:noFill/>
        </p:spPr>
        <p:txBody>
          <a:bodyPr wrap="square" rtlCol="0">
            <a:spAutoFit/>
          </a:bodyPr>
          <a:lstStyle/>
          <a:p>
            <a:r>
              <a:rPr lang="en-US" sz="2000" dirty="0" smtClean="0">
                <a:solidFill>
                  <a:schemeClr val="bg1"/>
                </a:solidFill>
                <a:latin typeface="Avant Garde"/>
              </a:rPr>
              <a:t>Math</a:t>
            </a:r>
            <a:endParaRPr lang="en-US" sz="2000" dirty="0"/>
          </a:p>
        </p:txBody>
      </p:sp>
      <p:sp>
        <p:nvSpPr>
          <p:cNvPr id="11" name="TextBox 10"/>
          <p:cNvSpPr txBox="1"/>
          <p:nvPr/>
        </p:nvSpPr>
        <p:spPr>
          <a:xfrm>
            <a:off x="11792736" y="2364211"/>
            <a:ext cx="1176345" cy="400110"/>
          </a:xfrm>
          <a:prstGeom prst="rect">
            <a:avLst/>
          </a:prstGeom>
          <a:noFill/>
        </p:spPr>
        <p:txBody>
          <a:bodyPr wrap="square" rtlCol="0">
            <a:spAutoFit/>
          </a:bodyPr>
          <a:lstStyle/>
          <a:p>
            <a:r>
              <a:rPr lang="en-US" sz="2000" dirty="0" smtClean="0">
                <a:solidFill>
                  <a:schemeClr val="bg1"/>
                </a:solidFill>
                <a:latin typeface="Avant Garde"/>
              </a:rPr>
              <a:t>Science</a:t>
            </a:r>
            <a:endParaRPr lang="en-US" sz="2000" dirty="0"/>
          </a:p>
        </p:txBody>
      </p:sp>
      <p:sp>
        <p:nvSpPr>
          <p:cNvPr id="14" name="TextBox 13"/>
          <p:cNvSpPr txBox="1"/>
          <p:nvPr/>
        </p:nvSpPr>
        <p:spPr>
          <a:xfrm>
            <a:off x="8287411" y="7376319"/>
            <a:ext cx="685800" cy="400110"/>
          </a:xfrm>
          <a:prstGeom prst="rect">
            <a:avLst/>
          </a:prstGeom>
          <a:noFill/>
        </p:spPr>
        <p:txBody>
          <a:bodyPr wrap="square" rtlCol="0">
            <a:spAutoFit/>
          </a:bodyPr>
          <a:lstStyle/>
          <a:p>
            <a:r>
              <a:rPr lang="en-US" sz="2000" dirty="0" smtClean="0">
                <a:solidFill>
                  <a:schemeClr val="bg1"/>
                </a:solidFill>
                <a:latin typeface="Avant Garde"/>
              </a:rPr>
              <a:t>#31</a:t>
            </a:r>
            <a:endParaRPr lang="en-US" sz="2000" dirty="0"/>
          </a:p>
        </p:txBody>
      </p:sp>
      <p:sp>
        <p:nvSpPr>
          <p:cNvPr id="15" name="TextBox 14"/>
          <p:cNvSpPr txBox="1"/>
          <p:nvPr/>
        </p:nvSpPr>
        <p:spPr>
          <a:xfrm>
            <a:off x="13116825" y="6196403"/>
            <a:ext cx="685800" cy="400110"/>
          </a:xfrm>
          <a:prstGeom prst="rect">
            <a:avLst/>
          </a:prstGeom>
          <a:noFill/>
        </p:spPr>
        <p:txBody>
          <a:bodyPr wrap="square" rtlCol="0">
            <a:spAutoFit/>
          </a:bodyPr>
          <a:lstStyle/>
          <a:p>
            <a:r>
              <a:rPr lang="en-US" sz="2000" dirty="0" smtClean="0">
                <a:solidFill>
                  <a:schemeClr val="bg1"/>
                </a:solidFill>
                <a:latin typeface="Avant Garde"/>
              </a:rPr>
              <a:t>#23</a:t>
            </a:r>
            <a:endParaRPr lang="en-US" sz="2000" dirty="0"/>
          </a:p>
        </p:txBody>
      </p:sp>
      <p:cxnSp>
        <p:nvCxnSpPr>
          <p:cNvPr id="7" name="Straight Connector 6"/>
          <p:cNvCxnSpPr/>
          <p:nvPr/>
        </p:nvCxnSpPr>
        <p:spPr>
          <a:xfrm>
            <a:off x="4121335" y="2999449"/>
            <a:ext cx="0" cy="5410200"/>
          </a:xfrm>
          <a:prstGeom prst="line">
            <a:avLst/>
          </a:prstGeom>
          <a:ln w="12700">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143537" y="7994465"/>
            <a:ext cx="1018960" cy="338554"/>
          </a:xfrm>
          <a:prstGeom prst="rect">
            <a:avLst/>
          </a:prstGeom>
          <a:noFill/>
        </p:spPr>
        <p:txBody>
          <a:bodyPr wrap="square" rtlCol="0">
            <a:spAutoFit/>
          </a:bodyPr>
          <a:lstStyle/>
          <a:p>
            <a:r>
              <a:rPr lang="en-US" sz="1600" dirty="0" err="1" smtClean="0">
                <a:solidFill>
                  <a:schemeClr val="bg1"/>
                </a:solidFill>
                <a:latin typeface="Avant Garde"/>
              </a:rPr>
              <a:t>Avg</a:t>
            </a:r>
            <a:r>
              <a:rPr lang="en-US" sz="1600" dirty="0" smtClean="0">
                <a:solidFill>
                  <a:schemeClr val="bg1"/>
                </a:solidFill>
                <a:latin typeface="Avant Garde"/>
              </a:rPr>
              <a:t>: 493</a:t>
            </a:r>
            <a:endParaRPr lang="en-US" sz="1600" dirty="0"/>
          </a:p>
        </p:txBody>
      </p:sp>
      <p:cxnSp>
        <p:nvCxnSpPr>
          <p:cNvPr id="18" name="Straight Connector 17"/>
          <p:cNvCxnSpPr/>
          <p:nvPr/>
        </p:nvCxnSpPr>
        <p:spPr>
          <a:xfrm>
            <a:off x="8304503" y="2990903"/>
            <a:ext cx="0" cy="5410200"/>
          </a:xfrm>
          <a:prstGeom prst="line">
            <a:avLst/>
          </a:prstGeom>
          <a:ln w="12700">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326705" y="7985919"/>
            <a:ext cx="1018960" cy="338554"/>
          </a:xfrm>
          <a:prstGeom prst="rect">
            <a:avLst/>
          </a:prstGeom>
          <a:noFill/>
        </p:spPr>
        <p:txBody>
          <a:bodyPr wrap="square" rtlCol="0">
            <a:spAutoFit/>
          </a:bodyPr>
          <a:lstStyle/>
          <a:p>
            <a:r>
              <a:rPr lang="en-US" sz="1600" dirty="0" err="1" smtClean="0">
                <a:solidFill>
                  <a:schemeClr val="bg1"/>
                </a:solidFill>
                <a:latin typeface="Avant Garde"/>
              </a:rPr>
              <a:t>Avg</a:t>
            </a:r>
            <a:r>
              <a:rPr lang="en-US" sz="1600" dirty="0" smtClean="0">
                <a:solidFill>
                  <a:schemeClr val="bg1"/>
                </a:solidFill>
                <a:latin typeface="Avant Garde"/>
              </a:rPr>
              <a:t>: 496</a:t>
            </a:r>
            <a:endParaRPr lang="en-US" sz="1600" dirty="0"/>
          </a:p>
        </p:txBody>
      </p:sp>
      <p:cxnSp>
        <p:nvCxnSpPr>
          <p:cNvPr id="20" name="Straight Connector 19"/>
          <p:cNvCxnSpPr/>
          <p:nvPr/>
        </p:nvCxnSpPr>
        <p:spPr>
          <a:xfrm>
            <a:off x="13151009" y="2981734"/>
            <a:ext cx="0" cy="5410200"/>
          </a:xfrm>
          <a:prstGeom prst="line">
            <a:avLst/>
          </a:prstGeom>
          <a:ln w="12700">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3164665" y="7976750"/>
            <a:ext cx="1018960" cy="338554"/>
          </a:xfrm>
          <a:prstGeom prst="rect">
            <a:avLst/>
          </a:prstGeom>
          <a:noFill/>
        </p:spPr>
        <p:txBody>
          <a:bodyPr wrap="square" rtlCol="0">
            <a:spAutoFit/>
          </a:bodyPr>
          <a:lstStyle/>
          <a:p>
            <a:r>
              <a:rPr lang="en-US" sz="1600" dirty="0" err="1" smtClean="0">
                <a:solidFill>
                  <a:schemeClr val="bg1"/>
                </a:solidFill>
                <a:latin typeface="Avant Garde"/>
              </a:rPr>
              <a:t>Avg</a:t>
            </a:r>
            <a:r>
              <a:rPr lang="en-US" sz="1600" dirty="0" smtClean="0">
                <a:solidFill>
                  <a:schemeClr val="bg1"/>
                </a:solidFill>
                <a:latin typeface="Avant Garde"/>
              </a:rPr>
              <a:t>: 501</a:t>
            </a:r>
            <a:endParaRPr lang="en-US" sz="16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smtClean="0"/>
              <a:t>-</a:t>
            </a:r>
            <a:fld id="{5E8EF2F0-B23E-0D45-9EC4-8ABB153D8498}" type="slidenum">
              <a:rPr lang="en-US" smtClean="0"/>
              <a:pPr/>
              <a:t>32</a:t>
            </a:fld>
            <a:r>
              <a:rPr lang="en-US" smtClean="0"/>
              <a:t>-</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9954" b="8559"/>
          <a:stretch/>
        </p:blipFill>
        <p:spPr bwMode="auto">
          <a:xfrm>
            <a:off x="897874" y="3401225"/>
            <a:ext cx="15780482" cy="392252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TextBox 5"/>
          <p:cNvSpPr txBox="1"/>
          <p:nvPr/>
        </p:nvSpPr>
        <p:spPr>
          <a:xfrm>
            <a:off x="853281" y="8955670"/>
            <a:ext cx="13030200" cy="261610"/>
          </a:xfrm>
          <a:prstGeom prst="rect">
            <a:avLst/>
          </a:prstGeom>
          <a:noFill/>
        </p:spPr>
        <p:txBody>
          <a:bodyPr wrap="square" rtlCol="0">
            <a:spAutoFit/>
          </a:bodyPr>
          <a:lstStyle/>
          <a:p>
            <a:r>
              <a:rPr lang="en-US" sz="1100" dirty="0" smtClean="0">
                <a:solidFill>
                  <a:schemeClr val="bg1"/>
                </a:solidFill>
                <a:latin typeface="Avant Garde"/>
                <a:cs typeface="Avant Garde"/>
              </a:rPr>
              <a:t>Source: NAEP and OECD data, in Teaching Math to the Talented</a:t>
            </a:r>
            <a:r>
              <a:rPr lang="en-US" sz="1100" dirty="0">
                <a:solidFill>
                  <a:schemeClr val="bg1"/>
                </a:solidFill>
                <a:latin typeface="Avant Garde"/>
                <a:cs typeface="Avant Garde"/>
              </a:rPr>
              <a:t>, Eric A. </a:t>
            </a:r>
            <a:r>
              <a:rPr lang="en-US" sz="1100" dirty="0" err="1">
                <a:solidFill>
                  <a:schemeClr val="bg1"/>
                </a:solidFill>
                <a:latin typeface="Avant Garde"/>
                <a:cs typeface="Avant Garde"/>
              </a:rPr>
              <a:t>Hanushek</a:t>
            </a:r>
            <a:r>
              <a:rPr lang="en-US" sz="1100" dirty="0">
                <a:solidFill>
                  <a:schemeClr val="bg1"/>
                </a:solidFill>
                <a:latin typeface="Avant Garde"/>
                <a:cs typeface="Avant Garde"/>
              </a:rPr>
              <a:t>, Paul E. Peterson and </a:t>
            </a:r>
            <a:r>
              <a:rPr lang="en-US" sz="1100" dirty="0" err="1">
                <a:solidFill>
                  <a:schemeClr val="bg1"/>
                </a:solidFill>
                <a:latin typeface="Avant Garde"/>
                <a:cs typeface="Avant Garde"/>
              </a:rPr>
              <a:t>Ludger</a:t>
            </a:r>
            <a:r>
              <a:rPr lang="en-US" sz="1100" dirty="0">
                <a:solidFill>
                  <a:schemeClr val="bg1"/>
                </a:solidFill>
                <a:latin typeface="Avant Garde"/>
                <a:cs typeface="Avant Garde"/>
              </a:rPr>
              <a:t> </a:t>
            </a:r>
            <a:r>
              <a:rPr lang="en-US" sz="1100" dirty="0" err="1" smtClean="0">
                <a:solidFill>
                  <a:schemeClr val="bg1"/>
                </a:solidFill>
                <a:latin typeface="Avant Garde"/>
                <a:cs typeface="Avant Garde"/>
              </a:rPr>
              <a:t>Woessmann</a:t>
            </a:r>
            <a:r>
              <a:rPr lang="en-US" sz="1100" dirty="0" smtClean="0">
                <a:solidFill>
                  <a:schemeClr val="bg1"/>
                </a:solidFill>
                <a:latin typeface="Avant Garde"/>
                <a:cs typeface="Avant Garde"/>
              </a:rPr>
              <a:t>, Education </a:t>
            </a:r>
            <a:r>
              <a:rPr lang="en-US" sz="1100" dirty="0">
                <a:solidFill>
                  <a:schemeClr val="bg1"/>
                </a:solidFill>
                <a:latin typeface="Avant Garde"/>
                <a:cs typeface="Avant Garde"/>
              </a:rPr>
              <a:t>Next, Winter 2010</a:t>
            </a:r>
          </a:p>
        </p:txBody>
      </p:sp>
      <p:sp>
        <p:nvSpPr>
          <p:cNvPr id="7" name="TextBox 6"/>
          <p:cNvSpPr txBox="1"/>
          <p:nvPr/>
        </p:nvSpPr>
        <p:spPr>
          <a:xfrm>
            <a:off x="2760603" y="594519"/>
            <a:ext cx="10513278" cy="1631216"/>
          </a:xfrm>
          <a:prstGeom prst="rect">
            <a:avLst/>
          </a:prstGeom>
          <a:noFill/>
        </p:spPr>
        <p:txBody>
          <a:bodyPr wrap="square" rtlCol="0">
            <a:spAutoFit/>
          </a:bodyPr>
          <a:lstStyle/>
          <a:p>
            <a:r>
              <a:rPr lang="en-US" sz="3600" dirty="0" smtClean="0">
                <a:solidFill>
                  <a:srgbClr val="FFFFFF"/>
                </a:solidFill>
                <a:latin typeface="Avant Garde"/>
                <a:cs typeface="Avant Garde"/>
              </a:rPr>
              <a:t>The U.S. ranks 29</a:t>
            </a:r>
            <a:r>
              <a:rPr lang="en-US" sz="3600" baseline="30000" dirty="0" smtClean="0">
                <a:solidFill>
                  <a:srgbClr val="FFFFFF"/>
                </a:solidFill>
                <a:latin typeface="Avant Garde"/>
                <a:cs typeface="Avant Garde"/>
              </a:rPr>
              <a:t>th</a:t>
            </a:r>
            <a:r>
              <a:rPr lang="en-US" sz="3600" dirty="0" smtClean="0">
                <a:solidFill>
                  <a:srgbClr val="FFFFFF"/>
                </a:solidFill>
                <a:latin typeface="Avant Garde"/>
                <a:cs typeface="Avant Garde"/>
              </a:rPr>
              <a:t> in the world in the percentage of students at the advanced level in math.</a:t>
            </a:r>
          </a:p>
          <a:p>
            <a:r>
              <a:rPr lang="en-US" sz="2800" dirty="0" smtClean="0">
                <a:solidFill>
                  <a:srgbClr val="FFFFFF"/>
                </a:solidFill>
                <a:latin typeface="Avant Garde"/>
                <a:cs typeface="Avant Garde"/>
              </a:rPr>
              <a:t>Even our #1 state, Massachusetts, is ranked 15th</a:t>
            </a:r>
            <a:endParaRPr lang="en-US" sz="3600" dirty="0">
              <a:solidFill>
                <a:srgbClr val="FFFFFF"/>
              </a:solidFill>
              <a:latin typeface="Avant Garde"/>
              <a:cs typeface="Avant Garde"/>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40257407"/>
      </p:ext>
    </p:extLst>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3" y="1127920"/>
            <a:ext cx="11199078" cy="646331"/>
          </a:xfrm>
          <a:prstGeom prst="rect">
            <a:avLst/>
          </a:prstGeom>
          <a:noFill/>
        </p:spPr>
        <p:txBody>
          <a:bodyPr wrap="square" rtlCol="0">
            <a:spAutoFit/>
          </a:bodyPr>
          <a:lstStyle/>
          <a:p>
            <a:r>
              <a:rPr lang="en-US" sz="3600" dirty="0" smtClean="0">
                <a:solidFill>
                  <a:srgbClr val="FFFFFF"/>
                </a:solidFill>
                <a:latin typeface="Avant Garde"/>
                <a:cs typeface="Avant Garde"/>
              </a:rPr>
              <a:t>We get very little bang for our education buck.</a:t>
            </a:r>
            <a:endParaRPr lang="en-US" sz="3600" dirty="0">
              <a:solidFill>
                <a:srgbClr val="FFFFFF"/>
              </a:solidFill>
              <a:latin typeface="Avant Garde"/>
              <a:cs typeface="Avant Garde"/>
            </a:endParaRPr>
          </a:p>
        </p:txBody>
      </p:sp>
      <p:sp>
        <p:nvSpPr>
          <p:cNvPr id="6" name="TextBox 5"/>
          <p:cNvSpPr txBox="1"/>
          <p:nvPr/>
        </p:nvSpPr>
        <p:spPr>
          <a:xfrm>
            <a:off x="2796939" y="8718276"/>
            <a:ext cx="9121529" cy="430887"/>
          </a:xfrm>
          <a:prstGeom prst="rect">
            <a:avLst/>
          </a:prstGeom>
          <a:noFill/>
        </p:spPr>
        <p:txBody>
          <a:bodyPr wrap="square" rtlCol="0">
            <a:spAutoFit/>
          </a:bodyPr>
          <a:lstStyle/>
          <a:p>
            <a:r>
              <a:rPr lang="en-US" sz="1100" dirty="0" smtClean="0">
                <a:solidFill>
                  <a:srgbClr val="FFFFFF"/>
                </a:solidFill>
                <a:latin typeface="Avant Garde"/>
                <a:cs typeface="Avant Garde"/>
              </a:rPr>
              <a:t>Source: National Center for Education Statistics; US Census Bureau; OECD; GovernmentSpending.com; McKinsey analysis;</a:t>
            </a:r>
          </a:p>
          <a:p>
            <a:r>
              <a:rPr lang="en-US" sz="1100" dirty="0" smtClean="0">
                <a:solidFill>
                  <a:srgbClr val="FFFFFF"/>
                </a:solidFill>
                <a:latin typeface="Avant Garde"/>
                <a:cs typeface="Avant Garde"/>
              </a:rPr>
              <a:t>Appeared in The Economic Impact of the Achievement Gap in America's Schools, McKinsey &amp; Co., 4/09.</a:t>
            </a:r>
            <a:endParaRPr lang="en-US" sz="1100" dirty="0">
              <a:solidFill>
                <a:srgbClr val="FFFFFF"/>
              </a:solidFill>
              <a:latin typeface="Avant Garde"/>
              <a:cs typeface="Avant Garde"/>
            </a:endParaRPr>
          </a:p>
        </p:txBody>
      </p:sp>
      <p:pic>
        <p:nvPicPr>
          <p:cNvPr id="36867" name="Picture 3"/>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63850" y="2490787"/>
            <a:ext cx="11963400" cy="5875338"/>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33</a:t>
            </a:fld>
            <a:r>
              <a:rPr lang="en-US" smtClean="0"/>
              <a:t>-</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3" y="1127920"/>
            <a:ext cx="11808678" cy="1200329"/>
          </a:xfrm>
          <a:prstGeom prst="rect">
            <a:avLst/>
          </a:prstGeom>
          <a:noFill/>
        </p:spPr>
        <p:txBody>
          <a:bodyPr wrap="square" rtlCol="0">
            <a:spAutoFit/>
          </a:bodyPr>
          <a:lstStyle/>
          <a:p>
            <a:r>
              <a:rPr lang="en-US" sz="3600" dirty="0" smtClean="0">
                <a:solidFill>
                  <a:srgbClr val="FFFFFF"/>
                </a:solidFill>
                <a:latin typeface="Avant Garde"/>
                <a:cs typeface="Avant Garde"/>
              </a:rPr>
              <a:t>Our relative performance is weak and declines dramatically the longer our students are in school.</a:t>
            </a:r>
            <a:endParaRPr lang="en-US" sz="3600" dirty="0">
              <a:solidFill>
                <a:srgbClr val="FFFFFF"/>
              </a:solidFill>
              <a:latin typeface="Avant Garde"/>
              <a:cs typeface="Avant Garde"/>
            </a:endParaRPr>
          </a:p>
        </p:txBody>
      </p:sp>
      <p:sp>
        <p:nvSpPr>
          <p:cNvPr id="6" name="TextBox 5"/>
          <p:cNvSpPr txBox="1"/>
          <p:nvPr/>
        </p:nvSpPr>
        <p:spPr>
          <a:xfrm>
            <a:off x="2796939" y="8718276"/>
            <a:ext cx="9121529" cy="261610"/>
          </a:xfrm>
          <a:prstGeom prst="rect">
            <a:avLst/>
          </a:prstGeom>
          <a:noFill/>
        </p:spPr>
        <p:txBody>
          <a:bodyPr wrap="square" rtlCol="0">
            <a:spAutoFit/>
          </a:bodyPr>
          <a:lstStyle/>
          <a:p>
            <a:pPr eaLnBrk="0" hangingPunct="0">
              <a:spcBef>
                <a:spcPct val="50000"/>
              </a:spcBef>
            </a:pPr>
            <a:r>
              <a:rPr lang="en-US" sz="1100" dirty="0" smtClean="0">
                <a:solidFill>
                  <a:srgbClr val="FFFFFF"/>
                </a:solidFill>
                <a:latin typeface="Avant Garde"/>
                <a:cs typeface="Avant Garde"/>
              </a:rPr>
              <a:t>Source: NCES 1999-081R, Highlights From TIMSS. Slide courtesy of Education Trust.</a:t>
            </a:r>
            <a:endParaRPr lang="en-US" sz="1100" dirty="0">
              <a:solidFill>
                <a:srgbClr val="FFFFFF"/>
              </a:solidFill>
              <a:latin typeface="Avant Garde"/>
              <a:cs typeface="Avant Garde"/>
            </a:endParaRPr>
          </a:p>
        </p:txBody>
      </p:sp>
      <p:sp>
        <p:nvSpPr>
          <p:cNvPr id="7" name="TextBox 6"/>
          <p:cNvSpPr txBox="1"/>
          <p:nvPr/>
        </p:nvSpPr>
        <p:spPr>
          <a:xfrm>
            <a:off x="6187281" y="2474426"/>
            <a:ext cx="3883878" cy="553998"/>
          </a:xfrm>
          <a:prstGeom prst="rect">
            <a:avLst/>
          </a:prstGeom>
          <a:noFill/>
        </p:spPr>
        <p:txBody>
          <a:bodyPr wrap="square" rtlCol="0">
            <a:spAutoFit/>
          </a:bodyPr>
          <a:lstStyle/>
          <a:p>
            <a:r>
              <a:rPr lang="en-US" sz="3000" u="sng" dirty="0" smtClean="0">
                <a:solidFill>
                  <a:srgbClr val="FFFFFF"/>
                </a:solidFill>
                <a:latin typeface="Avant Garde"/>
                <a:cs typeface="Avant Garde"/>
              </a:rPr>
              <a:t>Math Performance</a:t>
            </a:r>
            <a:endParaRPr lang="en-US" sz="3000" u="sng" dirty="0">
              <a:solidFill>
                <a:srgbClr val="FFFFFF"/>
              </a:solidFill>
              <a:latin typeface="Avant Garde"/>
              <a:cs typeface="Avant Garde"/>
            </a:endParaRPr>
          </a:p>
        </p:txBody>
      </p:sp>
      <p:pic>
        <p:nvPicPr>
          <p:cNvPr id="37891" name="Picture 3"/>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63850" y="3028424"/>
            <a:ext cx="10181431" cy="5337701"/>
          </a:xfrm>
          <a:prstGeom prst="rect">
            <a:avLst/>
          </a:prstGeom>
          <a:noFill/>
          <a:ln w="9525">
            <a:noFill/>
            <a:miter lim="800000"/>
            <a:headEnd/>
            <a:tailEnd/>
          </a:ln>
          <a:effectLst/>
        </p:spPr>
      </p:pic>
      <p:sp>
        <p:nvSpPr>
          <p:cNvPr id="9" name="Slide Number Placeholder 8"/>
          <p:cNvSpPr>
            <a:spLocks noGrp="1"/>
          </p:cNvSpPr>
          <p:nvPr>
            <p:ph type="sldNum" sz="quarter" idx="12"/>
          </p:nvPr>
        </p:nvSpPr>
        <p:spPr/>
        <p:txBody>
          <a:bodyPr/>
          <a:lstStyle/>
          <a:p>
            <a:r>
              <a:rPr lang="en-US" smtClean="0"/>
              <a:t>-</a:t>
            </a:r>
            <a:fld id="{5E8EF2F0-B23E-0D45-9EC4-8ABB153D8498}" type="slidenum">
              <a:rPr lang="en-US" smtClean="0"/>
              <a:pPr/>
              <a:t>34</a:t>
            </a:fld>
            <a:r>
              <a:rPr lang="en-US" smtClean="0"/>
              <a:t>-</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3" y="1127920"/>
            <a:ext cx="10741878" cy="1200329"/>
          </a:xfrm>
          <a:prstGeom prst="rect">
            <a:avLst/>
          </a:prstGeom>
          <a:noFill/>
        </p:spPr>
        <p:txBody>
          <a:bodyPr wrap="square" rtlCol="0">
            <a:spAutoFit/>
          </a:bodyPr>
          <a:lstStyle/>
          <a:p>
            <a:r>
              <a:rPr lang="en-US" sz="3600" dirty="0" smtClean="0">
                <a:solidFill>
                  <a:srgbClr val="FFFFFF"/>
                </a:solidFill>
                <a:latin typeface="Avant Garde"/>
                <a:cs typeface="Avant Garde"/>
              </a:rPr>
              <a:t>U.S. students go to school fewer hours per day and fewer days per year than students in Asia.</a:t>
            </a:r>
            <a:endParaRPr lang="en-US" sz="3600" dirty="0">
              <a:solidFill>
                <a:srgbClr val="FFFFFF"/>
              </a:solidFill>
              <a:latin typeface="Avant Garde"/>
              <a:cs typeface="Avant Garde"/>
            </a:endParaRPr>
          </a:p>
        </p:txBody>
      </p:sp>
      <p:sp>
        <p:nvSpPr>
          <p:cNvPr id="5" name="TextBox 4"/>
          <p:cNvSpPr txBox="1"/>
          <p:nvPr/>
        </p:nvSpPr>
        <p:spPr>
          <a:xfrm>
            <a:off x="2796939" y="8718276"/>
            <a:ext cx="9121529" cy="261610"/>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 Business Week, James P. Lenfestey.</a:t>
            </a:r>
            <a:endParaRPr lang="en-US" sz="1100" dirty="0">
              <a:solidFill>
                <a:srgbClr val="FFFFFF"/>
              </a:solidFill>
              <a:latin typeface="Avant Garde"/>
              <a:cs typeface="Avant Garde"/>
            </a:endParaRPr>
          </a:p>
        </p:txBody>
      </p:sp>
      <p:pic>
        <p:nvPicPr>
          <p:cNvPr id="38915" name="Picture 3"/>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63850" y="3064639"/>
            <a:ext cx="10943431" cy="5301485"/>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35</a:t>
            </a:fld>
            <a:r>
              <a:rPr lang="en-US" smtClean="0"/>
              <a:t>-</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3" y="1127920"/>
            <a:ext cx="8760678" cy="1200329"/>
          </a:xfrm>
          <a:prstGeom prst="rect">
            <a:avLst/>
          </a:prstGeom>
          <a:noFill/>
        </p:spPr>
        <p:txBody>
          <a:bodyPr wrap="square" rtlCol="0">
            <a:spAutoFit/>
          </a:bodyPr>
          <a:lstStyle/>
          <a:p>
            <a:r>
              <a:rPr lang="en-US" sz="3600" dirty="0" smtClean="0">
                <a:solidFill>
                  <a:srgbClr val="FFFFFF"/>
                </a:solidFill>
                <a:latin typeface="Avant Garde"/>
                <a:cs typeface="Avant Garde"/>
              </a:rPr>
              <a:t>Our high school graduation rate </a:t>
            </a:r>
          </a:p>
          <a:p>
            <a:r>
              <a:rPr lang="en-US" sz="3600" dirty="0" smtClean="0">
                <a:solidFill>
                  <a:srgbClr val="FFFFFF"/>
                </a:solidFill>
                <a:latin typeface="Avant Garde"/>
                <a:cs typeface="Avant Garde"/>
              </a:rPr>
              <a:t>lags nearly all other OECD countries.</a:t>
            </a:r>
            <a:endParaRPr lang="en-US" sz="3600" dirty="0">
              <a:solidFill>
                <a:srgbClr val="FFFFFF"/>
              </a:solidFill>
              <a:latin typeface="Avant Garde"/>
              <a:cs typeface="Avant Garde"/>
            </a:endParaRPr>
          </a:p>
        </p:txBody>
      </p:sp>
      <p:sp>
        <p:nvSpPr>
          <p:cNvPr id="6" name="TextBox 5"/>
          <p:cNvSpPr txBox="1"/>
          <p:nvPr/>
        </p:nvSpPr>
        <p:spPr>
          <a:xfrm>
            <a:off x="2796939" y="8718276"/>
            <a:ext cx="12381942"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OECD, Education at a Glance, 2007; 2005 data; Appeared in The Economic Impact of the Achievement Gap in America's Schools, McKinsey &amp; Co., 4/09.</a:t>
            </a:r>
            <a:endParaRPr lang="en-US" sz="1100" dirty="0">
              <a:solidFill>
                <a:srgbClr val="FFFFFF"/>
              </a:solidFill>
              <a:latin typeface="Avant Garde"/>
              <a:cs typeface="Avant Garde"/>
            </a:endParaRPr>
          </a:p>
        </p:txBody>
      </p:sp>
      <p:pic>
        <p:nvPicPr>
          <p:cNvPr id="39939" name="Picture 3"/>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63850" y="2593975"/>
            <a:ext cx="11296650" cy="5772150"/>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36</a:t>
            </a:fld>
            <a:r>
              <a:rPr lang="en-US" smtClean="0"/>
              <a:t>-</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137319"/>
            <a:ext cx="11914247" cy="1538883"/>
          </a:xfrm>
          <a:prstGeom prst="rect">
            <a:avLst/>
          </a:prstGeom>
          <a:noFill/>
        </p:spPr>
        <p:txBody>
          <a:bodyPr wrap="square" rtlCol="0">
            <a:spAutoFit/>
          </a:bodyPr>
          <a:lstStyle/>
          <a:p>
            <a:r>
              <a:rPr lang="en-US" sz="3600" dirty="0" smtClean="0">
                <a:solidFill>
                  <a:srgbClr val="FFFFFF"/>
                </a:solidFill>
                <a:latin typeface="Avant Garde"/>
                <a:cs typeface="Avant Garde"/>
              </a:rPr>
              <a:t>The U.S. is among the leaders in college </a:t>
            </a:r>
            <a:r>
              <a:rPr lang="en-US" sz="3600" u="sng" dirty="0" smtClean="0">
                <a:solidFill>
                  <a:srgbClr val="FFFFFF"/>
                </a:solidFill>
                <a:latin typeface="Avant Garde"/>
                <a:cs typeface="Avant Garde"/>
              </a:rPr>
              <a:t>participation</a:t>
            </a:r>
            <a:r>
              <a:rPr lang="en-US" sz="3600" dirty="0" smtClean="0">
                <a:solidFill>
                  <a:srgbClr val="FFFFFF"/>
                </a:solidFill>
                <a:latin typeface="Avant Garde"/>
                <a:cs typeface="Avant Garde"/>
              </a:rPr>
              <a:t> but ranks 16</a:t>
            </a:r>
            <a:r>
              <a:rPr lang="en-US" sz="3600" baseline="30000" dirty="0" smtClean="0">
                <a:solidFill>
                  <a:srgbClr val="FFFFFF"/>
                </a:solidFill>
                <a:latin typeface="Avant Garde"/>
                <a:cs typeface="Avant Garde"/>
              </a:rPr>
              <a:t>th</a:t>
            </a:r>
            <a:r>
              <a:rPr lang="en-US" sz="3600" dirty="0" smtClean="0">
                <a:solidFill>
                  <a:srgbClr val="FFFFFF"/>
                </a:solidFill>
                <a:latin typeface="Avant Garde"/>
                <a:cs typeface="Avant Garde"/>
              </a:rPr>
              <a:t> – in the bottom half – in college </a:t>
            </a:r>
            <a:r>
              <a:rPr lang="en-US" sz="3600" u="sng" dirty="0" smtClean="0">
                <a:solidFill>
                  <a:srgbClr val="FFFFFF"/>
                </a:solidFill>
                <a:latin typeface="Avant Garde"/>
                <a:cs typeface="Avant Garde"/>
              </a:rPr>
              <a:t>completion</a:t>
            </a:r>
            <a:r>
              <a:rPr lang="en-US" sz="3600" dirty="0" smtClean="0">
                <a:solidFill>
                  <a:srgbClr val="FFFFFF"/>
                </a:solidFill>
                <a:latin typeface="Avant Garde"/>
                <a:cs typeface="Avant Garde"/>
              </a:rPr>
              <a:t>.</a:t>
            </a:r>
          </a:p>
          <a:p>
            <a:r>
              <a:rPr lang="en-US" sz="2200" dirty="0" smtClean="0">
                <a:solidFill>
                  <a:srgbClr val="FFFFFF"/>
                </a:solidFill>
                <a:latin typeface="Avant Garde"/>
                <a:cs typeface="Avant Garde"/>
              </a:rPr>
              <a:t>We only earn ½ a degree per college student, whereas in Portugal, for example, it's 1:1.</a:t>
            </a:r>
            <a:endParaRPr lang="en-US" sz="2200" dirty="0">
              <a:solidFill>
                <a:srgbClr val="FFFFFF"/>
              </a:solidFill>
              <a:latin typeface="Avant Garde"/>
              <a:cs typeface="Avant Garde"/>
            </a:endParaRPr>
          </a:p>
        </p:txBody>
      </p:sp>
      <p:sp>
        <p:nvSpPr>
          <p:cNvPr id="6" name="TextBox 5"/>
          <p:cNvSpPr txBox="1"/>
          <p:nvPr/>
        </p:nvSpPr>
        <p:spPr>
          <a:xfrm>
            <a:off x="2796939" y="8718276"/>
            <a:ext cx="9121529"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National Report Card on Higher Education, http://measuringup.highereducation.org.</a:t>
            </a:r>
            <a:endParaRPr lang="en-US" sz="1100" dirty="0">
              <a:solidFill>
                <a:srgbClr val="FFFFFF"/>
              </a:solidFill>
              <a:latin typeface="Avant Garde"/>
              <a:cs typeface="Avant Garde"/>
            </a:endParaRPr>
          </a:p>
        </p:txBody>
      </p:sp>
      <p:pic>
        <p:nvPicPr>
          <p:cNvPr id="41987" name="Picture 3"/>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758281" y="2585244"/>
            <a:ext cx="11996738" cy="5781675"/>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37</a:t>
            </a:fld>
            <a:r>
              <a:rPr lang="en-US" smtClean="0"/>
              <a:t>-</a:t>
            </a:r>
            <a:endParaRPr lang="en-US" dirty="0"/>
          </a:p>
        </p:txBody>
      </p:sp>
      <p:cxnSp>
        <p:nvCxnSpPr>
          <p:cNvPr id="10" name="Straight Arrow Connector 9"/>
          <p:cNvCxnSpPr/>
          <p:nvPr/>
        </p:nvCxnSpPr>
        <p:spPr>
          <a:xfrm rot="16200000" flipH="1">
            <a:off x="7249319" y="4214018"/>
            <a:ext cx="2133604" cy="1447802"/>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flipH="1" flipV="1">
            <a:off x="6677818" y="3261520"/>
            <a:ext cx="2743202" cy="27432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746919"/>
            <a:ext cx="11914247" cy="1569660"/>
          </a:xfrm>
          <a:prstGeom prst="rect">
            <a:avLst/>
          </a:prstGeom>
          <a:noFill/>
        </p:spPr>
        <p:txBody>
          <a:bodyPr wrap="square" rtlCol="0">
            <a:spAutoFit/>
          </a:bodyPr>
          <a:lstStyle/>
          <a:p>
            <a:r>
              <a:rPr lang="en-US" sz="3600" dirty="0" smtClean="0">
                <a:solidFill>
                  <a:srgbClr val="FFFFFF"/>
                </a:solidFill>
                <a:latin typeface="Avant Garde"/>
                <a:cs typeface="Avant Garde"/>
              </a:rPr>
              <a:t>Our college completion rate has stagnated, </a:t>
            </a:r>
          </a:p>
          <a:p>
            <a:r>
              <a:rPr lang="en-US" sz="3600" dirty="0" smtClean="0">
                <a:solidFill>
                  <a:srgbClr val="FFFFFF"/>
                </a:solidFill>
                <a:latin typeface="Avant Garde"/>
                <a:cs typeface="Avant Garde"/>
              </a:rPr>
              <a:t>allowing our economic competitors to pass us.</a:t>
            </a:r>
          </a:p>
          <a:p>
            <a:r>
              <a:rPr lang="en-US" sz="2400" dirty="0" smtClean="0">
                <a:solidFill>
                  <a:srgbClr val="FFFFFF"/>
                </a:solidFill>
                <a:latin typeface="Avant Garde"/>
                <a:cs typeface="Avant Garde"/>
              </a:rPr>
              <a:t>Of 36 OECD countries, the U.S. has dropped from 4</a:t>
            </a:r>
            <a:r>
              <a:rPr lang="en-US" sz="2400" baseline="30000" dirty="0" smtClean="0">
                <a:solidFill>
                  <a:srgbClr val="FFFFFF"/>
                </a:solidFill>
                <a:latin typeface="Avant Garde"/>
                <a:cs typeface="Avant Garde"/>
              </a:rPr>
              <a:t>th</a:t>
            </a:r>
            <a:r>
              <a:rPr lang="en-US" sz="2400" dirty="0" smtClean="0">
                <a:solidFill>
                  <a:srgbClr val="FFFFFF"/>
                </a:solidFill>
                <a:latin typeface="Avant Garde"/>
                <a:cs typeface="Avant Garde"/>
              </a:rPr>
              <a:t> in </a:t>
            </a:r>
            <a:r>
              <a:rPr lang="en-US" sz="2400" dirty="0">
                <a:solidFill>
                  <a:srgbClr val="FFFFFF"/>
                </a:solidFill>
                <a:latin typeface="Avant Garde"/>
                <a:cs typeface="Avant Garde"/>
              </a:rPr>
              <a:t>the world to </a:t>
            </a:r>
            <a:r>
              <a:rPr lang="en-US" sz="2400" dirty="0" smtClean="0">
                <a:solidFill>
                  <a:srgbClr val="FFFFFF"/>
                </a:solidFill>
                <a:latin typeface="Avant Garde"/>
                <a:cs typeface="Avant Garde"/>
              </a:rPr>
              <a:t>tied for 12</a:t>
            </a:r>
            <a:r>
              <a:rPr lang="en-US" sz="2400" baseline="30000" dirty="0" smtClean="0">
                <a:solidFill>
                  <a:srgbClr val="FFFFFF"/>
                </a:solidFill>
                <a:latin typeface="Avant Garde"/>
                <a:cs typeface="Avant Garde"/>
              </a:rPr>
              <a:t>th</a:t>
            </a:r>
            <a:endParaRPr lang="en-US" sz="2800" dirty="0">
              <a:solidFill>
                <a:srgbClr val="FFFFFF"/>
              </a:solidFill>
              <a:latin typeface="Avant Garde"/>
              <a:cs typeface="Avant Garde"/>
            </a:endParaRPr>
          </a:p>
        </p:txBody>
      </p:sp>
      <p:sp>
        <p:nvSpPr>
          <p:cNvPr id="6" name="TextBox 5"/>
          <p:cNvSpPr txBox="1"/>
          <p:nvPr/>
        </p:nvSpPr>
        <p:spPr>
          <a:xfrm>
            <a:off x="2796939" y="8870676"/>
            <a:ext cx="11467542" cy="769441"/>
          </a:xfrm>
          <a:prstGeom prst="rect">
            <a:avLst/>
          </a:prstGeom>
          <a:noFill/>
        </p:spPr>
        <p:txBody>
          <a:bodyPr wrap="square" rtlCol="0">
            <a:spAutoFit/>
          </a:bodyPr>
          <a:lstStyle/>
          <a:p>
            <a:r>
              <a:rPr lang="en-US" sz="1100" dirty="0" smtClean="0">
                <a:solidFill>
                  <a:srgbClr val="FFFFFF"/>
                </a:solidFill>
                <a:latin typeface="Avant Garde"/>
                <a:cs typeface="Avant Garde"/>
              </a:rPr>
              <a:t>Note</a:t>
            </a:r>
            <a:r>
              <a:rPr lang="en-US" sz="1100" dirty="0">
                <a:solidFill>
                  <a:srgbClr val="FFFFFF"/>
                </a:solidFill>
                <a:latin typeface="Avant Garde"/>
                <a:cs typeface="Avant Garde"/>
              </a:rPr>
              <a:t>: Countries are ranked in descending order of the percentage of 25-34 year-olds who have attained tertiary </a:t>
            </a:r>
            <a:r>
              <a:rPr lang="en-US" sz="1100" dirty="0" smtClean="0">
                <a:solidFill>
                  <a:srgbClr val="FFFFFF"/>
                </a:solidFill>
                <a:latin typeface="Avant Garde"/>
                <a:cs typeface="Avant Garde"/>
              </a:rPr>
              <a:t>education (i.e., earned at least a two-year college degree).</a:t>
            </a:r>
            <a:endParaRPr lang="en-US" sz="1100" dirty="0">
              <a:solidFill>
                <a:srgbClr val="FFFFFF"/>
              </a:solidFill>
              <a:latin typeface="Avant Garde"/>
              <a:cs typeface="Avant Garde"/>
            </a:endParaRPr>
          </a:p>
          <a:p>
            <a:r>
              <a:rPr lang="en-US" sz="1100" dirty="0" smtClean="0">
                <a:solidFill>
                  <a:srgbClr val="FFFFFF"/>
                </a:solidFill>
                <a:latin typeface="Avant Garde"/>
                <a:cs typeface="Avant Garde"/>
              </a:rPr>
              <a:t>Source:  This chart is from the 2011 OECD Education at a Glance (p. </a:t>
            </a:r>
            <a:r>
              <a:rPr lang="en-US" sz="1100" dirty="0">
                <a:solidFill>
                  <a:srgbClr val="FFFFFF"/>
                </a:solidFill>
                <a:latin typeface="Avant Garde"/>
                <a:cs typeface="Avant Garde"/>
              </a:rPr>
              <a:t>30, </a:t>
            </a:r>
            <a:r>
              <a:rPr lang="en-US" sz="1100" dirty="0" smtClean="0">
                <a:solidFill>
                  <a:srgbClr val="FFFFFF"/>
                </a:solidFill>
                <a:latin typeface="Avant Garde"/>
                <a:cs typeface="Avant Garde"/>
              </a:rPr>
              <a:t>www.oecd.org/dataoecd/61/2/48631582.pdf), but in the </a:t>
            </a:r>
            <a:r>
              <a:rPr lang="en-US" sz="1100" dirty="0">
                <a:solidFill>
                  <a:srgbClr val="FFFFFF"/>
                </a:solidFill>
                <a:latin typeface="Avant Garde"/>
                <a:cs typeface="Avant Garde"/>
              </a:rPr>
              <a:t>2013 OECD Education at a </a:t>
            </a:r>
            <a:r>
              <a:rPr lang="en-US" sz="1100" dirty="0" smtClean="0">
                <a:solidFill>
                  <a:srgbClr val="FFFFFF"/>
                </a:solidFill>
                <a:latin typeface="Avant Garde"/>
                <a:cs typeface="Avant Garde"/>
              </a:rPr>
              <a:t>Glance (which didn’t have a chart), the U.S. rose to 43% among 25-34-year-olds, up from 41% among 55-64-year-olds, making the U.S. tied with Sweden and France for 12</a:t>
            </a:r>
            <a:r>
              <a:rPr lang="en-US" sz="1100" baseline="30000" dirty="0" smtClean="0">
                <a:solidFill>
                  <a:srgbClr val="FFFFFF"/>
                </a:solidFill>
                <a:latin typeface="Avant Garde"/>
                <a:cs typeface="Avant Garde"/>
              </a:rPr>
              <a:t>th</a:t>
            </a:r>
            <a:r>
              <a:rPr lang="en-US" sz="1100" dirty="0" smtClean="0">
                <a:solidFill>
                  <a:srgbClr val="FFFFFF"/>
                </a:solidFill>
                <a:latin typeface="Avant Garde"/>
                <a:cs typeface="Avant Garde"/>
              </a:rPr>
              <a:t> among 34 OECD countries (plus Brazil and Russia) for 25-34-year olds.</a:t>
            </a:r>
            <a:endParaRPr lang="en-US" sz="1100" dirty="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38</a:t>
            </a:fld>
            <a:r>
              <a:rPr lang="en-US" smtClean="0"/>
              <a:t>-</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29747" y="2728119"/>
            <a:ext cx="12520534" cy="59436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Rectangle 1"/>
          <p:cNvSpPr/>
          <p:nvPr/>
        </p:nvSpPr>
        <p:spPr>
          <a:xfrm>
            <a:off x="7558881" y="4480719"/>
            <a:ext cx="304800" cy="3505200"/>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78442" y="2575719"/>
            <a:ext cx="15014839" cy="5867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5" name="TextBox 4"/>
          <p:cNvSpPr txBox="1"/>
          <p:nvPr/>
        </p:nvSpPr>
        <p:spPr>
          <a:xfrm>
            <a:off x="2760602" y="746919"/>
            <a:ext cx="11914247" cy="1569660"/>
          </a:xfrm>
          <a:prstGeom prst="rect">
            <a:avLst/>
          </a:prstGeom>
          <a:noFill/>
        </p:spPr>
        <p:txBody>
          <a:bodyPr wrap="square" rtlCol="0">
            <a:spAutoFit/>
          </a:bodyPr>
          <a:lstStyle/>
          <a:p>
            <a:r>
              <a:rPr lang="en-US" sz="3600" dirty="0" smtClean="0">
                <a:solidFill>
                  <a:srgbClr val="FFFFFF"/>
                </a:solidFill>
                <a:latin typeface="Avant Garde"/>
                <a:cs typeface="Avant Garde"/>
              </a:rPr>
              <a:t>Nearly every other country has made greater gains than we have over the past 30 years.</a:t>
            </a:r>
          </a:p>
          <a:p>
            <a:r>
              <a:rPr lang="en-US" sz="2400" dirty="0" smtClean="0">
                <a:solidFill>
                  <a:srgbClr val="FFFFFF"/>
                </a:solidFill>
                <a:latin typeface="Avant Garde"/>
                <a:cs typeface="Avant Garde"/>
              </a:rPr>
              <a:t>The college completion rate among American men has actually </a:t>
            </a:r>
            <a:r>
              <a:rPr lang="en-US" sz="2400" i="1" dirty="0" smtClean="0">
                <a:solidFill>
                  <a:srgbClr val="FFFFFF"/>
                </a:solidFill>
                <a:latin typeface="Avant Garde"/>
                <a:cs typeface="Avant Garde"/>
              </a:rPr>
              <a:t>declined</a:t>
            </a:r>
            <a:r>
              <a:rPr lang="en-US" sz="2400" dirty="0" smtClean="0">
                <a:solidFill>
                  <a:srgbClr val="FFFFFF"/>
                </a:solidFill>
                <a:latin typeface="Avant Garde"/>
                <a:cs typeface="Avant Garde"/>
              </a:rPr>
              <a:t>!</a:t>
            </a:r>
            <a:endParaRPr lang="en-US" sz="2800" dirty="0">
              <a:solidFill>
                <a:srgbClr val="FFFFFF"/>
              </a:solidFill>
              <a:latin typeface="Avant Garde"/>
              <a:cs typeface="Avant Garde"/>
            </a:endParaRPr>
          </a:p>
        </p:txBody>
      </p:sp>
      <p:sp>
        <p:nvSpPr>
          <p:cNvPr id="6" name="TextBox 5"/>
          <p:cNvSpPr txBox="1"/>
          <p:nvPr/>
        </p:nvSpPr>
        <p:spPr>
          <a:xfrm>
            <a:off x="2796939" y="8698032"/>
            <a:ext cx="11467542" cy="938719"/>
          </a:xfrm>
          <a:prstGeom prst="rect">
            <a:avLst/>
          </a:prstGeom>
          <a:noFill/>
        </p:spPr>
        <p:txBody>
          <a:bodyPr wrap="square" rtlCol="0">
            <a:spAutoFit/>
          </a:bodyPr>
          <a:lstStyle/>
          <a:p>
            <a:r>
              <a:rPr lang="en-US" sz="1100" dirty="0" smtClean="0">
                <a:solidFill>
                  <a:srgbClr val="FFFFFF"/>
                </a:solidFill>
                <a:latin typeface="Avant Garde"/>
                <a:cs typeface="Avant Garde"/>
              </a:rPr>
              <a:t>Notes: </a:t>
            </a:r>
            <a:r>
              <a:rPr lang="en-US" sz="1100" dirty="0">
                <a:solidFill>
                  <a:srgbClr val="FFFFFF"/>
                </a:solidFill>
                <a:latin typeface="Avant Garde"/>
                <a:cs typeface="Avant Garde"/>
              </a:rPr>
              <a:t>Countries are ranked in ascending order of the difference in the proportion of 25-34 year-old women and 55-64 year-old women with tertiary education.</a:t>
            </a:r>
          </a:p>
          <a:p>
            <a:r>
              <a:rPr lang="en-US" sz="1100" dirty="0" smtClean="0">
                <a:solidFill>
                  <a:srgbClr val="FFFFFF"/>
                </a:solidFill>
                <a:latin typeface="Avant Garde"/>
                <a:cs typeface="Avant Garde"/>
              </a:rPr>
              <a:t>Israel </a:t>
            </a:r>
            <a:r>
              <a:rPr lang="en-US" sz="1100" dirty="0">
                <a:solidFill>
                  <a:srgbClr val="FFFFFF"/>
                </a:solidFill>
                <a:latin typeface="Avant Garde"/>
                <a:cs typeface="Avant Garde"/>
              </a:rPr>
              <a:t>and Germany are special cases.  The data for the former is skewed by nearly 1 million Russian Jews, most of whom have college degrees, who immigrated to Israel.  Excluding these immigrants, Israel would have shown gains.  As for Germany, most students, rather than earning college degrees, enter career training schools where they learn specialized skills that help make Germany a manufacturing and export powerhouse.</a:t>
            </a:r>
          </a:p>
          <a:p>
            <a:r>
              <a:rPr lang="en-US" sz="1100" dirty="0" smtClean="0">
                <a:solidFill>
                  <a:srgbClr val="FFFFFF"/>
                </a:solidFill>
                <a:latin typeface="Avant Garde"/>
                <a:cs typeface="Avant Garde"/>
              </a:rPr>
              <a:t>Source:  OECD Education at a Glance, 2013, p. 33</a:t>
            </a:r>
            <a:r>
              <a:rPr lang="en-US" sz="1100" dirty="0">
                <a:solidFill>
                  <a:srgbClr val="FFFFFF"/>
                </a:solidFill>
                <a:latin typeface="Avant Garde"/>
                <a:cs typeface="Avant Garde"/>
              </a:rPr>
              <a:t>, </a:t>
            </a:r>
            <a:r>
              <a:rPr lang="en-US" sz="1100" dirty="0" smtClean="0">
                <a:solidFill>
                  <a:srgbClr val="FFFFFF"/>
                </a:solidFill>
                <a:latin typeface="Avant Garde"/>
                <a:cs typeface="Avant Garde"/>
              </a:rPr>
              <a:t>www.oecd.org/edu/eag2013%20%28eng%29-</a:t>
            </a:r>
            <a:r>
              <a:rPr lang="en-US" sz="1100" dirty="0">
                <a:solidFill>
                  <a:srgbClr val="FFFFFF"/>
                </a:solidFill>
                <a:latin typeface="Avant Garde"/>
                <a:cs typeface="Avant Garde"/>
              </a:rPr>
              <a:t>-FINAL%2020%20June%202013.pdf</a:t>
            </a: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39</a:t>
            </a:fld>
            <a:r>
              <a:rPr lang="en-US" smtClean="0"/>
              <a:t>-</a:t>
            </a:r>
            <a:endParaRPr lang="en-US" dirty="0"/>
          </a:p>
        </p:txBody>
      </p:sp>
      <p:sp>
        <p:nvSpPr>
          <p:cNvPr id="2" name="Rectangle 1"/>
          <p:cNvSpPr/>
          <p:nvPr/>
        </p:nvSpPr>
        <p:spPr>
          <a:xfrm>
            <a:off x="2492117" y="5489328"/>
            <a:ext cx="304821" cy="2297268"/>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86793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4" y="1127920"/>
            <a:ext cx="11072733" cy="1200329"/>
          </a:xfrm>
          <a:prstGeom prst="rect">
            <a:avLst/>
          </a:prstGeom>
          <a:noFill/>
        </p:spPr>
        <p:txBody>
          <a:bodyPr wrap="square" rtlCol="0">
            <a:spAutoFit/>
          </a:bodyPr>
          <a:lstStyle/>
          <a:p>
            <a:r>
              <a:rPr lang="en-US" sz="3600" dirty="0" smtClean="0">
                <a:solidFill>
                  <a:srgbClr val="FFFFFF"/>
                </a:solidFill>
                <a:latin typeface="Avant Garde"/>
                <a:cs typeface="Avant Garde"/>
              </a:rPr>
              <a:t>Wages for men have stagnated for 40 years, and for women they’ve stagnated over the past decade.</a:t>
            </a:r>
          </a:p>
        </p:txBody>
      </p:sp>
      <p:sp>
        <p:nvSpPr>
          <p:cNvPr id="5" name="TextBox 4"/>
          <p:cNvSpPr txBox="1"/>
          <p:nvPr/>
        </p:nvSpPr>
        <p:spPr>
          <a:xfrm>
            <a:off x="2472391" y="8819180"/>
            <a:ext cx="12261915" cy="430887"/>
          </a:xfrm>
          <a:prstGeom prst="rect">
            <a:avLst/>
          </a:prstGeom>
          <a:noFill/>
        </p:spPr>
        <p:txBody>
          <a:bodyPr wrap="square" rtlCol="0">
            <a:spAutoFit/>
          </a:bodyPr>
          <a:lstStyle/>
          <a:p>
            <a:r>
              <a:rPr lang="en-US" sz="1100" dirty="0" smtClean="0">
                <a:solidFill>
                  <a:srgbClr val="FFFFFF"/>
                </a:solidFill>
                <a:latin typeface="Avant Garde"/>
                <a:cs typeface="Avant Garde"/>
              </a:rPr>
              <a:t>Note: Adjusted for inflation, in 2010 dollars.</a:t>
            </a:r>
          </a:p>
          <a:p>
            <a:r>
              <a:rPr lang="en-US" sz="1100" dirty="0" smtClean="0">
                <a:solidFill>
                  <a:srgbClr val="FFFFFF"/>
                </a:solidFill>
                <a:latin typeface="Avant Garde"/>
                <a:cs typeface="Avant Garde"/>
              </a:rPr>
              <a:t>Source: U.S. Census via The Hamilton Project, The </a:t>
            </a:r>
            <a:r>
              <a:rPr lang="en-US" sz="1100" dirty="0">
                <a:solidFill>
                  <a:srgbClr val="FFFFFF"/>
                </a:solidFill>
                <a:latin typeface="Avant Garde"/>
                <a:cs typeface="Avant Garde"/>
              </a:rPr>
              <a:t>Brookings Institution, in NY Times, 10/22/12, http://economix.blogs.nytimes.com/2012/10/22/the-uncomfortable-truth-about-american-wages.</a:t>
            </a:r>
            <a:endParaRPr lang="en-US" dirty="0">
              <a:solidFill>
                <a:srgbClr val="FFFFFF"/>
              </a:solidFill>
              <a:latin typeface="Avant Garde"/>
              <a:cs typeface="Avant Garde"/>
            </a:endParaRPr>
          </a:p>
        </p:txBody>
      </p:sp>
      <p:sp>
        <p:nvSpPr>
          <p:cNvPr id="14" name="Slide Number Placeholder 13"/>
          <p:cNvSpPr>
            <a:spLocks noGrp="1"/>
          </p:cNvSpPr>
          <p:nvPr>
            <p:ph type="sldNum" sz="quarter" idx="12"/>
          </p:nvPr>
        </p:nvSpPr>
        <p:spPr/>
        <p:txBody>
          <a:bodyPr/>
          <a:lstStyle/>
          <a:p>
            <a:r>
              <a:rPr lang="en-US" smtClean="0"/>
              <a:t>-</a:t>
            </a:r>
            <a:fld id="{5E8EF2F0-B23E-0D45-9EC4-8ABB153D8498}" type="slidenum">
              <a:rPr lang="en-US" smtClean="0"/>
              <a:pPr/>
              <a:t>4</a:t>
            </a:fld>
            <a:r>
              <a:rPr lang="en-US" smtClean="0"/>
              <a:t>-</a:t>
            </a:r>
            <a:endParaRPr lang="en-US" dirty="0"/>
          </a:p>
        </p:txBody>
      </p:sp>
      <p:pic>
        <p:nvPicPr>
          <p:cNvPr id="1026" name="Picture 2" descr="http://graphics8.nytimes.com/images/2012/10/22/business/economy/22economix-gender-earnings/22economix-gender-earnings-blog480.jpg"/>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16639"/>
          <a:stretch/>
        </p:blipFill>
        <p:spPr bwMode="auto">
          <a:xfrm>
            <a:off x="3596481" y="2804319"/>
            <a:ext cx="7924800" cy="517486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cxnSp>
        <p:nvCxnSpPr>
          <p:cNvPr id="6" name="Straight Arrow Connector 5"/>
          <p:cNvCxnSpPr/>
          <p:nvPr/>
        </p:nvCxnSpPr>
        <p:spPr>
          <a:xfrm flipH="1">
            <a:off x="11216481" y="4633119"/>
            <a:ext cx="7620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1978481" y="4404519"/>
            <a:ext cx="3048000" cy="1323439"/>
          </a:xfrm>
          <a:prstGeom prst="rect">
            <a:avLst/>
          </a:prstGeom>
          <a:noFill/>
        </p:spPr>
        <p:txBody>
          <a:bodyPr wrap="square" rtlCol="0">
            <a:spAutoFit/>
          </a:bodyPr>
          <a:lstStyle/>
          <a:p>
            <a:r>
              <a:rPr lang="en-US" sz="2000" dirty="0">
                <a:solidFill>
                  <a:srgbClr val="FFFFFF"/>
                </a:solidFill>
                <a:latin typeface="Avant Garde"/>
                <a:cs typeface="Avant Garde"/>
              </a:rPr>
              <a:t>Median male earnings in 2010 were the same as in 1964 — nearly a half century </a:t>
            </a:r>
            <a:r>
              <a:rPr lang="en-US" sz="2000" dirty="0" smtClean="0">
                <a:solidFill>
                  <a:srgbClr val="FFFFFF"/>
                </a:solidFill>
                <a:latin typeface="Avant Garde"/>
                <a:cs typeface="Avant Garde"/>
              </a:rPr>
              <a:t>ago</a:t>
            </a:r>
            <a:endParaRPr lang="en-US" sz="2000" dirty="0">
              <a:solidFill>
                <a:srgbClr val="FFFFFF"/>
              </a:solidFill>
              <a:latin typeface="Avant Garde"/>
              <a:cs typeface="Avant Garde"/>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261516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97383" y="3008120"/>
            <a:ext cx="14252125" cy="535879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TextBox 4"/>
          <p:cNvSpPr txBox="1"/>
          <p:nvPr/>
        </p:nvSpPr>
        <p:spPr>
          <a:xfrm>
            <a:off x="2760602" y="746919"/>
            <a:ext cx="11914247" cy="1384995"/>
          </a:xfrm>
          <a:prstGeom prst="rect">
            <a:avLst/>
          </a:prstGeom>
          <a:noFill/>
        </p:spPr>
        <p:txBody>
          <a:bodyPr wrap="square" rtlCol="0">
            <a:spAutoFit/>
          </a:bodyPr>
          <a:lstStyle/>
          <a:p>
            <a:r>
              <a:rPr lang="en-US" sz="3600" dirty="0" smtClean="0">
                <a:solidFill>
                  <a:srgbClr val="FFFFFF"/>
                </a:solidFill>
                <a:latin typeface="Avant Garde"/>
                <a:cs typeface="Avant Garde"/>
              </a:rPr>
              <a:t>The story is similar for high school graduates.</a:t>
            </a:r>
          </a:p>
          <a:p>
            <a:r>
              <a:rPr lang="en-US" sz="2400" dirty="0" smtClean="0">
                <a:solidFill>
                  <a:srgbClr val="FFFFFF"/>
                </a:solidFill>
                <a:latin typeface="Avant Garde"/>
                <a:cs typeface="Avant Garde"/>
              </a:rPr>
              <a:t>Of 35 OECD countries, the U.S. has dropped from 1</a:t>
            </a:r>
            <a:r>
              <a:rPr lang="en-US" sz="2400" baseline="30000" dirty="0" smtClean="0">
                <a:solidFill>
                  <a:srgbClr val="FFFFFF"/>
                </a:solidFill>
                <a:latin typeface="Avant Garde"/>
                <a:cs typeface="Avant Garde"/>
              </a:rPr>
              <a:t>st</a:t>
            </a:r>
            <a:r>
              <a:rPr lang="en-US" sz="2400" dirty="0" smtClean="0">
                <a:solidFill>
                  <a:srgbClr val="FFFFFF"/>
                </a:solidFill>
                <a:latin typeface="Avant Garde"/>
                <a:cs typeface="Avant Garde"/>
              </a:rPr>
              <a:t> in </a:t>
            </a:r>
            <a:r>
              <a:rPr lang="en-US" sz="2400" dirty="0">
                <a:solidFill>
                  <a:srgbClr val="FFFFFF"/>
                </a:solidFill>
                <a:latin typeface="Avant Garde"/>
                <a:cs typeface="Avant Garde"/>
              </a:rPr>
              <a:t>the world to </a:t>
            </a:r>
            <a:r>
              <a:rPr lang="en-US" sz="2400" dirty="0" smtClean="0">
                <a:solidFill>
                  <a:srgbClr val="FFFFFF"/>
                </a:solidFill>
                <a:latin typeface="Avant Garde"/>
                <a:cs typeface="Avant Garde"/>
              </a:rPr>
              <a:t>12</a:t>
            </a:r>
            <a:r>
              <a:rPr lang="en-US" sz="2400" baseline="30000" dirty="0" smtClean="0">
                <a:solidFill>
                  <a:srgbClr val="FFFFFF"/>
                </a:solidFill>
                <a:latin typeface="Avant Garde"/>
                <a:cs typeface="Avant Garde"/>
              </a:rPr>
              <a:t>th</a:t>
            </a:r>
            <a:r>
              <a:rPr lang="en-US" sz="2400" dirty="0" smtClean="0">
                <a:solidFill>
                  <a:srgbClr val="FFFFFF"/>
                </a:solidFill>
                <a:latin typeface="Avant Garde"/>
                <a:cs typeface="Avant Garde"/>
              </a:rPr>
              <a:t> and is the only country to show no gain in the past 30 years</a:t>
            </a:r>
            <a:endParaRPr lang="en-US" sz="2800" dirty="0">
              <a:solidFill>
                <a:srgbClr val="FFFFFF"/>
              </a:solidFill>
              <a:latin typeface="Avant Garde"/>
              <a:cs typeface="Avant Garde"/>
            </a:endParaRPr>
          </a:p>
        </p:txBody>
      </p:sp>
      <p:sp>
        <p:nvSpPr>
          <p:cNvPr id="6" name="TextBox 5"/>
          <p:cNvSpPr txBox="1"/>
          <p:nvPr/>
        </p:nvSpPr>
        <p:spPr>
          <a:xfrm>
            <a:off x="2796939" y="8870676"/>
            <a:ext cx="11467542" cy="600164"/>
          </a:xfrm>
          <a:prstGeom prst="rect">
            <a:avLst/>
          </a:prstGeom>
          <a:noFill/>
        </p:spPr>
        <p:txBody>
          <a:bodyPr wrap="square" rtlCol="0">
            <a:spAutoFit/>
          </a:bodyPr>
          <a:lstStyle/>
          <a:p>
            <a:r>
              <a:rPr lang="en-US" sz="1100" dirty="0" smtClean="0">
                <a:solidFill>
                  <a:srgbClr val="FFFFFF"/>
                </a:solidFill>
                <a:latin typeface="Avant Garde"/>
                <a:cs typeface="Avant Garde"/>
              </a:rPr>
              <a:t>Note</a:t>
            </a:r>
            <a:r>
              <a:rPr lang="en-US" sz="1100" dirty="0">
                <a:solidFill>
                  <a:srgbClr val="FFFFFF"/>
                </a:solidFill>
                <a:latin typeface="Avant Garde"/>
                <a:cs typeface="Avant Garde"/>
              </a:rPr>
              <a:t>: Countries are ranked in descending order of the percentage of 25-34 year-olds who have </a:t>
            </a:r>
            <a:r>
              <a:rPr lang="en-US" sz="1100" dirty="0" smtClean="0">
                <a:solidFill>
                  <a:srgbClr val="FFFFFF"/>
                </a:solidFill>
                <a:latin typeface="Avant Garde"/>
                <a:cs typeface="Avant Garde"/>
              </a:rPr>
              <a:t>completed “upper secondary” education (i.e., high school, presumably including GED in the U.S.).</a:t>
            </a:r>
            <a:endParaRPr lang="en-US" sz="1100" dirty="0">
              <a:solidFill>
                <a:srgbClr val="FFFFFF"/>
              </a:solidFill>
              <a:latin typeface="Avant Garde"/>
              <a:cs typeface="Avant Garde"/>
            </a:endParaRPr>
          </a:p>
          <a:p>
            <a:r>
              <a:rPr lang="en-US" sz="1100" dirty="0" smtClean="0">
                <a:solidFill>
                  <a:srgbClr val="FFFFFF"/>
                </a:solidFill>
                <a:latin typeface="Avant Garde"/>
                <a:cs typeface="Avant Garde"/>
              </a:rPr>
              <a:t>Source:  OECD Education at a Glance, 2011, p. 32, www.oecd.org/dataoecd/61/2/48631582.pdf</a:t>
            </a:r>
            <a:r>
              <a:rPr lang="en-US" sz="1100" dirty="0">
                <a:solidFill>
                  <a:srgbClr val="FFFFFF"/>
                </a:solidFill>
                <a:latin typeface="Avant Garde"/>
                <a:cs typeface="Avant Garde"/>
              </a:rPr>
              <a:t>.</a:t>
            </a: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40</a:t>
            </a:fld>
            <a:r>
              <a:rPr lang="en-US" smtClean="0"/>
              <a:t>-</a:t>
            </a:r>
            <a:endParaRPr lang="en-US"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3809" r="32382" b="95289"/>
          <a:stretch/>
        </p:blipFill>
        <p:spPr bwMode="auto">
          <a:xfrm>
            <a:off x="6662817" y="2728119"/>
            <a:ext cx="4233071" cy="28000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Rectangle 1"/>
          <p:cNvSpPr/>
          <p:nvPr/>
        </p:nvSpPr>
        <p:spPr>
          <a:xfrm>
            <a:off x="6702875" y="3337719"/>
            <a:ext cx="304800" cy="4325594"/>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108292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4" y="746919"/>
            <a:ext cx="11072733" cy="2062103"/>
          </a:xfrm>
          <a:prstGeom prst="rect">
            <a:avLst/>
          </a:prstGeom>
          <a:noFill/>
        </p:spPr>
        <p:txBody>
          <a:bodyPr wrap="square" rtlCol="0">
            <a:spAutoFit/>
          </a:bodyPr>
          <a:lstStyle/>
          <a:p>
            <a:r>
              <a:rPr lang="en-US" sz="3600" dirty="0" smtClean="0">
                <a:solidFill>
                  <a:srgbClr val="FFFFFF"/>
                </a:solidFill>
                <a:latin typeface="Avant Garde"/>
                <a:cs typeface="Avant Garde"/>
              </a:rPr>
              <a:t>American women are the only reason we’re not falling </a:t>
            </a:r>
            <a:r>
              <a:rPr lang="en-US" sz="3600" i="1" dirty="0" smtClean="0">
                <a:solidFill>
                  <a:srgbClr val="FFFFFF"/>
                </a:solidFill>
                <a:latin typeface="Avant Garde"/>
                <a:cs typeface="Avant Garde"/>
              </a:rPr>
              <a:t>much</a:t>
            </a:r>
            <a:r>
              <a:rPr lang="en-US" sz="3600" dirty="0" smtClean="0">
                <a:solidFill>
                  <a:srgbClr val="FFFFFF"/>
                </a:solidFill>
                <a:latin typeface="Avant Garde"/>
                <a:cs typeface="Avant Garde"/>
              </a:rPr>
              <a:t> further behind</a:t>
            </a:r>
          </a:p>
          <a:p>
            <a:r>
              <a:rPr lang="en-US" sz="2800" dirty="0" smtClean="0">
                <a:solidFill>
                  <a:srgbClr val="FFFFFF"/>
                </a:solidFill>
                <a:latin typeface="Avant Garde"/>
                <a:cs typeface="Avant Garde"/>
              </a:rPr>
              <a:t>The percentage of men earning a college degree has stagnated for the last 30+ years, while women continue to make steady gains</a:t>
            </a:r>
          </a:p>
        </p:txBody>
      </p:sp>
      <p:sp>
        <p:nvSpPr>
          <p:cNvPr id="5" name="TextBox 4"/>
          <p:cNvSpPr txBox="1"/>
          <p:nvPr/>
        </p:nvSpPr>
        <p:spPr>
          <a:xfrm>
            <a:off x="2224881" y="8819180"/>
            <a:ext cx="12509425" cy="769441"/>
          </a:xfrm>
          <a:prstGeom prst="rect">
            <a:avLst/>
          </a:prstGeom>
          <a:noFill/>
        </p:spPr>
        <p:txBody>
          <a:bodyPr wrap="square" rtlCol="0">
            <a:spAutoFit/>
          </a:bodyPr>
          <a:lstStyle/>
          <a:p>
            <a:r>
              <a:rPr lang="en-US" sz="1100" dirty="0" smtClean="0">
                <a:solidFill>
                  <a:srgbClr val="FFFFFF"/>
                </a:solidFill>
                <a:latin typeface="Avant Garde"/>
                <a:cs typeface="Avant Garde"/>
              </a:rPr>
              <a:t>Note: Adjusted for inflation, in 2010 dollars.</a:t>
            </a:r>
          </a:p>
          <a:p>
            <a:r>
              <a:rPr lang="en-US" sz="1100" dirty="0" smtClean="0">
                <a:solidFill>
                  <a:srgbClr val="FFFFFF"/>
                </a:solidFill>
                <a:latin typeface="Avant Garde"/>
                <a:cs typeface="Avant Garde"/>
              </a:rPr>
              <a:t>Sources: Left chart</a:t>
            </a:r>
            <a:r>
              <a:rPr lang="en-US" sz="1100" dirty="0">
                <a:solidFill>
                  <a:srgbClr val="FFFFFF"/>
                </a:solidFill>
                <a:latin typeface="Avant Garde"/>
                <a:cs typeface="Avant Garde"/>
              </a:rPr>
              <a:t>: http://</a:t>
            </a:r>
            <a:r>
              <a:rPr lang="en-US" sz="1100" dirty="0" smtClean="0">
                <a:solidFill>
                  <a:srgbClr val="FFFFFF"/>
                </a:solidFill>
                <a:latin typeface="Avant Garde"/>
                <a:cs typeface="Avant Garde"/>
              </a:rPr>
              <a:t>nces.ed.gov/programs/digest/d12/tables/dt12_009.asp</a:t>
            </a:r>
            <a:r>
              <a:rPr lang="en-US" sz="1100" dirty="0">
                <a:solidFill>
                  <a:srgbClr val="FFFFFF"/>
                </a:solidFill>
                <a:latin typeface="Avant Garde"/>
                <a:cs typeface="Avant Garde"/>
              </a:rPr>
              <a:t> in NY Times, 6/12/13, </a:t>
            </a:r>
            <a:r>
              <a:rPr lang="en-US" sz="1100" dirty="0" smtClean="0">
                <a:solidFill>
                  <a:srgbClr val="FFFFFF"/>
                </a:solidFill>
                <a:latin typeface="Avant Garde"/>
                <a:cs typeface="Avant Garde"/>
              </a:rPr>
              <a:t>www.nytimes.com/2013/06/13/education/a-sharp-rise-in-americans-with-college-degrees.html; right chart</a:t>
            </a:r>
            <a:r>
              <a:rPr lang="en-US" sz="1100" dirty="0">
                <a:solidFill>
                  <a:srgbClr val="FFFFFF"/>
                </a:solidFill>
                <a:latin typeface="Avant Garde"/>
                <a:cs typeface="Avant Garde"/>
              </a:rPr>
              <a:t>: "Wayward Sons: The Emerging Gender Gap in Labor Markets and Education," David </a:t>
            </a:r>
            <a:r>
              <a:rPr lang="en-US" sz="1100" dirty="0" err="1">
                <a:solidFill>
                  <a:srgbClr val="FFFFFF"/>
                </a:solidFill>
                <a:latin typeface="Avant Garde"/>
                <a:cs typeface="Avant Garde"/>
              </a:rPr>
              <a:t>Autor</a:t>
            </a:r>
            <a:r>
              <a:rPr lang="en-US" sz="1100" dirty="0">
                <a:solidFill>
                  <a:srgbClr val="FFFFFF"/>
                </a:solidFill>
                <a:latin typeface="Avant Garde"/>
                <a:cs typeface="Avant Garde"/>
              </a:rPr>
              <a:t> and Melanie Wasserman</a:t>
            </a:r>
            <a:r>
              <a:rPr lang="en-US" sz="1100" dirty="0" smtClean="0">
                <a:solidFill>
                  <a:srgbClr val="FFFFFF"/>
                </a:solidFill>
                <a:latin typeface="Avant Garde"/>
                <a:cs typeface="Avant Garde"/>
              </a:rPr>
              <a:t>, in NY Times, 3/20/13</a:t>
            </a:r>
            <a:r>
              <a:rPr lang="en-US" sz="1100" dirty="0">
                <a:solidFill>
                  <a:srgbClr val="FFFFFF"/>
                </a:solidFill>
                <a:latin typeface="Avant Garde"/>
                <a:cs typeface="Avant Garde"/>
              </a:rPr>
              <a:t>, </a:t>
            </a:r>
            <a:r>
              <a:rPr lang="en-US" sz="1100" dirty="0" smtClean="0">
                <a:solidFill>
                  <a:srgbClr val="FFFFFF"/>
                </a:solidFill>
                <a:latin typeface="Avant Garde"/>
                <a:cs typeface="Avant Garde"/>
              </a:rPr>
              <a:t>www.nytimes.com/2013/03/21/business/economy/as-men-lose-economic-ground-clues-in-the-family.html</a:t>
            </a:r>
            <a:r>
              <a:rPr lang="en-US" sz="1100" dirty="0">
                <a:solidFill>
                  <a:srgbClr val="FFFFFF"/>
                </a:solidFill>
                <a:latin typeface="Avant Garde"/>
                <a:cs typeface="Avant Garde"/>
              </a:rPr>
              <a:t>.</a:t>
            </a:r>
            <a:endParaRPr lang="en-US" dirty="0">
              <a:solidFill>
                <a:srgbClr val="FFFFFF"/>
              </a:solidFill>
              <a:latin typeface="Avant Garde"/>
              <a:cs typeface="Avant Garde"/>
            </a:endParaRPr>
          </a:p>
        </p:txBody>
      </p:sp>
      <p:sp>
        <p:nvSpPr>
          <p:cNvPr id="14" name="Slide Number Placeholder 13"/>
          <p:cNvSpPr>
            <a:spLocks noGrp="1"/>
          </p:cNvSpPr>
          <p:nvPr>
            <p:ph type="sldNum" sz="quarter" idx="12"/>
          </p:nvPr>
        </p:nvSpPr>
        <p:spPr/>
        <p:txBody>
          <a:bodyPr/>
          <a:lstStyle/>
          <a:p>
            <a:r>
              <a:rPr lang="en-US" smtClean="0"/>
              <a:t>-</a:t>
            </a:r>
            <a:fld id="{5E8EF2F0-B23E-0D45-9EC4-8ABB153D8498}" type="slidenum">
              <a:rPr lang="en-US" smtClean="0"/>
              <a:pPr/>
              <a:t>41</a:t>
            </a:fld>
            <a:r>
              <a:rPr lang="en-US" smtClean="0"/>
              <a:t>-</a:t>
            </a:r>
            <a:endParaRPr lang="en-US" dirty="0"/>
          </a:p>
        </p:txBody>
      </p:sp>
      <p:pic>
        <p:nvPicPr>
          <p:cNvPr id="6" name="Picture 5"/>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59569" y="2977696"/>
            <a:ext cx="7924800" cy="5073034"/>
          </a:xfrm>
          <a:prstGeom prst="rect">
            <a:avLst/>
          </a:prstGeom>
          <a:noFill/>
          <a:ln>
            <a:noFill/>
          </a:ln>
        </p:spPr>
      </p:pic>
      <p:pic>
        <p:nvPicPr>
          <p:cNvPr id="7170"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125133" y="2977696"/>
            <a:ext cx="7329101" cy="507303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8460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746919"/>
            <a:ext cx="11808679" cy="1754326"/>
          </a:xfrm>
          <a:prstGeom prst="rect">
            <a:avLst/>
          </a:prstGeom>
          <a:noFill/>
        </p:spPr>
        <p:txBody>
          <a:bodyPr wrap="square" rtlCol="0">
            <a:spAutoFit/>
          </a:bodyPr>
          <a:lstStyle/>
          <a:p>
            <a:r>
              <a:rPr lang="en-US" sz="3600" dirty="0" smtClean="0">
                <a:solidFill>
                  <a:srgbClr val="FFFFFF"/>
                </a:solidFill>
                <a:latin typeface="Avant Garde"/>
                <a:cs typeface="Avant Garde"/>
              </a:rPr>
              <a:t>It’s not just the U.S. – women are earning college degrees at a higher rate than men in every OECD country except Japan and Turkey</a:t>
            </a:r>
            <a:endParaRPr lang="en-US" sz="3600" dirty="0">
              <a:solidFill>
                <a:srgbClr val="FFFFFF"/>
              </a:solidFill>
              <a:latin typeface="Avant Garde"/>
              <a:cs typeface="Avant Garde"/>
            </a:endParaRPr>
          </a:p>
        </p:txBody>
      </p:sp>
      <p:sp>
        <p:nvSpPr>
          <p:cNvPr id="6" name="TextBox 5"/>
          <p:cNvSpPr txBox="1"/>
          <p:nvPr/>
        </p:nvSpPr>
        <p:spPr>
          <a:xfrm>
            <a:off x="2796939" y="8870676"/>
            <a:ext cx="11467542" cy="430887"/>
          </a:xfrm>
          <a:prstGeom prst="rect">
            <a:avLst/>
          </a:prstGeom>
          <a:noFill/>
        </p:spPr>
        <p:txBody>
          <a:bodyPr wrap="square" rtlCol="0">
            <a:spAutoFit/>
          </a:bodyPr>
          <a:lstStyle/>
          <a:p>
            <a:r>
              <a:rPr lang="en-US" sz="1100" dirty="0" smtClean="0">
                <a:solidFill>
                  <a:srgbClr val="FFFFFF"/>
                </a:solidFill>
                <a:latin typeface="Avant Garde"/>
                <a:cs typeface="Avant Garde"/>
              </a:rPr>
              <a:t>Note</a:t>
            </a:r>
            <a:r>
              <a:rPr lang="en-US" sz="1100" dirty="0">
                <a:solidFill>
                  <a:srgbClr val="FFFFFF"/>
                </a:solidFill>
                <a:latin typeface="Avant Garde"/>
                <a:cs typeface="Avant Garde"/>
              </a:rPr>
              <a:t>: Countries are ranked in descending order of women’s graduation rates from tertiary-type A education in 2009</a:t>
            </a:r>
            <a:r>
              <a:rPr lang="en-US" sz="1100" dirty="0" smtClean="0">
                <a:solidFill>
                  <a:srgbClr val="FFFFFF"/>
                </a:solidFill>
                <a:latin typeface="Avant Garde"/>
                <a:cs typeface="Avant Garde"/>
              </a:rPr>
              <a:t>.</a:t>
            </a:r>
          </a:p>
          <a:p>
            <a:r>
              <a:rPr lang="en-US" sz="1100" dirty="0" smtClean="0">
                <a:solidFill>
                  <a:srgbClr val="FFFFFF"/>
                </a:solidFill>
                <a:latin typeface="Avant Garde"/>
                <a:cs typeface="Avant Garde"/>
              </a:rPr>
              <a:t>Source:  OECD Education at a Glance, 2011, p. 60, www.oecd.org/dataoecd/61/2/48631582.pdf</a:t>
            </a:r>
            <a:r>
              <a:rPr lang="en-US" sz="1100" dirty="0">
                <a:solidFill>
                  <a:srgbClr val="FFFFFF"/>
                </a:solidFill>
                <a:latin typeface="Avant Garde"/>
                <a:cs typeface="Avant Garde"/>
              </a:rPr>
              <a:t>.</a:t>
            </a: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42</a:t>
            </a:fld>
            <a:r>
              <a:rPr lang="en-US" smtClean="0"/>
              <a:t>-</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10681" y="2734634"/>
            <a:ext cx="12344400" cy="570848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0" name="Rectangle 9"/>
          <p:cNvSpPr/>
          <p:nvPr/>
        </p:nvSpPr>
        <p:spPr>
          <a:xfrm>
            <a:off x="10166773" y="5173034"/>
            <a:ext cx="304800" cy="2895600"/>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000522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4" y="404645"/>
            <a:ext cx="10894277" cy="2062103"/>
          </a:xfrm>
          <a:prstGeom prst="rect">
            <a:avLst/>
          </a:prstGeom>
          <a:noFill/>
        </p:spPr>
        <p:txBody>
          <a:bodyPr wrap="square" rtlCol="0">
            <a:spAutoFit/>
          </a:bodyPr>
          <a:lstStyle/>
          <a:p>
            <a:r>
              <a:rPr lang="en-US" sz="3600" dirty="0" smtClean="0">
                <a:solidFill>
                  <a:srgbClr val="FFFFFF"/>
                </a:solidFill>
                <a:latin typeface="Avant Garde"/>
                <a:cs typeface="Avant Garde"/>
              </a:rPr>
              <a:t>The higher educational attainment of women is translating into higher earnings</a:t>
            </a:r>
          </a:p>
          <a:p>
            <a:r>
              <a:rPr lang="en-US" sz="2800" dirty="0" smtClean="0">
                <a:solidFill>
                  <a:srgbClr val="FFFFFF"/>
                </a:solidFill>
                <a:latin typeface="Avant Garde"/>
                <a:cs typeface="Avant Garde"/>
              </a:rPr>
              <a:t>Young women’s earnings outpaced young men’s from 1979 to 2010 at every education level</a:t>
            </a:r>
            <a:endParaRPr lang="en-US" sz="900" dirty="0" smtClean="0">
              <a:solidFill>
                <a:srgbClr val="FFFFFF"/>
              </a:solidFill>
              <a:latin typeface="Avant Garde"/>
              <a:cs typeface="Avant Garde"/>
            </a:endParaRPr>
          </a:p>
        </p:txBody>
      </p:sp>
      <p:sp>
        <p:nvSpPr>
          <p:cNvPr id="5" name="TextBox 4"/>
          <p:cNvSpPr txBox="1"/>
          <p:nvPr/>
        </p:nvSpPr>
        <p:spPr>
          <a:xfrm>
            <a:off x="2472391" y="8819180"/>
            <a:ext cx="12261915" cy="430887"/>
          </a:xfrm>
          <a:prstGeom prst="rect">
            <a:avLst/>
          </a:prstGeom>
          <a:noFill/>
        </p:spPr>
        <p:txBody>
          <a:bodyPr wrap="square" rtlCol="0">
            <a:spAutoFit/>
          </a:bodyPr>
          <a:lstStyle/>
          <a:p>
            <a:r>
              <a:rPr lang="en-US" sz="1100" dirty="0" smtClean="0">
                <a:solidFill>
                  <a:srgbClr val="FFFFFF"/>
                </a:solidFill>
                <a:latin typeface="Avant Garde"/>
                <a:cs typeface="Avant Garde"/>
              </a:rPr>
              <a:t>Source: </a:t>
            </a:r>
            <a:r>
              <a:rPr lang="en-US" sz="1100" dirty="0">
                <a:solidFill>
                  <a:srgbClr val="FFFFFF"/>
                </a:solidFill>
                <a:latin typeface="Avant Garde"/>
                <a:cs typeface="Avant Garde"/>
              </a:rPr>
              <a:t>"Wayward Sons: The Emerging Gender Gap in Labor Markets and Education," David </a:t>
            </a:r>
            <a:r>
              <a:rPr lang="en-US" sz="1100" dirty="0" err="1">
                <a:solidFill>
                  <a:srgbClr val="FFFFFF"/>
                </a:solidFill>
                <a:latin typeface="Avant Garde"/>
                <a:cs typeface="Avant Garde"/>
              </a:rPr>
              <a:t>Autor</a:t>
            </a:r>
            <a:r>
              <a:rPr lang="en-US" sz="1100" dirty="0">
                <a:solidFill>
                  <a:srgbClr val="FFFFFF"/>
                </a:solidFill>
                <a:latin typeface="Avant Garde"/>
                <a:cs typeface="Avant Garde"/>
              </a:rPr>
              <a:t> and Melanie Wasserman, in NY Times, 3/20/13, www.nytimes.com/2013/03/21/business/economy/as-men-lose-economic-ground-clues-in-the-family.html.</a:t>
            </a:r>
          </a:p>
        </p:txBody>
      </p:sp>
      <p:sp>
        <p:nvSpPr>
          <p:cNvPr id="14" name="Slide Number Placeholder 13"/>
          <p:cNvSpPr>
            <a:spLocks noGrp="1"/>
          </p:cNvSpPr>
          <p:nvPr>
            <p:ph type="sldNum" sz="quarter" idx="12"/>
          </p:nvPr>
        </p:nvSpPr>
        <p:spPr/>
        <p:txBody>
          <a:bodyPr/>
          <a:lstStyle/>
          <a:p>
            <a:r>
              <a:rPr lang="en-US" smtClean="0"/>
              <a:t>-</a:t>
            </a:r>
            <a:fld id="{5E8EF2F0-B23E-0D45-9EC4-8ABB153D8498}" type="slidenum">
              <a:rPr lang="en-US" smtClean="0"/>
              <a:pPr/>
              <a:t>43</a:t>
            </a:fld>
            <a:r>
              <a:rPr lang="en-US" smtClean="0"/>
              <a:t>-</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15681" y="2466748"/>
            <a:ext cx="6781800" cy="613701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392290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458014"/>
            <a:ext cx="11914247" cy="1200329"/>
          </a:xfrm>
          <a:prstGeom prst="rect">
            <a:avLst/>
          </a:prstGeom>
          <a:noFill/>
        </p:spPr>
        <p:txBody>
          <a:bodyPr wrap="square" rtlCol="0">
            <a:spAutoFit/>
          </a:bodyPr>
          <a:lstStyle/>
          <a:p>
            <a:r>
              <a:rPr lang="en-US" sz="3600" dirty="0" smtClean="0">
                <a:solidFill>
                  <a:srgbClr val="FFFFFF"/>
                </a:solidFill>
                <a:latin typeface="Avant Garde"/>
                <a:cs typeface="Avant Garde"/>
              </a:rPr>
              <a:t>The U.S. still maintains an absolute advantage in the number of adults with college degrees</a:t>
            </a:r>
            <a:endParaRPr lang="en-US" sz="2000" dirty="0">
              <a:solidFill>
                <a:srgbClr val="FFFFFF"/>
              </a:solidFill>
              <a:latin typeface="Avant Garde"/>
              <a:cs typeface="Avant Garde"/>
            </a:endParaRPr>
          </a:p>
        </p:txBody>
      </p:sp>
      <p:sp>
        <p:nvSpPr>
          <p:cNvPr id="6" name="TextBox 5"/>
          <p:cNvSpPr txBox="1"/>
          <p:nvPr/>
        </p:nvSpPr>
        <p:spPr>
          <a:xfrm>
            <a:off x="2796939" y="8870676"/>
            <a:ext cx="11467542" cy="769441"/>
          </a:xfrm>
          <a:prstGeom prst="rect">
            <a:avLst/>
          </a:prstGeom>
          <a:noFill/>
        </p:spPr>
        <p:txBody>
          <a:bodyPr wrap="square" rtlCol="0">
            <a:spAutoFit/>
          </a:bodyPr>
          <a:lstStyle/>
          <a:p>
            <a:r>
              <a:rPr lang="en-US" sz="1100" dirty="0" smtClean="0">
                <a:solidFill>
                  <a:srgbClr val="FFFFFF"/>
                </a:solidFill>
                <a:latin typeface="Avant Garde"/>
                <a:cs typeface="Avant Garde"/>
              </a:rPr>
              <a:t>Note</a:t>
            </a:r>
            <a:r>
              <a:rPr lang="en-US" sz="1100" dirty="0">
                <a:solidFill>
                  <a:srgbClr val="FFFFFF"/>
                </a:solidFill>
                <a:latin typeface="Avant Garde"/>
                <a:cs typeface="Avant Garde"/>
              </a:rPr>
              <a:t>: Countries are ranked in descending order of the percentage of 25-34 year-olds who have </a:t>
            </a:r>
            <a:r>
              <a:rPr lang="en-US" sz="1100" dirty="0" smtClean="0">
                <a:solidFill>
                  <a:srgbClr val="FFFFFF"/>
                </a:solidFill>
                <a:latin typeface="Avant Garde"/>
                <a:cs typeface="Avant Garde"/>
              </a:rPr>
              <a:t>completed “upper secondary” education (i.e., high school, presumably including GED in the U.S.).</a:t>
            </a:r>
            <a:endParaRPr lang="en-US" sz="1100" dirty="0">
              <a:solidFill>
                <a:srgbClr val="FFFFFF"/>
              </a:solidFill>
              <a:latin typeface="Avant Garde"/>
              <a:cs typeface="Avant Garde"/>
            </a:endParaRPr>
          </a:p>
          <a:p>
            <a:r>
              <a:rPr lang="en-US" sz="1100" dirty="0" smtClean="0">
                <a:solidFill>
                  <a:srgbClr val="FFFFFF"/>
                </a:solidFill>
                <a:latin typeface="Avant Garde"/>
                <a:cs typeface="Avant Garde"/>
              </a:rPr>
              <a:t>Source:  OECD Education at a Glance, 2011, p. 32, </a:t>
            </a:r>
            <a:r>
              <a:rPr lang="en-US" sz="1100" dirty="0">
                <a:solidFill>
                  <a:srgbClr val="FFFFFF"/>
                </a:solidFill>
                <a:latin typeface="Avant Garde"/>
                <a:cs typeface="Avant Garde"/>
              </a:rPr>
              <a:t>www.oecd.org/dataoecd/61/2/48631582.pdf; China data: “The Race That Really Matters: Comparing U.S., Chinese and Indian Investments in the Next Generation </a:t>
            </a:r>
            <a:r>
              <a:rPr lang="en-US" sz="1100" dirty="0" smtClean="0">
                <a:solidFill>
                  <a:srgbClr val="FFFFFF"/>
                </a:solidFill>
                <a:latin typeface="Avant Garde"/>
                <a:cs typeface="Avant Garde"/>
              </a:rPr>
              <a:t>Workforce”, Center </a:t>
            </a:r>
            <a:r>
              <a:rPr lang="en-US" sz="1100" dirty="0">
                <a:solidFill>
                  <a:srgbClr val="FFFFFF"/>
                </a:solidFill>
                <a:latin typeface="Avant Garde"/>
                <a:cs typeface="Avant Garde"/>
              </a:rPr>
              <a:t>for American Progress and the Center for the Next </a:t>
            </a:r>
            <a:r>
              <a:rPr lang="en-US" sz="1100" dirty="0" smtClean="0">
                <a:solidFill>
                  <a:srgbClr val="FFFFFF"/>
                </a:solidFill>
                <a:latin typeface="Avant Garde"/>
                <a:cs typeface="Avant Garde"/>
              </a:rPr>
              <a:t>Generation, 8/12.</a:t>
            </a:r>
            <a:endParaRPr lang="en-US" sz="1100" dirty="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44</a:t>
            </a:fld>
            <a:r>
              <a:rPr lang="en-US" smtClean="0"/>
              <a:t>-</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82081" y="2118519"/>
            <a:ext cx="11125200" cy="645011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9" name="Rectangle 8"/>
          <p:cNvSpPr/>
          <p:nvPr/>
        </p:nvSpPr>
        <p:spPr>
          <a:xfrm>
            <a:off x="7892878" y="8138319"/>
            <a:ext cx="1647203" cy="286994"/>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687836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458014"/>
            <a:ext cx="11914247" cy="954107"/>
          </a:xfrm>
          <a:prstGeom prst="rect">
            <a:avLst/>
          </a:prstGeom>
          <a:noFill/>
        </p:spPr>
        <p:txBody>
          <a:bodyPr wrap="square" rtlCol="0">
            <a:spAutoFit/>
          </a:bodyPr>
          <a:lstStyle/>
          <a:p>
            <a:r>
              <a:rPr lang="en-US" sz="3600" dirty="0" smtClean="0">
                <a:solidFill>
                  <a:srgbClr val="FFFFFF"/>
                </a:solidFill>
                <a:latin typeface="Avant Garde"/>
                <a:cs typeface="Avant Garde"/>
              </a:rPr>
              <a:t>But the U.S. advantage is fading:</a:t>
            </a:r>
          </a:p>
          <a:p>
            <a:r>
              <a:rPr lang="en-US" sz="2000" dirty="0" smtClean="0">
                <a:solidFill>
                  <a:srgbClr val="FFFFFF"/>
                </a:solidFill>
                <a:latin typeface="Avant Garde"/>
                <a:cs typeface="Avant Garde"/>
              </a:rPr>
              <a:t>By </a:t>
            </a:r>
            <a:r>
              <a:rPr lang="en-US" sz="2000" dirty="0">
                <a:solidFill>
                  <a:srgbClr val="FFFFFF"/>
                </a:solidFill>
                <a:latin typeface="Avant Garde"/>
                <a:cs typeface="Avant Garde"/>
              </a:rPr>
              <a:t>2030, China will have 200 million college graduates — more than the entire U.S. work </a:t>
            </a:r>
            <a:r>
              <a:rPr lang="en-US" sz="2000" dirty="0" smtClean="0">
                <a:solidFill>
                  <a:srgbClr val="FFFFFF"/>
                </a:solidFill>
                <a:latin typeface="Avant Garde"/>
                <a:cs typeface="Avant Garde"/>
              </a:rPr>
              <a:t>force</a:t>
            </a:r>
            <a:endParaRPr lang="en-US" sz="2000" dirty="0">
              <a:solidFill>
                <a:srgbClr val="FFFFFF"/>
              </a:solidFill>
              <a:latin typeface="Avant Garde"/>
              <a:cs typeface="Avant Garde"/>
            </a:endParaRPr>
          </a:p>
        </p:txBody>
      </p:sp>
      <p:sp>
        <p:nvSpPr>
          <p:cNvPr id="6" name="TextBox 5"/>
          <p:cNvSpPr txBox="1"/>
          <p:nvPr/>
        </p:nvSpPr>
        <p:spPr>
          <a:xfrm>
            <a:off x="2796939" y="8870676"/>
            <a:ext cx="11467542" cy="430887"/>
          </a:xfrm>
          <a:prstGeom prst="rect">
            <a:avLst/>
          </a:prstGeom>
          <a:noFill/>
        </p:spPr>
        <p:txBody>
          <a:bodyPr wrap="square" rtlCol="0">
            <a:spAutoFit/>
          </a:bodyPr>
          <a:lstStyle/>
          <a:p>
            <a:r>
              <a:rPr lang="en-US" sz="1100" dirty="0" smtClean="0">
                <a:solidFill>
                  <a:srgbClr val="FFFFFF"/>
                </a:solidFill>
                <a:latin typeface="Avant Garde"/>
                <a:cs typeface="Avant Garde"/>
              </a:rPr>
              <a:t>Source: UNESCO (degrees, enrollment); China finance ministry, via CEIC Data (spending); appeared in The New York Times, </a:t>
            </a:r>
            <a:r>
              <a:rPr lang="en-US" sz="1100" dirty="0">
                <a:solidFill>
                  <a:srgbClr val="FFFFFF"/>
                </a:solidFill>
                <a:latin typeface="Avant Garde"/>
                <a:cs typeface="Avant Garde"/>
              </a:rPr>
              <a:t>1/16/13, </a:t>
            </a:r>
            <a:r>
              <a:rPr lang="en-US" sz="1100" dirty="0" smtClean="0">
                <a:solidFill>
                  <a:srgbClr val="FFFFFF"/>
                </a:solidFill>
                <a:latin typeface="Avant Garde"/>
                <a:cs typeface="Avant Garde"/>
              </a:rPr>
              <a:t>www.nytimes.com/2013/01/17/business/chinas-ambitious-goal-for-boom-in-college-graduates.html.</a:t>
            </a:r>
            <a:endParaRPr lang="en-US" sz="1100" dirty="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45</a:t>
            </a:fld>
            <a:r>
              <a:rPr lang="en-US" smtClean="0"/>
              <a:t>-</a:t>
            </a:r>
            <a:endParaRPr lang="en-US" dirty="0"/>
          </a:p>
        </p:txBody>
      </p:sp>
      <p:pic>
        <p:nvPicPr>
          <p:cNvPr id="7" name="Picture 6"/>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8994" r="1452" b="12588"/>
          <a:stretch/>
        </p:blipFill>
        <p:spPr bwMode="auto">
          <a:xfrm>
            <a:off x="2102151" y="2118519"/>
            <a:ext cx="12857118" cy="5791200"/>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819684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2" y="1127920"/>
            <a:ext cx="11914247" cy="1200329"/>
          </a:xfrm>
          <a:prstGeom prst="rect">
            <a:avLst/>
          </a:prstGeom>
          <a:noFill/>
        </p:spPr>
        <p:txBody>
          <a:bodyPr wrap="square" rtlCol="0">
            <a:spAutoFit/>
          </a:bodyPr>
          <a:lstStyle/>
          <a:p>
            <a:r>
              <a:rPr lang="en-US" sz="3600" dirty="0" smtClean="0">
                <a:solidFill>
                  <a:srgbClr val="FFFFFF"/>
                </a:solidFill>
                <a:latin typeface="Avant Garde"/>
                <a:cs typeface="Avant Garde"/>
              </a:rPr>
              <a:t>American students score highly in only one area relative to their international peers: self-confidence.</a:t>
            </a:r>
            <a:endParaRPr lang="en-US" sz="3500" dirty="0">
              <a:solidFill>
                <a:srgbClr val="FFFFFF"/>
              </a:solidFill>
              <a:latin typeface="Avant Garde"/>
              <a:cs typeface="Avant Garde"/>
            </a:endParaRPr>
          </a:p>
        </p:txBody>
      </p:sp>
      <p:sp>
        <p:nvSpPr>
          <p:cNvPr id="5" name="TextBox 4"/>
          <p:cNvSpPr txBox="1"/>
          <p:nvPr/>
        </p:nvSpPr>
        <p:spPr>
          <a:xfrm>
            <a:off x="2796939" y="8718276"/>
            <a:ext cx="9121529"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OECD.</a:t>
            </a:r>
            <a:endParaRPr lang="en-US" sz="1100" dirty="0">
              <a:solidFill>
                <a:srgbClr val="FFFFFF"/>
              </a:solidFill>
              <a:latin typeface="Avant Garde"/>
              <a:cs typeface="Avant Garde"/>
            </a:endParaRPr>
          </a:p>
        </p:txBody>
      </p:sp>
      <p:pic>
        <p:nvPicPr>
          <p:cNvPr id="44035" name="Picture 3"/>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63850" y="2924969"/>
            <a:ext cx="11202988" cy="5289550"/>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46</a:t>
            </a:fld>
            <a:r>
              <a:rPr lang="en-US" smtClean="0"/>
              <a:t>-</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1" name="Picture 3"/>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0" y="0"/>
            <a:ext cx="17556163" cy="9875838"/>
          </a:xfrm>
          <a:prstGeom prst="rect">
            <a:avLst/>
          </a:prstGeom>
          <a:noFill/>
          <a:ln w="9525">
            <a:noFill/>
            <a:miter lim="800000"/>
            <a:headEnd/>
            <a:tailEnd/>
          </a:ln>
          <a:effectLst/>
        </p:spPr>
      </p:pic>
      <p:pic>
        <p:nvPicPr>
          <p:cNvPr id="53250" name="Picture 2"/>
          <p:cNvPicPr>
            <a:picLocks noChangeAspect="1" noChangeArrowheads="1"/>
          </p:cNvPicPr>
          <p:nvPr/>
        </p:nvPicPr>
        <mc:AlternateContent>
          <mc:Choice xmlns:ma="http://schemas.microsoft.com/office/mac/drawingml/2008/main" Requires="ma">
            <p:blipFill>
              <a:blip r:embed="rId5"/>
              <a:srcRect/>
              <a:stretch>
                <a:fillRect/>
              </a:stretch>
            </p:blipFill>
          </mc:Choice>
          <mc:Fallback>
            <p:blipFill>
              <a:blip r:embed="rId6"/>
              <a:srcRect/>
              <a:stretch>
                <a:fillRect/>
              </a:stretch>
            </p:blipFill>
          </mc:Fallback>
        </mc:AlternateContent>
        <p:spPr bwMode="auto">
          <a:xfrm>
            <a:off x="1920081" y="2728119"/>
            <a:ext cx="12059495" cy="243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746919"/>
            <a:ext cx="11914247" cy="1754326"/>
          </a:xfrm>
          <a:prstGeom prst="rect">
            <a:avLst/>
          </a:prstGeom>
          <a:noFill/>
        </p:spPr>
        <p:txBody>
          <a:bodyPr wrap="square" rtlCol="0">
            <a:spAutoFit/>
          </a:bodyPr>
          <a:lstStyle/>
          <a:p>
            <a:r>
              <a:rPr lang="en-US" sz="3600" dirty="0" smtClean="0">
                <a:solidFill>
                  <a:srgbClr val="FFFFFF"/>
                </a:solidFill>
                <a:latin typeface="Avant Garde"/>
                <a:cs typeface="Avant Garde"/>
              </a:rPr>
              <a:t>The Black-white achievement gap is one year in kindergarten, which can be explained entirely by demographic factors, and begins widening immediately.</a:t>
            </a:r>
            <a:endParaRPr lang="en-US" sz="3600" dirty="0">
              <a:solidFill>
                <a:srgbClr val="FFFFFF"/>
              </a:solidFill>
              <a:latin typeface="Avant Garde"/>
              <a:cs typeface="Avant Garde"/>
            </a:endParaRPr>
          </a:p>
        </p:txBody>
      </p:sp>
      <p:sp>
        <p:nvSpPr>
          <p:cNvPr id="6" name="TextBox 5"/>
          <p:cNvSpPr txBox="1"/>
          <p:nvPr/>
        </p:nvSpPr>
        <p:spPr>
          <a:xfrm>
            <a:off x="2796939" y="8718276"/>
            <a:ext cx="11877912" cy="646331"/>
          </a:xfrm>
          <a:prstGeom prst="rect">
            <a:avLst/>
          </a:prstGeom>
          <a:noFill/>
        </p:spPr>
        <p:txBody>
          <a:bodyPr wrap="square" rtlCol="0">
            <a:spAutoFit/>
          </a:bodyPr>
          <a:lstStyle/>
          <a:p>
            <a:pPr>
              <a:spcBef>
                <a:spcPct val="50000"/>
              </a:spcBef>
            </a:pPr>
            <a:r>
              <a:rPr lang="en-US" sz="900" dirty="0" smtClean="0">
                <a:solidFill>
                  <a:srgbClr val="FFFFFF"/>
                </a:solidFill>
                <a:latin typeface="Avant Garde"/>
                <a:cs typeface="Avant Garde"/>
              </a:rPr>
              <a:t>Note: In the figures above, the Raw Gap represents the actual difference in test scores between Black students and white students. The Adjusted Gap represents the remaining inter-ethnic test-score gap after adjusting the data for the influence of students' background characteristics. Adjusted results control for socioeconomic status, number of books in the home, gender, age, birth weight, WIC participation, and mother's age at birth of first child. All adjusted gaps are statistically significant at the .05 level. Where the results indicate that the gap is negative, Black children with similar characteristics actually score higher than their white counterparts. </a:t>
            </a:r>
            <a:br>
              <a:rPr lang="en-US" sz="900" dirty="0" smtClean="0">
                <a:solidFill>
                  <a:srgbClr val="FFFFFF"/>
                </a:solidFill>
                <a:latin typeface="Avant Garde"/>
                <a:cs typeface="Avant Garde"/>
              </a:rPr>
            </a:br>
            <a:r>
              <a:rPr lang="en-US" sz="900" dirty="0" smtClean="0">
                <a:solidFill>
                  <a:srgbClr val="FFFFFF"/>
                </a:solidFill>
                <a:latin typeface="Avant Garde"/>
                <a:cs typeface="Avant Garde"/>
              </a:rPr>
              <a:t>Source: Authors' calculations based on data from the Early Childhood Longitudinal Study Kindergarten Cohort (1998), U.S. Department of Education, appeared in </a:t>
            </a:r>
            <a:r>
              <a:rPr lang="en-US" sz="900" u="sng" dirty="0" smtClean="0">
                <a:solidFill>
                  <a:srgbClr val="FFFFFF"/>
                </a:solidFill>
                <a:latin typeface="Avant Garde"/>
                <a:cs typeface="Avant Garde"/>
              </a:rPr>
              <a:t>Falling Behind</a:t>
            </a:r>
            <a:r>
              <a:rPr lang="en-US" sz="900" dirty="0" smtClean="0">
                <a:solidFill>
                  <a:srgbClr val="FFFFFF"/>
                </a:solidFill>
                <a:latin typeface="Avant Garde"/>
                <a:cs typeface="Avant Garde"/>
              </a:rPr>
              <a:t>, Fryer &amp; Levitt, Education Next, Fall 2004.</a:t>
            </a:r>
            <a:endParaRPr lang="en-US" sz="900" dirty="0">
              <a:solidFill>
                <a:srgbClr val="FFFFFF"/>
              </a:solidFill>
              <a:latin typeface="Avant Garde"/>
              <a:cs typeface="Avant Garde"/>
            </a:endParaRPr>
          </a:p>
        </p:txBody>
      </p:sp>
      <p:pic>
        <p:nvPicPr>
          <p:cNvPr id="54274"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29718" y="2956720"/>
            <a:ext cx="10895192" cy="5409406"/>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48</a:t>
            </a:fld>
            <a:r>
              <a:rPr lang="en-US" smtClean="0"/>
              <a:t>-</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594519"/>
            <a:ext cx="10699123" cy="1754326"/>
          </a:xfrm>
          <a:prstGeom prst="rect">
            <a:avLst/>
          </a:prstGeom>
          <a:noFill/>
        </p:spPr>
        <p:txBody>
          <a:bodyPr wrap="square" rtlCol="0">
            <a:spAutoFit/>
          </a:bodyPr>
          <a:lstStyle/>
          <a:p>
            <a:r>
              <a:rPr lang="en-US" sz="3600" dirty="0" smtClean="0">
                <a:solidFill>
                  <a:srgbClr val="FFFFFF"/>
                </a:solidFill>
                <a:latin typeface="Avant Garde"/>
                <a:cs typeface="Avant Garde"/>
              </a:rPr>
              <a:t>By 4</a:t>
            </a:r>
            <a:r>
              <a:rPr lang="en-US" sz="3600" baseline="30000" dirty="0" smtClean="0">
                <a:solidFill>
                  <a:srgbClr val="FFFFFF"/>
                </a:solidFill>
                <a:latin typeface="Avant Garde"/>
                <a:cs typeface="Avant Garde"/>
              </a:rPr>
              <a:t>th</a:t>
            </a:r>
            <a:r>
              <a:rPr lang="en-US" sz="3600" dirty="0" smtClean="0">
                <a:solidFill>
                  <a:srgbClr val="FFFFFF"/>
                </a:solidFill>
                <a:latin typeface="Avant Garde"/>
                <a:cs typeface="Avant Garde"/>
              </a:rPr>
              <a:t> grade, the majority of Black and Latino students struggle to read a simple children's book. This has devastating consequences for their future.</a:t>
            </a:r>
            <a:endParaRPr lang="en-US" sz="3600" dirty="0">
              <a:solidFill>
                <a:srgbClr val="FFFFFF"/>
              </a:solidFill>
              <a:latin typeface="Avant Garde"/>
              <a:cs typeface="Avant Garde"/>
            </a:endParaRPr>
          </a:p>
        </p:txBody>
      </p:sp>
      <p:sp>
        <p:nvSpPr>
          <p:cNvPr id="6" name="TextBox 5"/>
          <p:cNvSpPr txBox="1"/>
          <p:nvPr/>
        </p:nvSpPr>
        <p:spPr>
          <a:xfrm>
            <a:off x="2796940" y="8718276"/>
            <a:ext cx="7809942" cy="430887"/>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 2009 data, National Center for Education Statistics, NAEP Data Explorer, http://nces.ed.gov/nationsreportcard/nde; </a:t>
            </a:r>
            <a:r>
              <a:rPr lang="en-US" sz="1100" i="1" dirty="0" smtClean="0">
                <a:solidFill>
                  <a:srgbClr val="FFFFFF"/>
                </a:solidFill>
                <a:latin typeface="Avant Garde"/>
                <a:cs typeface="Avant Garde"/>
              </a:rPr>
              <a:t>Early </a:t>
            </a:r>
            <a:r>
              <a:rPr lang="en-US" sz="1100" i="1" dirty="0">
                <a:solidFill>
                  <a:srgbClr val="FFFFFF"/>
                </a:solidFill>
                <a:latin typeface="Avant Garde"/>
                <a:cs typeface="Avant Garde"/>
              </a:rPr>
              <a:t>Warning! Why Reading by the End of Third Grade Matters </a:t>
            </a:r>
            <a:r>
              <a:rPr lang="en-US" sz="1100" dirty="0">
                <a:solidFill>
                  <a:srgbClr val="FFFFFF"/>
                </a:solidFill>
                <a:latin typeface="Avant Garde"/>
                <a:cs typeface="Avant Garde"/>
              </a:rPr>
              <a:t>(Annie E. Casey Foundation</a:t>
            </a:r>
            <a:r>
              <a:rPr lang="en-US" sz="1100" dirty="0" smtClean="0">
                <a:solidFill>
                  <a:srgbClr val="FFFFFF"/>
                </a:solidFill>
                <a:latin typeface="Avant Garde"/>
                <a:cs typeface="Avant Garde"/>
              </a:rPr>
              <a:t>).</a:t>
            </a:r>
            <a:endParaRPr lang="en-US" sz="1100" dirty="0">
              <a:solidFill>
                <a:srgbClr val="FFFFFF"/>
              </a:solidFill>
              <a:latin typeface="Avant Garde"/>
              <a:cs typeface="Avant Garde"/>
            </a:endParaRPr>
          </a:p>
        </p:txBody>
      </p:sp>
      <p:pic>
        <p:nvPicPr>
          <p:cNvPr id="47107" name="Picture 3"/>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34481" y="2651919"/>
            <a:ext cx="9768681" cy="5753769"/>
          </a:xfrm>
          <a:prstGeom prst="rect">
            <a:avLst/>
          </a:prstGeom>
          <a:noFill/>
          <a:ln w="9525">
            <a:noFill/>
            <a:miter lim="800000"/>
            <a:headEnd/>
            <a:tailEnd/>
          </a:ln>
          <a:effectLst/>
        </p:spPr>
      </p:pic>
      <p:pic>
        <p:nvPicPr>
          <p:cNvPr id="7" name="Picture 6"/>
          <p:cNvPicPr>
            <a:picLocks noChangeAspect="1"/>
          </p:cNvPicPr>
          <p:nvPr/>
        </p:nvPicPr>
        <p:blipFill>
          <a:blip r:embed="rId5"/>
          <a:stretch>
            <a:fillRect/>
          </a:stretch>
        </p:blipFill>
        <p:spPr>
          <a:xfrm>
            <a:off x="10721181" y="3632994"/>
            <a:ext cx="304800" cy="293132"/>
          </a:xfrm>
          <a:prstGeom prst="rect">
            <a:avLst/>
          </a:prstGeom>
        </p:spPr>
      </p:pic>
      <p:sp>
        <p:nvSpPr>
          <p:cNvPr id="8" name="TextBox 7"/>
          <p:cNvSpPr txBox="1"/>
          <p:nvPr/>
        </p:nvSpPr>
        <p:spPr>
          <a:xfrm>
            <a:off x="12226131" y="3604419"/>
            <a:ext cx="1981200" cy="369332"/>
          </a:xfrm>
          <a:prstGeom prst="rect">
            <a:avLst/>
          </a:prstGeom>
          <a:noFill/>
        </p:spPr>
        <p:txBody>
          <a:bodyPr wrap="square" rtlCol="0">
            <a:spAutoFit/>
          </a:bodyPr>
          <a:lstStyle/>
          <a:p>
            <a:r>
              <a:rPr lang="en-US" sz="1800" dirty="0" smtClean="0">
                <a:solidFill>
                  <a:schemeClr val="bg1"/>
                </a:solidFill>
                <a:latin typeface="Century Gothic"/>
              </a:rPr>
              <a:t>/Advanced</a:t>
            </a:r>
            <a:endParaRPr lang="en-US" sz="1800" dirty="0">
              <a:solidFill>
                <a:schemeClr val="bg1"/>
              </a:solidFill>
              <a:latin typeface="Century Gothic"/>
            </a:endParaRPr>
          </a:p>
        </p:txBody>
      </p:sp>
      <p:sp>
        <p:nvSpPr>
          <p:cNvPr id="10" name="Slide Number Placeholder 9"/>
          <p:cNvSpPr>
            <a:spLocks noGrp="1"/>
          </p:cNvSpPr>
          <p:nvPr>
            <p:ph type="sldNum" sz="quarter" idx="12"/>
          </p:nvPr>
        </p:nvSpPr>
        <p:spPr/>
        <p:txBody>
          <a:bodyPr/>
          <a:lstStyle/>
          <a:p>
            <a:r>
              <a:rPr lang="en-US" smtClean="0"/>
              <a:t>-</a:t>
            </a:r>
            <a:fld id="{5E8EF2F0-B23E-0D45-9EC4-8ABB153D8498}" type="slidenum">
              <a:rPr lang="en-US" smtClean="0"/>
              <a:pPr/>
              <a:t>49</a:t>
            </a:fld>
            <a:r>
              <a:rPr lang="en-US" smtClean="0"/>
              <a:t>-</a:t>
            </a:r>
            <a:endParaRPr lang="en-US" dirty="0"/>
          </a:p>
        </p:txBody>
      </p:sp>
      <p:sp>
        <p:nvSpPr>
          <p:cNvPr id="2" name="TextBox 1"/>
          <p:cNvSpPr txBox="1"/>
          <p:nvPr/>
        </p:nvSpPr>
        <p:spPr>
          <a:xfrm>
            <a:off x="9034371" y="7185819"/>
            <a:ext cx="697627" cy="400110"/>
          </a:xfrm>
          <a:prstGeom prst="rect">
            <a:avLst/>
          </a:prstGeom>
          <a:solidFill>
            <a:srgbClr val="BE1818"/>
          </a:solidFill>
        </p:spPr>
        <p:txBody>
          <a:bodyPr wrap="none" rtlCol="0">
            <a:spAutoFit/>
          </a:bodyPr>
          <a:lstStyle/>
          <a:p>
            <a:r>
              <a:rPr lang="en-US" sz="2000" dirty="0" smtClean="0">
                <a:latin typeface="Arial" pitchFamily="34" charset="0"/>
                <a:cs typeface="Arial" pitchFamily="34" charset="0"/>
              </a:rPr>
              <a:t>22%</a:t>
            </a:r>
            <a:endParaRPr lang="en-US" sz="2000" dirty="0">
              <a:latin typeface="Arial" pitchFamily="34" charset="0"/>
              <a:cs typeface="Arial" pitchFamily="34" charset="0"/>
            </a:endParaRPr>
          </a:p>
        </p:txBody>
      </p:sp>
      <p:sp>
        <p:nvSpPr>
          <p:cNvPr id="9" name="TextBox 8"/>
          <p:cNvSpPr txBox="1"/>
          <p:nvPr/>
        </p:nvSpPr>
        <p:spPr>
          <a:xfrm>
            <a:off x="6034881" y="6538119"/>
            <a:ext cx="697627" cy="400110"/>
          </a:xfrm>
          <a:prstGeom prst="rect">
            <a:avLst/>
          </a:prstGeom>
          <a:solidFill>
            <a:srgbClr val="BE1818"/>
          </a:solidFill>
        </p:spPr>
        <p:txBody>
          <a:bodyPr wrap="none" rtlCol="0">
            <a:spAutoFit/>
          </a:bodyPr>
          <a:lstStyle/>
          <a:p>
            <a:r>
              <a:rPr lang="en-US" sz="2000" dirty="0" smtClean="0">
                <a:latin typeface="Arial" pitchFamily="34" charset="0"/>
                <a:cs typeface="Arial" pitchFamily="34" charset="0"/>
              </a:rPr>
              <a:t>51%</a:t>
            </a:r>
            <a:endParaRPr lang="en-US" sz="2000" dirty="0">
              <a:latin typeface="Arial" pitchFamily="34" charset="0"/>
              <a:cs typeface="Arial" pitchFamily="34" charset="0"/>
            </a:endParaRPr>
          </a:p>
        </p:txBody>
      </p:sp>
      <p:sp>
        <p:nvSpPr>
          <p:cNvPr id="11" name="TextBox 10"/>
          <p:cNvSpPr txBox="1"/>
          <p:nvPr/>
        </p:nvSpPr>
        <p:spPr>
          <a:xfrm>
            <a:off x="3127454" y="6461919"/>
            <a:ext cx="697627" cy="400110"/>
          </a:xfrm>
          <a:prstGeom prst="rect">
            <a:avLst/>
          </a:prstGeom>
          <a:solidFill>
            <a:srgbClr val="BE1818"/>
          </a:solidFill>
        </p:spPr>
        <p:txBody>
          <a:bodyPr wrap="none" rtlCol="0">
            <a:spAutoFit/>
          </a:bodyPr>
          <a:lstStyle/>
          <a:p>
            <a:r>
              <a:rPr lang="en-US" sz="2000" dirty="0" smtClean="0">
                <a:latin typeface="Arial" pitchFamily="34" charset="0"/>
                <a:cs typeface="Arial" pitchFamily="34" charset="0"/>
              </a:rPr>
              <a:t>52%</a:t>
            </a:r>
            <a:endParaRPr lang="en-US" sz="2000" dirty="0">
              <a:latin typeface="Arial" pitchFamily="34" charset="0"/>
              <a:cs typeface="Arial" pitchFamily="34" charset="0"/>
            </a:endParaRPr>
          </a:p>
        </p:txBody>
      </p:sp>
      <p:sp>
        <p:nvSpPr>
          <p:cNvPr id="12" name="TextBox 11"/>
          <p:cNvSpPr txBox="1"/>
          <p:nvPr/>
        </p:nvSpPr>
        <p:spPr>
          <a:xfrm>
            <a:off x="9034371" y="5852319"/>
            <a:ext cx="697627" cy="400110"/>
          </a:xfrm>
          <a:prstGeom prst="rect">
            <a:avLst/>
          </a:prstGeom>
          <a:solidFill>
            <a:srgbClr val="FFFF00"/>
          </a:solidFill>
        </p:spPr>
        <p:txBody>
          <a:bodyPr wrap="none" rtlCol="0">
            <a:spAutoFit/>
          </a:bodyPr>
          <a:lstStyle/>
          <a:p>
            <a:r>
              <a:rPr lang="en-US" sz="2000" dirty="0" smtClean="0">
                <a:latin typeface="Arial" pitchFamily="34" charset="0"/>
                <a:cs typeface="Arial" pitchFamily="34" charset="0"/>
              </a:rPr>
              <a:t>36%</a:t>
            </a:r>
            <a:endParaRPr lang="en-US" sz="2000" dirty="0">
              <a:latin typeface="Arial" pitchFamily="34" charset="0"/>
              <a:cs typeface="Arial" pitchFamily="34" charset="0"/>
            </a:endParaRPr>
          </a:p>
        </p:txBody>
      </p:sp>
      <p:sp>
        <p:nvSpPr>
          <p:cNvPr id="13" name="TextBox 12"/>
          <p:cNvSpPr txBox="1"/>
          <p:nvPr/>
        </p:nvSpPr>
        <p:spPr>
          <a:xfrm>
            <a:off x="6032329" y="4556919"/>
            <a:ext cx="697627" cy="400110"/>
          </a:xfrm>
          <a:prstGeom prst="rect">
            <a:avLst/>
          </a:prstGeom>
          <a:solidFill>
            <a:srgbClr val="FFFF00"/>
          </a:solidFill>
        </p:spPr>
        <p:txBody>
          <a:bodyPr wrap="none" rtlCol="0">
            <a:spAutoFit/>
          </a:bodyPr>
          <a:lstStyle/>
          <a:p>
            <a:r>
              <a:rPr lang="en-US" sz="2000" dirty="0" smtClean="0">
                <a:latin typeface="Arial" pitchFamily="34" charset="0"/>
                <a:cs typeface="Arial" pitchFamily="34" charset="0"/>
              </a:rPr>
              <a:t>32%</a:t>
            </a:r>
            <a:endParaRPr lang="en-US" sz="2000" dirty="0">
              <a:latin typeface="Arial" pitchFamily="34" charset="0"/>
              <a:cs typeface="Arial" pitchFamily="34" charset="0"/>
            </a:endParaRPr>
          </a:p>
        </p:txBody>
      </p:sp>
      <p:sp>
        <p:nvSpPr>
          <p:cNvPr id="15" name="TextBox 14"/>
          <p:cNvSpPr txBox="1"/>
          <p:nvPr/>
        </p:nvSpPr>
        <p:spPr>
          <a:xfrm>
            <a:off x="3127453" y="3394809"/>
            <a:ext cx="697627" cy="400110"/>
          </a:xfrm>
          <a:prstGeom prst="rect">
            <a:avLst/>
          </a:prstGeom>
          <a:solidFill>
            <a:srgbClr val="02D2EE"/>
          </a:solidFill>
        </p:spPr>
        <p:txBody>
          <a:bodyPr wrap="none" rtlCol="0">
            <a:spAutoFit/>
          </a:bodyPr>
          <a:lstStyle/>
          <a:p>
            <a:r>
              <a:rPr lang="en-US" sz="2000" dirty="0" smtClean="0">
                <a:latin typeface="Arial" pitchFamily="34" charset="0"/>
                <a:cs typeface="Arial" pitchFamily="34" charset="0"/>
              </a:rPr>
              <a:t>16%</a:t>
            </a:r>
            <a:endParaRPr lang="en-US" sz="2000" dirty="0">
              <a:latin typeface="Arial" pitchFamily="34" charset="0"/>
              <a:cs typeface="Arial" pitchFamily="34" charset="0"/>
            </a:endParaRPr>
          </a:p>
        </p:txBody>
      </p:sp>
      <p:sp>
        <p:nvSpPr>
          <p:cNvPr id="16" name="TextBox 15"/>
          <p:cNvSpPr txBox="1"/>
          <p:nvPr/>
        </p:nvSpPr>
        <p:spPr>
          <a:xfrm>
            <a:off x="9071054" y="4080609"/>
            <a:ext cx="697627" cy="400110"/>
          </a:xfrm>
          <a:prstGeom prst="rect">
            <a:avLst/>
          </a:prstGeom>
          <a:solidFill>
            <a:srgbClr val="02D2EE"/>
          </a:solidFill>
        </p:spPr>
        <p:txBody>
          <a:bodyPr wrap="none" rtlCol="0">
            <a:spAutoFit/>
          </a:bodyPr>
          <a:lstStyle/>
          <a:p>
            <a:r>
              <a:rPr lang="en-US" sz="2000" dirty="0" smtClean="0">
                <a:latin typeface="Arial" pitchFamily="34" charset="0"/>
                <a:cs typeface="Arial" pitchFamily="34" charset="0"/>
              </a:rPr>
              <a:t>42%</a:t>
            </a:r>
            <a:endParaRPr lang="en-US" sz="2000" dirty="0">
              <a:latin typeface="Arial" pitchFamily="34" charset="0"/>
              <a:cs typeface="Arial" pitchFamily="34" charset="0"/>
            </a:endParaRPr>
          </a:p>
        </p:txBody>
      </p:sp>
      <p:sp>
        <p:nvSpPr>
          <p:cNvPr id="3" name="TextBox 2"/>
          <p:cNvSpPr txBox="1"/>
          <p:nvPr/>
        </p:nvSpPr>
        <p:spPr>
          <a:xfrm>
            <a:off x="10683081" y="5231438"/>
            <a:ext cx="6019800" cy="3477875"/>
          </a:xfrm>
          <a:prstGeom prst="rect">
            <a:avLst/>
          </a:prstGeom>
          <a:noFill/>
          <a:ln>
            <a:solidFill>
              <a:schemeClr val="bg1"/>
            </a:solidFill>
          </a:ln>
        </p:spPr>
        <p:txBody>
          <a:bodyPr wrap="square" rtlCol="0">
            <a:spAutoFit/>
          </a:bodyPr>
          <a:lstStyle/>
          <a:p>
            <a:pPr marL="228600" lvl="0" indent="-228600">
              <a:buFont typeface="Arial" pitchFamily="34" charset="0"/>
              <a:buChar char="•"/>
            </a:pPr>
            <a:r>
              <a:rPr lang="en-US" sz="2000" dirty="0">
                <a:solidFill>
                  <a:schemeClr val="bg1"/>
                </a:solidFill>
                <a:latin typeface="Avant Garde"/>
              </a:rPr>
              <a:t>Up until the end of third grade, most children are</a:t>
            </a:r>
            <a:r>
              <a:rPr lang="en-US" sz="2000" i="1" dirty="0">
                <a:solidFill>
                  <a:schemeClr val="bg1"/>
                </a:solidFill>
                <a:latin typeface="Avant Garde"/>
              </a:rPr>
              <a:t> learning to read</a:t>
            </a:r>
            <a:r>
              <a:rPr lang="en-US" sz="2000" dirty="0">
                <a:solidFill>
                  <a:schemeClr val="bg1"/>
                </a:solidFill>
                <a:latin typeface="Avant Garde"/>
              </a:rPr>
              <a:t>. Beginning in 4th grade, they are</a:t>
            </a:r>
            <a:r>
              <a:rPr lang="en-US" sz="2000" i="1" dirty="0">
                <a:solidFill>
                  <a:schemeClr val="bg1"/>
                </a:solidFill>
                <a:latin typeface="Avant Garde"/>
              </a:rPr>
              <a:t> reading to learn.</a:t>
            </a:r>
            <a:r>
              <a:rPr lang="en-US" sz="2000" dirty="0">
                <a:solidFill>
                  <a:schemeClr val="bg1"/>
                </a:solidFill>
                <a:latin typeface="Avant Garde"/>
              </a:rPr>
              <a:t> </a:t>
            </a:r>
            <a:endParaRPr lang="en-US" sz="2000" dirty="0" smtClean="0">
              <a:solidFill>
                <a:schemeClr val="bg1"/>
              </a:solidFill>
              <a:latin typeface="Avant Garde"/>
            </a:endParaRPr>
          </a:p>
          <a:p>
            <a:pPr marL="228600" lvl="0" indent="-228600">
              <a:buFont typeface="Arial" pitchFamily="34" charset="0"/>
              <a:buChar char="•"/>
            </a:pPr>
            <a:r>
              <a:rPr lang="en-US" sz="2000" dirty="0" smtClean="0">
                <a:solidFill>
                  <a:schemeClr val="bg1"/>
                </a:solidFill>
                <a:latin typeface="Avant Garde"/>
              </a:rPr>
              <a:t>Up </a:t>
            </a:r>
            <a:r>
              <a:rPr lang="en-US" sz="2000" dirty="0">
                <a:solidFill>
                  <a:schemeClr val="bg1"/>
                </a:solidFill>
                <a:latin typeface="Avant Garde"/>
              </a:rPr>
              <a:t>to half of the printed fourth-grade curriculum is incomprehensible to students who read below that grade </a:t>
            </a:r>
            <a:r>
              <a:rPr lang="en-US" sz="2000" dirty="0" smtClean="0">
                <a:solidFill>
                  <a:schemeClr val="bg1"/>
                </a:solidFill>
                <a:latin typeface="Avant Garde"/>
              </a:rPr>
              <a:t>level.</a:t>
            </a:r>
          </a:p>
          <a:p>
            <a:pPr marL="228600" lvl="0" indent="-228600">
              <a:buFont typeface="Arial" pitchFamily="34" charset="0"/>
              <a:buChar char="•"/>
            </a:pPr>
            <a:r>
              <a:rPr lang="en-US" sz="2000" dirty="0" smtClean="0">
                <a:solidFill>
                  <a:schemeClr val="bg1"/>
                </a:solidFill>
                <a:latin typeface="Avant Garde"/>
              </a:rPr>
              <a:t>High </a:t>
            </a:r>
            <a:r>
              <a:rPr lang="en-US" sz="2000" dirty="0">
                <a:solidFill>
                  <a:schemeClr val="bg1"/>
                </a:solidFill>
                <a:latin typeface="Avant Garde"/>
              </a:rPr>
              <a:t>school graduation, can be predicted with reasonable accuracy by knowing </a:t>
            </a:r>
            <a:r>
              <a:rPr lang="en-US" sz="2000" dirty="0" smtClean="0">
                <a:solidFill>
                  <a:schemeClr val="bg1"/>
                </a:solidFill>
                <a:latin typeface="Avant Garde"/>
              </a:rPr>
              <a:t>someone's </a:t>
            </a:r>
            <a:r>
              <a:rPr lang="en-US" sz="2000" dirty="0">
                <a:solidFill>
                  <a:schemeClr val="bg1"/>
                </a:solidFill>
                <a:latin typeface="Avant Garde"/>
              </a:rPr>
              <a:t>reading skill at the end of third grade. A person who is not at least a modestly skilled reader by that time is unlikely to graduate from high </a:t>
            </a:r>
            <a:r>
              <a:rPr lang="en-US" sz="2000" dirty="0" smtClean="0">
                <a:solidFill>
                  <a:schemeClr val="bg1"/>
                </a:solidFill>
                <a:latin typeface="Avant Garde"/>
              </a:rPr>
              <a:t>school.</a:t>
            </a:r>
            <a:endParaRPr lang="en-US" sz="2000" dirty="0">
              <a:solidFill>
                <a:schemeClr val="bg1"/>
              </a:solidFill>
              <a:latin typeface="Avant Garde"/>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4" y="823119"/>
            <a:ext cx="12646877" cy="1631216"/>
          </a:xfrm>
          <a:prstGeom prst="rect">
            <a:avLst/>
          </a:prstGeom>
          <a:noFill/>
        </p:spPr>
        <p:txBody>
          <a:bodyPr wrap="square" rtlCol="0">
            <a:spAutoFit/>
          </a:bodyPr>
          <a:lstStyle/>
          <a:p>
            <a:r>
              <a:rPr lang="en-US" sz="3600" dirty="0" smtClean="0">
                <a:solidFill>
                  <a:schemeClr val="bg1"/>
                </a:solidFill>
                <a:latin typeface="Avant Garde"/>
                <a:cs typeface="Avant Garde"/>
              </a:rPr>
              <a:t>Wage trends are ominous for men without a college degree.</a:t>
            </a:r>
          </a:p>
          <a:p>
            <a:endParaRPr lang="en-US" sz="800" dirty="0" smtClean="0">
              <a:solidFill>
                <a:srgbClr val="FFFFFF"/>
              </a:solidFill>
              <a:latin typeface="Avant Garde"/>
              <a:cs typeface="Avant Garde"/>
            </a:endParaRPr>
          </a:p>
          <a:p>
            <a:r>
              <a:rPr lang="en-US" sz="2800" dirty="0" smtClean="0">
                <a:solidFill>
                  <a:schemeClr val="bg1"/>
                </a:solidFill>
                <a:latin typeface="Avant Garde"/>
                <a:cs typeface="Avant Garde"/>
              </a:rPr>
              <a:t>A high school diploma used to be sufficient to have a fair shot at the American dream, but no longer.  A college degree is required.</a:t>
            </a:r>
          </a:p>
        </p:txBody>
      </p:sp>
      <p:sp>
        <p:nvSpPr>
          <p:cNvPr id="11" name="TextBox 10"/>
          <p:cNvSpPr txBox="1"/>
          <p:nvPr/>
        </p:nvSpPr>
        <p:spPr>
          <a:xfrm>
            <a:off x="2796939" y="8718276"/>
            <a:ext cx="9121529"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Inherited Opportunity for Higher Education, Association for Institutional Research, 5/16/06.</a:t>
            </a:r>
          </a:p>
          <a:p>
            <a:endParaRPr lang="en-US" dirty="0"/>
          </a:p>
        </p:txBody>
      </p:sp>
      <p:pic>
        <p:nvPicPr>
          <p:cNvPr id="18434" name="Picture 2"/>
          <p:cNvPicPr>
            <a:picLocks noChangeAspect="1" noChangeArrowheads="1"/>
          </p:cNvPicPr>
          <p:nvPr/>
        </p:nvPicPr>
        <mc:AlternateContent xmlns:ma="http://schemas.microsoft.com/office/mac/drawingml/2008/main">
          <mc:Choice Requires="ma">
            <p:blipFill>
              <a:blip r:embed="rId3"/>
              <a:srcRect/>
              <a:stretch>
                <a:fillRect/>
              </a:stretch>
            </p:blipFill>
          </mc:Choice>
          <mc:Fallback xmlns:mc="http://schemas.openxmlformats.org/markup-compatibility/2006" xmlns:p="http://schemas.openxmlformats.org/presentationml/2006/main" xmlns:r="http://schemas.openxmlformats.org/officeDocument/2006/relationships" xmlns:a="http://schemas.openxmlformats.org/drawingml/2006/main" xmlns="">
            <p:blipFill>
              <a:blip r:embed="rId4"/>
              <a:srcRect/>
              <a:stretch>
                <a:fillRect/>
              </a:stretch>
            </p:blipFill>
          </mc:Fallback>
        </mc:AlternateContent>
        <p:spPr bwMode="auto">
          <a:xfrm>
            <a:off x="2863850" y="2989262"/>
            <a:ext cx="11326813" cy="5376863"/>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5</a:t>
            </a:fld>
            <a:r>
              <a:rPr lang="en-US" smtClean="0"/>
              <a:t>-</a:t>
            </a:r>
            <a:endParaRPr lang="en-US" dirty="0"/>
          </a:p>
        </p:txBody>
      </p:sp>
      <p:sp>
        <p:nvSpPr>
          <p:cNvPr id="8" name="Rectangle 7"/>
          <p:cNvSpPr/>
          <p:nvPr/>
        </p:nvSpPr>
        <p:spPr>
          <a:xfrm>
            <a:off x="1234281" y="3709283"/>
            <a:ext cx="1371600" cy="1200329"/>
          </a:xfrm>
          <a:prstGeom prst="rect">
            <a:avLst/>
          </a:prstGeom>
        </p:spPr>
        <p:txBody>
          <a:bodyPr wrap="square">
            <a:spAutoFit/>
          </a:bodyPr>
          <a:lstStyle/>
          <a:p>
            <a:r>
              <a:rPr lang="en-US" sz="2400" dirty="0" smtClean="0">
                <a:solidFill>
                  <a:srgbClr val="FFFFFF"/>
                </a:solidFill>
                <a:latin typeface="Avant Garde"/>
                <a:cs typeface="Avant Garde"/>
              </a:rPr>
              <a:t>Inflation-adjusted income</a:t>
            </a:r>
          </a:p>
        </p:txBody>
      </p:sp>
      <p:cxnSp>
        <p:nvCxnSpPr>
          <p:cNvPr id="9" name="Straight Arrow Connector 8"/>
          <p:cNvCxnSpPr/>
          <p:nvPr/>
        </p:nvCxnSpPr>
        <p:spPr>
          <a:xfrm flipH="1">
            <a:off x="13654881" y="6080919"/>
            <a:ext cx="7620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4416881" y="5852319"/>
            <a:ext cx="3048000" cy="1323439"/>
          </a:xfrm>
          <a:prstGeom prst="rect">
            <a:avLst/>
          </a:prstGeom>
          <a:noFill/>
        </p:spPr>
        <p:txBody>
          <a:bodyPr wrap="square" rtlCol="0">
            <a:spAutoFit/>
          </a:bodyPr>
          <a:lstStyle/>
          <a:p>
            <a:r>
              <a:rPr lang="en-US" sz="2000" dirty="0">
                <a:solidFill>
                  <a:srgbClr val="FFFFFF"/>
                </a:solidFill>
                <a:latin typeface="Avant Garde"/>
                <a:cs typeface="Avant Garde"/>
              </a:rPr>
              <a:t>Median </a:t>
            </a:r>
            <a:r>
              <a:rPr lang="en-US" sz="2000" dirty="0" smtClean="0">
                <a:solidFill>
                  <a:srgbClr val="FFFFFF"/>
                </a:solidFill>
                <a:latin typeface="Avant Garde"/>
                <a:cs typeface="Avant Garde"/>
              </a:rPr>
              <a:t>inflation-adjusted earnings </a:t>
            </a:r>
            <a:r>
              <a:rPr lang="en-US" sz="2000" dirty="0">
                <a:solidFill>
                  <a:srgbClr val="FFFFFF"/>
                </a:solidFill>
                <a:latin typeface="Avant Garde"/>
                <a:cs typeface="Avant Garde"/>
              </a:rPr>
              <a:t>for a man with a high school diploma fell by 41% from </a:t>
            </a:r>
            <a:r>
              <a:rPr lang="en-US" sz="2000" dirty="0" smtClean="0">
                <a:solidFill>
                  <a:srgbClr val="FFFFFF"/>
                </a:solidFill>
                <a:latin typeface="Avant Garde"/>
                <a:cs typeface="Avant Garde"/>
              </a:rPr>
              <a:t>1970-2010</a:t>
            </a:r>
            <a:endParaRPr lang="en-US" sz="2000" dirty="0">
              <a:solidFill>
                <a:srgbClr val="FFFFFF"/>
              </a:solidFill>
              <a:latin typeface="Avant Garde"/>
              <a:cs typeface="Avant Garde"/>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1127920"/>
            <a:ext cx="12418279" cy="646331"/>
          </a:xfrm>
          <a:prstGeom prst="rect">
            <a:avLst/>
          </a:prstGeom>
          <a:noFill/>
        </p:spPr>
        <p:txBody>
          <a:bodyPr wrap="square" rtlCol="0">
            <a:spAutoFit/>
          </a:bodyPr>
          <a:lstStyle/>
          <a:p>
            <a:r>
              <a:rPr lang="en-US" sz="3600" dirty="0" smtClean="0">
                <a:solidFill>
                  <a:srgbClr val="FFFFFF"/>
                </a:solidFill>
                <a:latin typeface="Avant Garde"/>
                <a:cs typeface="Avant Garde"/>
              </a:rPr>
              <a:t>The achievement gap widens every year. </a:t>
            </a:r>
            <a:endParaRPr lang="en-US" sz="3600" dirty="0">
              <a:solidFill>
                <a:srgbClr val="FFFFFF"/>
              </a:solidFill>
              <a:latin typeface="Avant Garde"/>
              <a:cs typeface="Avant Garde"/>
            </a:endParaRPr>
          </a:p>
        </p:txBody>
      </p:sp>
      <p:sp>
        <p:nvSpPr>
          <p:cNvPr id="6" name="TextBox 5"/>
          <p:cNvSpPr txBox="1"/>
          <p:nvPr/>
        </p:nvSpPr>
        <p:spPr>
          <a:xfrm>
            <a:off x="2796939" y="8718276"/>
            <a:ext cx="8876742" cy="430887"/>
          </a:xfrm>
          <a:prstGeom prst="rect">
            <a:avLst/>
          </a:prstGeom>
          <a:noFill/>
        </p:spPr>
        <p:txBody>
          <a:bodyPr wrap="square" rtlCol="0">
            <a:spAutoFit/>
          </a:bodyPr>
          <a:lstStyle/>
          <a:p>
            <a:r>
              <a:rPr lang="en-US" sz="1100" dirty="0" smtClean="0">
                <a:solidFill>
                  <a:srgbClr val="FFFFFF"/>
                </a:solidFill>
                <a:latin typeface="Avant Garde"/>
                <a:cs typeface="Avant Garde"/>
              </a:rPr>
              <a:t>Source: US DOE, NCES, National Assessment of Educational Progress (NAEP) Summary Data Tables, data for public schools; </a:t>
            </a:r>
          </a:p>
          <a:p>
            <a:r>
              <a:rPr lang="en-US" sz="1100" dirty="0" smtClean="0">
                <a:solidFill>
                  <a:srgbClr val="FFFFFF"/>
                </a:solidFill>
                <a:latin typeface="Avant Garde"/>
                <a:cs typeface="Avant Garde"/>
              </a:rPr>
              <a:t>Appeared in The Economic Impact of the Achievement Gap in America's Schools, McKinsey &amp; Co., 4/09.</a:t>
            </a:r>
            <a:endParaRPr lang="en-US" sz="1100" dirty="0">
              <a:solidFill>
                <a:srgbClr val="FFFFFF"/>
              </a:solidFill>
              <a:latin typeface="Avant Garde"/>
              <a:cs typeface="Avant Garde"/>
            </a:endParaRPr>
          </a:p>
        </p:txBody>
      </p:sp>
      <p:pic>
        <p:nvPicPr>
          <p:cNvPr id="49155" name="Picture 3"/>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93218" y="2963300"/>
            <a:ext cx="9237663" cy="5251219"/>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50</a:t>
            </a:fld>
            <a:r>
              <a:rPr lang="en-US" smtClean="0"/>
              <a:t>-</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1127920"/>
            <a:ext cx="9979879" cy="1200329"/>
          </a:xfrm>
          <a:prstGeom prst="rect">
            <a:avLst/>
          </a:prstGeom>
          <a:noFill/>
        </p:spPr>
        <p:txBody>
          <a:bodyPr wrap="square" rtlCol="0">
            <a:spAutoFit/>
          </a:bodyPr>
          <a:lstStyle/>
          <a:p>
            <a:r>
              <a:rPr lang="en-US" sz="3600" dirty="0" smtClean="0">
                <a:solidFill>
                  <a:srgbClr val="FFFFFF"/>
                </a:solidFill>
                <a:latin typeface="Avant Garde"/>
                <a:cs typeface="Avant Garde"/>
              </a:rPr>
              <a:t>Black and Latino 12</a:t>
            </a:r>
            <a:r>
              <a:rPr lang="en-US" sz="3600" baseline="30000" dirty="0" smtClean="0">
                <a:solidFill>
                  <a:srgbClr val="FFFFFF"/>
                </a:solidFill>
                <a:latin typeface="Avant Garde"/>
                <a:cs typeface="Avant Garde"/>
              </a:rPr>
              <a:t>th</a:t>
            </a:r>
            <a:r>
              <a:rPr lang="en-US" sz="3600" dirty="0" smtClean="0">
                <a:solidFill>
                  <a:srgbClr val="FFFFFF"/>
                </a:solidFill>
                <a:latin typeface="Avant Garde"/>
                <a:cs typeface="Avant Garde"/>
              </a:rPr>
              <a:t> graders read and do math at the same level as white 8</a:t>
            </a:r>
            <a:r>
              <a:rPr lang="en-US" sz="3600" baseline="30000" dirty="0" smtClean="0">
                <a:solidFill>
                  <a:srgbClr val="FFFFFF"/>
                </a:solidFill>
                <a:latin typeface="Avant Garde"/>
                <a:cs typeface="Avant Garde"/>
              </a:rPr>
              <a:t>th</a:t>
            </a:r>
            <a:r>
              <a:rPr lang="en-US" sz="3600" dirty="0" smtClean="0">
                <a:solidFill>
                  <a:srgbClr val="FFFFFF"/>
                </a:solidFill>
                <a:latin typeface="Avant Garde"/>
                <a:cs typeface="Avant Garde"/>
              </a:rPr>
              <a:t> graders.</a:t>
            </a:r>
            <a:endParaRPr lang="en-US" sz="3600" dirty="0">
              <a:solidFill>
                <a:srgbClr val="FFFFFF"/>
              </a:solidFill>
              <a:latin typeface="Avant Garde"/>
              <a:cs typeface="Avant Garde"/>
            </a:endParaRPr>
          </a:p>
        </p:txBody>
      </p:sp>
      <p:sp>
        <p:nvSpPr>
          <p:cNvPr id="6" name="TextBox 5"/>
          <p:cNvSpPr txBox="1"/>
          <p:nvPr/>
        </p:nvSpPr>
        <p:spPr>
          <a:xfrm>
            <a:off x="2796939" y="8718276"/>
            <a:ext cx="8876742" cy="261610"/>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 NAEP 2005 data. Slide courtesy of Ed Trust.</a:t>
            </a:r>
            <a:endParaRPr lang="en-US" sz="1100" dirty="0">
              <a:solidFill>
                <a:srgbClr val="FFFFFF"/>
              </a:solidFill>
              <a:latin typeface="Avant Garde"/>
              <a:cs typeface="Avant Garde"/>
            </a:endParaRPr>
          </a:p>
        </p:txBody>
      </p:sp>
      <p:pic>
        <p:nvPicPr>
          <p:cNvPr id="49154"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63850" y="3508375"/>
            <a:ext cx="11228388" cy="4857750"/>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51</a:t>
            </a:fld>
            <a:r>
              <a:rPr lang="en-US" smtClean="0"/>
              <a:t>-</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sz="3600" dirty="0" smtClean="0">
                <a:solidFill>
                  <a:srgbClr val="FFFFFF"/>
                </a:solidFill>
                <a:latin typeface="Avant Garde"/>
                <a:cs typeface="Avant Garde"/>
              </a:rPr>
              <a:t>The U.S. overall is 15</a:t>
            </a:r>
            <a:r>
              <a:rPr lang="en-US" altLang="en-US" sz="3600" baseline="30000" dirty="0" smtClean="0">
                <a:solidFill>
                  <a:srgbClr val="FFFFFF"/>
                </a:solidFill>
                <a:latin typeface="Avant Garde"/>
                <a:cs typeface="Avant Garde"/>
              </a:rPr>
              <a:t>th</a:t>
            </a:r>
            <a:r>
              <a:rPr lang="en-US" altLang="en-US" sz="3600" dirty="0" smtClean="0">
                <a:solidFill>
                  <a:srgbClr val="FFFFFF"/>
                </a:solidFill>
                <a:latin typeface="Avant Garde"/>
                <a:cs typeface="Avant Garde"/>
              </a:rPr>
              <a:t> in the world on the PISA reading test for 15-year olds. U.S. </a:t>
            </a:r>
            <a:r>
              <a:rPr lang="en-US" altLang="en-US" sz="3600" dirty="0">
                <a:solidFill>
                  <a:srgbClr val="FFFFFF"/>
                </a:solidFill>
                <a:latin typeface="Avant Garde"/>
                <a:cs typeface="Avant Garde"/>
              </a:rPr>
              <a:t>A</a:t>
            </a:r>
            <a:r>
              <a:rPr lang="en-US" altLang="en-US" sz="3600" dirty="0" smtClean="0">
                <a:solidFill>
                  <a:srgbClr val="FFFFFF"/>
                </a:solidFill>
                <a:latin typeface="Avant Garde"/>
                <a:cs typeface="Avant Garde"/>
              </a:rPr>
              <a:t>sian </a:t>
            </a:r>
            <a:r>
              <a:rPr lang="en-US" altLang="en-US" sz="3600" dirty="0">
                <a:solidFill>
                  <a:srgbClr val="FFFFFF"/>
                </a:solidFill>
                <a:latin typeface="Avant Garde"/>
                <a:cs typeface="Avant Garde"/>
              </a:rPr>
              <a:t>girls are #1 </a:t>
            </a:r>
            <a:r>
              <a:rPr lang="en-US" altLang="en-US" sz="3600" dirty="0" smtClean="0">
                <a:solidFill>
                  <a:srgbClr val="FFFFFF"/>
                </a:solidFill>
                <a:latin typeface="Avant Garde"/>
                <a:cs typeface="Avant Garde"/>
              </a:rPr>
              <a:t>while Black boys are last, trailing Mexico.</a:t>
            </a:r>
            <a:endParaRPr lang="en-US" sz="3600" dirty="0"/>
          </a:p>
        </p:txBody>
      </p:sp>
      <p:sp>
        <p:nvSpPr>
          <p:cNvPr id="4" name="Slide Number Placeholder 3"/>
          <p:cNvSpPr>
            <a:spLocks noGrp="1"/>
          </p:cNvSpPr>
          <p:nvPr>
            <p:ph type="sldNum" sz="quarter" idx="12"/>
          </p:nvPr>
        </p:nvSpPr>
        <p:spPr/>
        <p:txBody>
          <a:bodyPr/>
          <a:lstStyle/>
          <a:p>
            <a:r>
              <a:rPr lang="en-US" smtClean="0"/>
              <a:t>-</a:t>
            </a:r>
            <a:fld id="{5E8EF2F0-B23E-0D45-9EC4-8ABB153D8498}" type="slidenum">
              <a:rPr lang="en-US" smtClean="0"/>
              <a:pPr/>
              <a:t>52</a:t>
            </a:fld>
            <a:r>
              <a:rPr lang="en-US" smtClean="0"/>
              <a:t>-</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67681" y="2041465"/>
            <a:ext cx="13600112" cy="67230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TextBox 6"/>
          <p:cNvSpPr txBox="1"/>
          <p:nvPr/>
        </p:nvSpPr>
        <p:spPr>
          <a:xfrm>
            <a:off x="2224881" y="8969596"/>
            <a:ext cx="8876742" cy="261610"/>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 2009 PISA results.</a:t>
            </a:r>
            <a:endParaRPr lang="en-US" sz="1100" dirty="0">
              <a:solidFill>
                <a:srgbClr val="FFFFFF"/>
              </a:solidFill>
              <a:latin typeface="Avant Garde"/>
              <a:cs typeface="Avant Garde"/>
            </a:endParaRPr>
          </a:p>
        </p:txBody>
      </p:sp>
      <p:sp>
        <p:nvSpPr>
          <p:cNvPr id="5" name="TextBox 4"/>
          <p:cNvSpPr txBox="1"/>
          <p:nvPr/>
        </p:nvSpPr>
        <p:spPr>
          <a:xfrm>
            <a:off x="2826773" y="2314853"/>
            <a:ext cx="3108608" cy="369332"/>
          </a:xfrm>
          <a:prstGeom prst="rect">
            <a:avLst/>
          </a:prstGeom>
          <a:noFill/>
        </p:spPr>
        <p:txBody>
          <a:bodyPr wrap="none" rtlCol="0">
            <a:spAutoFit/>
          </a:bodyPr>
          <a:lstStyle/>
          <a:p>
            <a:r>
              <a:rPr lang="en-US" sz="1800" dirty="0" smtClean="0">
                <a:solidFill>
                  <a:schemeClr val="bg1"/>
                </a:solidFill>
                <a:latin typeface="Times New Roman" pitchFamily="18" charset="0"/>
                <a:cs typeface="Times New Roman" pitchFamily="18" charset="0"/>
              </a:rPr>
              <a:t>U.S. Asian girls #1 in the world</a:t>
            </a:r>
            <a:endParaRPr lang="en-US" sz="1800" dirty="0">
              <a:solidFill>
                <a:schemeClr val="bg1"/>
              </a:solidFill>
              <a:latin typeface="Times New Roman" pitchFamily="18" charset="0"/>
              <a:cs typeface="Times New Roman" pitchFamily="18" charset="0"/>
            </a:endParaRPr>
          </a:p>
        </p:txBody>
      </p:sp>
      <p:cxnSp>
        <p:nvCxnSpPr>
          <p:cNvPr id="8" name="Straight Arrow Connector 7"/>
          <p:cNvCxnSpPr/>
          <p:nvPr/>
        </p:nvCxnSpPr>
        <p:spPr>
          <a:xfrm flipH="1">
            <a:off x="2682081" y="2651919"/>
            <a:ext cx="228600" cy="2286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087781" y="3109119"/>
            <a:ext cx="2525050" cy="369332"/>
          </a:xfrm>
          <a:prstGeom prst="rect">
            <a:avLst/>
          </a:prstGeom>
          <a:noFill/>
        </p:spPr>
        <p:txBody>
          <a:bodyPr wrap="none" rtlCol="0">
            <a:spAutoFit/>
          </a:bodyPr>
          <a:lstStyle/>
          <a:p>
            <a:r>
              <a:rPr lang="en-US" sz="1800" dirty="0" smtClean="0">
                <a:solidFill>
                  <a:schemeClr val="bg1"/>
                </a:solidFill>
                <a:latin typeface="Times New Roman" pitchFamily="18" charset="0"/>
                <a:cs typeface="Times New Roman" pitchFamily="18" charset="0"/>
              </a:rPr>
              <a:t>U.S. girls #8 in the world</a:t>
            </a:r>
            <a:endParaRPr lang="en-US" sz="1800" dirty="0">
              <a:solidFill>
                <a:schemeClr val="bg1"/>
              </a:solidFill>
              <a:latin typeface="Times New Roman" pitchFamily="18" charset="0"/>
              <a:cs typeface="Times New Roman" pitchFamily="18" charset="0"/>
            </a:endParaRPr>
          </a:p>
        </p:txBody>
      </p:sp>
      <p:cxnSp>
        <p:nvCxnSpPr>
          <p:cNvPr id="13" name="Straight Arrow Connector 12"/>
          <p:cNvCxnSpPr/>
          <p:nvPr/>
        </p:nvCxnSpPr>
        <p:spPr>
          <a:xfrm flipH="1">
            <a:off x="5943089" y="3446185"/>
            <a:ext cx="228600" cy="2286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9082881" y="3496211"/>
            <a:ext cx="2666114" cy="369332"/>
          </a:xfrm>
          <a:prstGeom prst="rect">
            <a:avLst/>
          </a:prstGeom>
          <a:noFill/>
        </p:spPr>
        <p:txBody>
          <a:bodyPr wrap="none" rtlCol="0">
            <a:spAutoFit/>
          </a:bodyPr>
          <a:lstStyle/>
          <a:p>
            <a:r>
              <a:rPr lang="en-US" sz="1800" dirty="0" smtClean="0">
                <a:solidFill>
                  <a:schemeClr val="bg1"/>
                </a:solidFill>
                <a:latin typeface="Times New Roman" pitchFamily="18" charset="0"/>
                <a:cs typeface="Times New Roman" pitchFamily="18" charset="0"/>
              </a:rPr>
              <a:t>U.S. boys #23 in the world</a:t>
            </a:r>
            <a:endParaRPr lang="en-US" sz="1800" dirty="0">
              <a:solidFill>
                <a:schemeClr val="bg1"/>
              </a:solidFill>
              <a:latin typeface="Times New Roman" pitchFamily="18" charset="0"/>
              <a:cs typeface="Times New Roman" pitchFamily="18" charset="0"/>
            </a:endParaRPr>
          </a:p>
        </p:txBody>
      </p:sp>
      <p:cxnSp>
        <p:nvCxnSpPr>
          <p:cNvPr id="15" name="Straight Arrow Connector 14"/>
          <p:cNvCxnSpPr>
            <a:stCxn id="14" idx="2"/>
          </p:cNvCxnSpPr>
          <p:nvPr/>
        </p:nvCxnSpPr>
        <p:spPr>
          <a:xfrm flipH="1">
            <a:off x="10309789" y="3865543"/>
            <a:ext cx="106149" cy="26060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2747478" y="3674785"/>
            <a:ext cx="1967205" cy="646331"/>
          </a:xfrm>
          <a:prstGeom prst="rect">
            <a:avLst/>
          </a:prstGeom>
          <a:noFill/>
        </p:spPr>
        <p:txBody>
          <a:bodyPr wrap="none" rtlCol="0">
            <a:spAutoFit/>
          </a:bodyPr>
          <a:lstStyle/>
          <a:p>
            <a:pPr algn="ctr"/>
            <a:r>
              <a:rPr lang="en-US" sz="1800" dirty="0" smtClean="0">
                <a:solidFill>
                  <a:schemeClr val="bg1"/>
                </a:solidFill>
                <a:latin typeface="Times New Roman" pitchFamily="18" charset="0"/>
                <a:cs typeface="Times New Roman" pitchFamily="18" charset="0"/>
              </a:rPr>
              <a:t>U.S. Hispanic boys</a:t>
            </a:r>
          </a:p>
          <a:p>
            <a:pPr algn="ctr"/>
            <a:r>
              <a:rPr lang="en-US" sz="1800" dirty="0" smtClean="0">
                <a:solidFill>
                  <a:schemeClr val="bg1"/>
                </a:solidFill>
                <a:latin typeface="Times New Roman" pitchFamily="18" charset="0"/>
                <a:cs typeface="Times New Roman" pitchFamily="18" charset="0"/>
              </a:rPr>
              <a:t>#34 in the world</a:t>
            </a:r>
            <a:endParaRPr lang="en-US" sz="1800" dirty="0">
              <a:solidFill>
                <a:schemeClr val="bg1"/>
              </a:solidFill>
              <a:latin typeface="Times New Roman" pitchFamily="18" charset="0"/>
              <a:cs typeface="Times New Roman" pitchFamily="18" charset="0"/>
            </a:endParaRPr>
          </a:p>
        </p:txBody>
      </p:sp>
      <p:sp>
        <p:nvSpPr>
          <p:cNvPr id="17" name="TextBox 16"/>
          <p:cNvSpPr txBox="1"/>
          <p:nvPr/>
        </p:nvSpPr>
        <p:spPr>
          <a:xfrm>
            <a:off x="14416881" y="4301747"/>
            <a:ext cx="1704313" cy="646331"/>
          </a:xfrm>
          <a:prstGeom prst="rect">
            <a:avLst/>
          </a:prstGeom>
          <a:noFill/>
        </p:spPr>
        <p:txBody>
          <a:bodyPr wrap="none" rtlCol="0">
            <a:spAutoFit/>
          </a:bodyPr>
          <a:lstStyle/>
          <a:p>
            <a:pPr algn="ctr"/>
            <a:r>
              <a:rPr lang="en-US" sz="1800" dirty="0" smtClean="0">
                <a:solidFill>
                  <a:schemeClr val="bg1"/>
                </a:solidFill>
                <a:latin typeface="Times New Roman" pitchFamily="18" charset="0"/>
                <a:cs typeface="Times New Roman" pitchFamily="18" charset="0"/>
              </a:rPr>
              <a:t>U.S. Black boys</a:t>
            </a:r>
          </a:p>
          <a:p>
            <a:pPr algn="ctr"/>
            <a:r>
              <a:rPr lang="en-US" sz="1800" dirty="0" smtClean="0">
                <a:solidFill>
                  <a:schemeClr val="bg1"/>
                </a:solidFill>
                <a:latin typeface="Times New Roman" pitchFamily="18" charset="0"/>
                <a:cs typeface="Times New Roman" pitchFamily="18" charset="0"/>
              </a:rPr>
              <a:t>#36 in the world</a:t>
            </a:r>
            <a:endParaRPr lang="en-US" sz="1800" dirty="0">
              <a:solidFill>
                <a:schemeClr val="bg1"/>
              </a:solidFill>
              <a:latin typeface="Times New Roman" pitchFamily="18" charset="0"/>
              <a:cs typeface="Times New Roman" pitchFamily="18" charset="0"/>
            </a:endParaRPr>
          </a:p>
        </p:txBody>
      </p:sp>
      <p:cxnSp>
        <p:nvCxnSpPr>
          <p:cNvPr id="19" name="Straight Arrow Connector 18"/>
          <p:cNvCxnSpPr/>
          <p:nvPr/>
        </p:nvCxnSpPr>
        <p:spPr>
          <a:xfrm>
            <a:off x="13731081" y="4359133"/>
            <a:ext cx="304800" cy="35018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5062993" y="4888844"/>
            <a:ext cx="0" cy="514152"/>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70336370"/>
      </p:ext>
    </p:extLst>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2" y="1127920"/>
            <a:ext cx="11580079" cy="1200329"/>
          </a:xfrm>
          <a:prstGeom prst="rect">
            <a:avLst/>
          </a:prstGeom>
          <a:noFill/>
        </p:spPr>
        <p:txBody>
          <a:bodyPr wrap="square" rtlCol="0">
            <a:spAutoFit/>
          </a:bodyPr>
          <a:lstStyle/>
          <a:p>
            <a:r>
              <a:rPr lang="en-US" altLang="en-US" sz="3600" dirty="0" smtClean="0">
                <a:solidFill>
                  <a:srgbClr val="FFFFFF"/>
                </a:solidFill>
                <a:latin typeface="Avant Garde"/>
                <a:cs typeface="Avant Garde"/>
              </a:rPr>
              <a:t>Over the past 20 years, the achievement gaps </a:t>
            </a:r>
          </a:p>
          <a:p>
            <a:r>
              <a:rPr lang="en-US" altLang="en-US" sz="3600" dirty="0" smtClean="0">
                <a:solidFill>
                  <a:srgbClr val="FFFFFF"/>
                </a:solidFill>
                <a:latin typeface="Avant Garde"/>
                <a:cs typeface="Avant Garde"/>
              </a:rPr>
              <a:t>in reading have remained persistently wide.</a:t>
            </a:r>
            <a:endParaRPr lang="en-US" sz="3500" dirty="0">
              <a:solidFill>
                <a:srgbClr val="FFFFFF"/>
              </a:solidFill>
              <a:latin typeface="Avant Garde"/>
              <a:cs typeface="Avant Garde"/>
            </a:endParaRPr>
          </a:p>
        </p:txBody>
      </p:sp>
      <p:sp>
        <p:nvSpPr>
          <p:cNvPr id="5" name="TextBox 4"/>
          <p:cNvSpPr txBox="1"/>
          <p:nvPr/>
        </p:nvSpPr>
        <p:spPr>
          <a:xfrm>
            <a:off x="2796939" y="8718276"/>
            <a:ext cx="8876742" cy="261610"/>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 NAEP 2008 Trends in Academic Progress.</a:t>
            </a:r>
            <a:endParaRPr lang="en-US" sz="1100" dirty="0">
              <a:solidFill>
                <a:srgbClr val="FFFFFF"/>
              </a:solidFill>
              <a:latin typeface="Avant Garde"/>
              <a:cs typeface="Avant Garde"/>
            </a:endParaRPr>
          </a:p>
        </p:txBody>
      </p:sp>
      <p:pic>
        <p:nvPicPr>
          <p:cNvPr id="52226"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910681" y="2728119"/>
            <a:ext cx="11471275" cy="5856288"/>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53</a:t>
            </a:fld>
            <a:r>
              <a:rPr lang="en-US" smtClean="0"/>
              <a:t>-</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0"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921793" y="2728119"/>
            <a:ext cx="11495088" cy="5837238"/>
          </a:xfrm>
          <a:prstGeom prst="rect">
            <a:avLst/>
          </a:prstGeom>
          <a:noFill/>
          <a:ln w="9525">
            <a:noFill/>
            <a:miter lim="800000"/>
            <a:headEnd/>
            <a:tailEnd/>
          </a:ln>
          <a:effectLst/>
        </p:spPr>
      </p:pic>
      <p:sp>
        <p:nvSpPr>
          <p:cNvPr id="5" name="TextBox 4"/>
          <p:cNvSpPr txBox="1"/>
          <p:nvPr/>
        </p:nvSpPr>
        <p:spPr>
          <a:xfrm>
            <a:off x="2760602" y="1127920"/>
            <a:ext cx="11351479" cy="1200329"/>
          </a:xfrm>
          <a:prstGeom prst="rect">
            <a:avLst/>
          </a:prstGeom>
          <a:noFill/>
        </p:spPr>
        <p:txBody>
          <a:bodyPr wrap="square" rtlCol="0">
            <a:spAutoFit/>
          </a:bodyPr>
          <a:lstStyle/>
          <a:p>
            <a:r>
              <a:rPr lang="en-US" altLang="en-US" sz="3600" dirty="0" smtClean="0">
                <a:solidFill>
                  <a:srgbClr val="FFFFFF"/>
                </a:solidFill>
                <a:latin typeface="Avant Garde"/>
                <a:cs typeface="Avant Garde"/>
              </a:rPr>
              <a:t>In the past 18 years, the achievement gaps in math have remained persistently wide as well.</a:t>
            </a:r>
            <a:endParaRPr lang="en-US" sz="3500" dirty="0">
              <a:solidFill>
                <a:srgbClr val="FFFFFF"/>
              </a:solidFill>
              <a:latin typeface="Avant Garde"/>
              <a:cs typeface="Avant Garde"/>
            </a:endParaRPr>
          </a:p>
        </p:txBody>
      </p:sp>
      <p:sp>
        <p:nvSpPr>
          <p:cNvPr id="6" name="TextBox 5"/>
          <p:cNvSpPr txBox="1"/>
          <p:nvPr/>
        </p:nvSpPr>
        <p:spPr>
          <a:xfrm>
            <a:off x="2796939" y="8718276"/>
            <a:ext cx="8876742" cy="261610"/>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 NAEP 2008 Trends in Academic Progress.</a:t>
            </a:r>
            <a:endParaRPr lang="en-US" sz="1100" dirty="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54</a:t>
            </a:fld>
            <a:r>
              <a:rPr lang="en-US" smtClean="0"/>
              <a:t>-</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8"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904331" y="2866231"/>
            <a:ext cx="11893550" cy="5729288"/>
          </a:xfrm>
          <a:prstGeom prst="rect">
            <a:avLst/>
          </a:prstGeom>
          <a:noFill/>
          <a:ln w="9525">
            <a:noFill/>
            <a:miter lim="800000"/>
            <a:headEnd/>
            <a:tailEnd/>
          </a:ln>
          <a:effectLst/>
        </p:spPr>
      </p:pic>
      <p:sp>
        <p:nvSpPr>
          <p:cNvPr id="5" name="TextBox 4"/>
          <p:cNvSpPr txBox="1"/>
          <p:nvPr/>
        </p:nvSpPr>
        <p:spPr>
          <a:xfrm>
            <a:off x="2760602" y="1127920"/>
            <a:ext cx="7541479" cy="1200329"/>
          </a:xfrm>
          <a:prstGeom prst="rect">
            <a:avLst/>
          </a:prstGeom>
          <a:noFill/>
        </p:spPr>
        <p:txBody>
          <a:bodyPr wrap="square" rtlCol="0">
            <a:spAutoFit/>
          </a:bodyPr>
          <a:lstStyle/>
          <a:p>
            <a:r>
              <a:rPr lang="en-US" sz="3600" dirty="0" smtClean="0">
                <a:solidFill>
                  <a:srgbClr val="FFFFFF"/>
                </a:solidFill>
                <a:latin typeface="Avant Garde"/>
                <a:cs typeface="Avant Garde"/>
              </a:rPr>
              <a:t>There are large racial gaps in high school graduation rates.</a:t>
            </a:r>
            <a:endParaRPr lang="en-US" sz="3500" dirty="0">
              <a:solidFill>
                <a:srgbClr val="FFFFFF"/>
              </a:solidFill>
              <a:latin typeface="Avant Garde"/>
              <a:cs typeface="Avant Garde"/>
            </a:endParaRPr>
          </a:p>
        </p:txBody>
      </p:sp>
      <p:sp>
        <p:nvSpPr>
          <p:cNvPr id="6" name="TextBox 5"/>
          <p:cNvSpPr txBox="1"/>
          <p:nvPr/>
        </p:nvSpPr>
        <p:spPr>
          <a:xfrm>
            <a:off x="2092970" y="9052719"/>
            <a:ext cx="8876742" cy="430887"/>
          </a:xfrm>
          <a:prstGeom prst="rect">
            <a:avLst/>
          </a:prstGeom>
          <a:noFill/>
        </p:spPr>
        <p:txBody>
          <a:bodyPr wrap="square" rtlCol="0">
            <a:spAutoFit/>
          </a:bodyPr>
          <a:lstStyle/>
          <a:p>
            <a:r>
              <a:rPr lang="en-US" sz="1100" dirty="0" smtClean="0">
                <a:solidFill>
                  <a:srgbClr val="FFFFFF"/>
                </a:solidFill>
                <a:latin typeface="Avant Garde"/>
                <a:cs typeface="Avant Garde"/>
              </a:rPr>
              <a:t>Note: College ready in NYS </a:t>
            </a:r>
            <a:r>
              <a:rPr lang="en-US" sz="1100" dirty="0">
                <a:solidFill>
                  <a:srgbClr val="FFFFFF"/>
                </a:solidFill>
                <a:latin typeface="Avant Garde"/>
                <a:cs typeface="Avant Garde"/>
              </a:rPr>
              <a:t>is defined as a score 80 or better on the math Regents exam and 75 or better on the English Regents </a:t>
            </a:r>
            <a:r>
              <a:rPr lang="en-US" sz="1100" dirty="0" smtClean="0">
                <a:solidFill>
                  <a:srgbClr val="FFFFFF"/>
                </a:solidFill>
                <a:latin typeface="Avant Garde"/>
                <a:cs typeface="Avant Garde"/>
              </a:rPr>
              <a:t>exam.</a:t>
            </a:r>
            <a:endParaRPr lang="en-US" sz="1100" dirty="0">
              <a:solidFill>
                <a:srgbClr val="FFFFFF"/>
              </a:solidFill>
              <a:latin typeface="Avant Garde"/>
              <a:cs typeface="Avant Garde"/>
            </a:endParaRPr>
          </a:p>
          <a:p>
            <a:r>
              <a:rPr lang="en-US" sz="1100" dirty="0" smtClean="0">
                <a:solidFill>
                  <a:srgbClr val="FFFFFF"/>
                </a:solidFill>
                <a:latin typeface="Avant Garde"/>
                <a:cs typeface="Avant Garde"/>
              </a:rPr>
              <a:t>Source: The Graduation Project, 2006.</a:t>
            </a:r>
            <a:endParaRPr lang="en-US" sz="1100" dirty="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55</a:t>
            </a:fld>
            <a:r>
              <a:rPr lang="en-US" smtClean="0"/>
              <a:t>-</a:t>
            </a:r>
            <a:endParaRPr lang="en-US" dirty="0"/>
          </a:p>
        </p:txBody>
      </p:sp>
      <p:sp>
        <p:nvSpPr>
          <p:cNvPr id="9" name="TextBox 8"/>
          <p:cNvSpPr txBox="1"/>
          <p:nvPr/>
        </p:nvSpPr>
        <p:spPr>
          <a:xfrm>
            <a:off x="11445081" y="3905349"/>
            <a:ext cx="4724400" cy="5262979"/>
          </a:xfrm>
          <a:prstGeom prst="rect">
            <a:avLst/>
          </a:prstGeom>
          <a:solidFill>
            <a:schemeClr val="tx1"/>
          </a:solidFill>
        </p:spPr>
        <p:txBody>
          <a:bodyPr wrap="square" rtlCol="0">
            <a:spAutoFit/>
          </a:bodyPr>
          <a:lstStyle/>
          <a:p>
            <a:r>
              <a:rPr lang="en-US" sz="2400" dirty="0" smtClean="0">
                <a:solidFill>
                  <a:srgbClr val="FFFFFF"/>
                </a:solidFill>
                <a:latin typeface="Avant Garde"/>
                <a:cs typeface="Avant Garde"/>
              </a:rPr>
              <a:t>As bad as these numbers are, they're far worse in many cities.  The Black male dropout rate is 80% in Indianapolis and Detroit, 69% in Baltimore and Buffalo, and 66% in Atlanta and Cleveland.</a:t>
            </a:r>
          </a:p>
          <a:p>
            <a:endParaRPr lang="en-US" sz="2400" dirty="0">
              <a:solidFill>
                <a:srgbClr val="FFFFFF"/>
              </a:solidFill>
              <a:latin typeface="Avant Garde"/>
              <a:cs typeface="Avant Garde"/>
            </a:endParaRPr>
          </a:p>
          <a:p>
            <a:r>
              <a:rPr lang="en-US" sz="2400" dirty="0" smtClean="0">
                <a:solidFill>
                  <a:srgbClr val="FFFFFF"/>
                </a:solidFill>
                <a:latin typeface="Avant Garde"/>
                <a:cs typeface="Avant Garde"/>
              </a:rPr>
              <a:t>In addition, graduating from high school does </a:t>
            </a:r>
            <a:r>
              <a:rPr lang="en-US" sz="2400" i="1" dirty="0" smtClean="0">
                <a:solidFill>
                  <a:srgbClr val="FFFFFF"/>
                </a:solidFill>
                <a:latin typeface="Avant Garde"/>
                <a:cs typeface="Avant Garde"/>
              </a:rPr>
              <a:t>not</a:t>
            </a:r>
            <a:r>
              <a:rPr lang="en-US" sz="2400" dirty="0" smtClean="0">
                <a:solidFill>
                  <a:srgbClr val="FFFFFF"/>
                </a:solidFill>
                <a:latin typeface="Avant Garde"/>
                <a:cs typeface="Avant Garde"/>
              </a:rPr>
              <a:t> mean that a student is college ready.  In New York state, for example, the reported graduation rate is 77%, but only 41% are college ready.</a:t>
            </a:r>
            <a:endParaRPr lang="en-US" sz="2400" dirty="0">
              <a:solidFill>
                <a:srgbClr val="FFFFFF"/>
              </a:solidFill>
              <a:latin typeface="Avant Garde"/>
              <a:cs typeface="Avant Garde"/>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2760602" y="746919"/>
            <a:ext cx="11580079" cy="1754326"/>
          </a:xfrm>
          <a:prstGeom prst="rect">
            <a:avLst/>
          </a:prstGeom>
          <a:noFill/>
        </p:spPr>
        <p:txBody>
          <a:bodyPr wrap="square" rtlCol="0">
            <a:spAutoFit/>
          </a:bodyPr>
          <a:lstStyle/>
          <a:p>
            <a:r>
              <a:rPr lang="en-US" sz="3600" dirty="0" smtClean="0">
                <a:solidFill>
                  <a:schemeClr val="bg1"/>
                </a:solidFill>
                <a:latin typeface="Avant Garde"/>
                <a:cs typeface="Avant Garde"/>
              </a:rPr>
              <a:t>Some cities do a better (or less bad) job than others: Even after adjusting for parental education, the achievement gap varies widely among cities.</a:t>
            </a:r>
            <a:endParaRPr lang="en-US" sz="3500" dirty="0">
              <a:solidFill>
                <a:schemeClr val="bg1"/>
              </a:solidFill>
              <a:latin typeface="Avant Garde"/>
              <a:cs typeface="Avant Garde"/>
            </a:endParaRPr>
          </a:p>
        </p:txBody>
      </p:sp>
      <p:sp>
        <p:nvSpPr>
          <p:cNvPr id="7" name="TextBox 6"/>
          <p:cNvSpPr txBox="1"/>
          <p:nvPr/>
        </p:nvSpPr>
        <p:spPr>
          <a:xfrm>
            <a:off x="2796939" y="8718276"/>
            <a:ext cx="8876742" cy="261610"/>
          </a:xfrm>
          <a:prstGeom prst="rect">
            <a:avLst/>
          </a:prstGeom>
          <a:noFill/>
        </p:spPr>
        <p:txBody>
          <a:bodyPr wrap="square" rtlCol="0">
            <a:spAutoFit/>
          </a:bodyPr>
          <a:lstStyle/>
          <a:p>
            <a:pPr eaLnBrk="0" hangingPunct="0">
              <a:spcBef>
                <a:spcPct val="20000"/>
              </a:spcBef>
              <a:buFont typeface="Arial" charset="0"/>
              <a:buNone/>
            </a:pPr>
            <a:r>
              <a:rPr lang="en-US" sz="1100" dirty="0" smtClean="0">
                <a:solidFill>
                  <a:srgbClr val="FFFFFF"/>
                </a:solidFill>
                <a:latin typeface="Avant Garde"/>
                <a:cs typeface="Avant Garde"/>
              </a:rPr>
              <a:t>Source: USDOE, NCES, National Assessment of Educational Progress (NAEP) data, 2007.</a:t>
            </a:r>
            <a:endParaRPr lang="en-US" sz="1100" dirty="0">
              <a:solidFill>
                <a:srgbClr val="FFFFFF"/>
              </a:solidFill>
              <a:latin typeface="Avant Garde"/>
              <a:cs typeface="Avant Garde"/>
            </a:endParaRPr>
          </a:p>
        </p:txBody>
      </p:sp>
      <p:pic>
        <p:nvPicPr>
          <p:cNvPr id="53251" name="Picture 3"/>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63850" y="2736864"/>
            <a:ext cx="11476831" cy="5629261"/>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56</a:t>
            </a:fld>
            <a:r>
              <a:rPr lang="en-US" smtClean="0"/>
              <a:t>-</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0" name="Chart 9"/>
          <p:cNvGraphicFramePr>
            <a:graphicFrameLocks/>
          </p:cNvGraphicFramePr>
          <p:nvPr/>
        </p:nvGraphicFramePr>
        <p:xfrm>
          <a:off x="2224881" y="3020746"/>
          <a:ext cx="13487400" cy="591502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760602" y="1127920"/>
            <a:ext cx="12951679" cy="1892826"/>
          </a:xfrm>
          <a:prstGeom prst="rect">
            <a:avLst/>
          </a:prstGeom>
          <a:noFill/>
        </p:spPr>
        <p:txBody>
          <a:bodyPr wrap="square" rtlCol="0">
            <a:spAutoFit/>
          </a:bodyPr>
          <a:lstStyle/>
          <a:p>
            <a:r>
              <a:rPr lang="en-US" sz="3600" dirty="0" smtClean="0">
                <a:solidFill>
                  <a:srgbClr val="FFFFFF"/>
                </a:solidFill>
                <a:latin typeface="Avant Garde"/>
                <a:cs typeface="Avant Garde"/>
              </a:rPr>
              <a:t>In summary, Black and Latino children start school one year </a:t>
            </a:r>
          </a:p>
          <a:p>
            <a:r>
              <a:rPr lang="en-US" sz="3600" dirty="0" smtClean="0">
                <a:solidFill>
                  <a:srgbClr val="FFFFFF"/>
                </a:solidFill>
                <a:latin typeface="Avant Garde"/>
                <a:cs typeface="Avant Garde"/>
              </a:rPr>
              <a:t>behind and fall further behind every year. </a:t>
            </a:r>
          </a:p>
          <a:p>
            <a:endParaRPr lang="en-US" sz="1700" dirty="0" smtClean="0">
              <a:solidFill>
                <a:srgbClr val="FFFFFF"/>
              </a:solidFill>
              <a:latin typeface="Avant Garde"/>
              <a:cs typeface="Avant Garde"/>
            </a:endParaRPr>
          </a:p>
          <a:p>
            <a:r>
              <a:rPr lang="en-US" sz="2800" dirty="0" smtClean="0">
                <a:solidFill>
                  <a:srgbClr val="FFFFFF"/>
                </a:solidFill>
                <a:latin typeface="Avant Garde"/>
                <a:cs typeface="Avant Garde"/>
              </a:rPr>
              <a:t>But KIPP and other high-performing (mostly charter) schools reverse this trend.</a:t>
            </a:r>
            <a:endParaRPr lang="en-US" sz="2800" dirty="0">
              <a:solidFill>
                <a:srgbClr val="FFFFFF"/>
              </a:solidFill>
              <a:latin typeface="Avant Garde"/>
              <a:cs typeface="Avant Garde"/>
            </a:endParaRPr>
          </a:p>
        </p:txBody>
      </p:sp>
      <p:sp>
        <p:nvSpPr>
          <p:cNvPr id="6" name="TextBox 5"/>
          <p:cNvSpPr txBox="1"/>
          <p:nvPr/>
        </p:nvSpPr>
        <p:spPr>
          <a:xfrm>
            <a:off x="2796939" y="8718276"/>
            <a:ext cx="12153342" cy="684803"/>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Note: The entire gap achievement gap in kindergarten can be explained by the following background characteristics: socioeconomic status, number of books in the home, gender, age, birth weight, WIC participation, and mother's age at birth of first child. The widening of the gap cannot be explained by a change in background characteristics.</a:t>
            </a:r>
          </a:p>
          <a:p>
            <a:pPr>
              <a:spcBef>
                <a:spcPct val="50000"/>
              </a:spcBef>
            </a:pPr>
            <a:r>
              <a:rPr lang="en-US" sz="1100" dirty="0" smtClean="0">
                <a:solidFill>
                  <a:srgbClr val="FFFFFF"/>
                </a:solidFill>
                <a:latin typeface="Avant Garde"/>
                <a:cs typeface="Avant Garde"/>
              </a:rPr>
              <a:t>Sources: Previous slides, KIPP data, Whitney Tilson estimates.</a:t>
            </a:r>
            <a:endParaRPr lang="en-US" sz="1100" dirty="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57</a:t>
            </a:fld>
            <a:r>
              <a:rPr lang="en-US" smtClean="0"/>
              <a:t>-</a:t>
            </a:r>
            <a:endParaRPr lang="en-US" dirty="0"/>
          </a:p>
        </p:txBody>
      </p:sp>
      <p:cxnSp>
        <p:nvCxnSpPr>
          <p:cNvPr id="9" name="Straight Connector 8"/>
          <p:cNvCxnSpPr/>
          <p:nvPr/>
        </p:nvCxnSpPr>
        <p:spPr>
          <a:xfrm flipV="1">
            <a:off x="6034881" y="4556919"/>
            <a:ext cx="3200400" cy="2286000"/>
          </a:xfrm>
          <a:prstGeom prst="line">
            <a:avLst/>
          </a:prstGeom>
          <a:ln w="63500">
            <a:solidFill>
              <a:srgbClr val="16F63B"/>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025481" y="4480719"/>
            <a:ext cx="1756309" cy="400110"/>
          </a:xfrm>
          <a:prstGeom prst="rect">
            <a:avLst/>
          </a:prstGeom>
          <a:noFill/>
        </p:spPr>
        <p:txBody>
          <a:bodyPr wrap="square" rtlCol="0">
            <a:spAutoFit/>
          </a:bodyPr>
          <a:lstStyle/>
          <a:p>
            <a:r>
              <a:rPr lang="en-US" sz="2000" b="1" dirty="0" smtClean="0">
                <a:solidFill>
                  <a:schemeClr val="bg1"/>
                </a:solidFill>
                <a:latin typeface="Times New Roman" pitchFamily="18" charset="0"/>
                <a:cs typeface="Times New Roman" pitchFamily="18" charset="0"/>
              </a:rPr>
              <a:t>KIPP students</a:t>
            </a:r>
            <a:endParaRPr lang="en-US" sz="2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16234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1127920"/>
            <a:ext cx="10056079" cy="1200329"/>
          </a:xfrm>
          <a:prstGeom prst="rect">
            <a:avLst/>
          </a:prstGeom>
          <a:noFill/>
        </p:spPr>
        <p:txBody>
          <a:bodyPr wrap="square" rtlCol="0">
            <a:spAutoFit/>
          </a:bodyPr>
          <a:lstStyle/>
          <a:p>
            <a:r>
              <a:rPr lang="en-US" sz="3600" dirty="0" smtClean="0">
                <a:solidFill>
                  <a:srgbClr val="FFFFFF"/>
                </a:solidFill>
                <a:latin typeface="Avant Garde"/>
                <a:cs typeface="Avant Garde"/>
              </a:rPr>
              <a:t>Few Black and Latino students make it to college and even fewer graduate.</a:t>
            </a:r>
            <a:endParaRPr lang="en-US" sz="3600" dirty="0">
              <a:solidFill>
                <a:srgbClr val="FFFFFF"/>
              </a:solidFill>
              <a:latin typeface="Avant Garde"/>
              <a:cs typeface="Avant Garde"/>
            </a:endParaRPr>
          </a:p>
        </p:txBody>
      </p:sp>
      <p:sp>
        <p:nvSpPr>
          <p:cNvPr id="6" name="TextBox 5"/>
          <p:cNvSpPr txBox="1"/>
          <p:nvPr/>
        </p:nvSpPr>
        <p:spPr>
          <a:xfrm>
            <a:off x="2796939" y="8718276"/>
            <a:ext cx="10553142" cy="430887"/>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Sources: U.S. Dept. of Education, National Center for Education Statistics, Common Core of Data, State-level Enrollment and Degree Attainment Data.  U.S. Census Bureau, 2003 Current Population Survey, Educational Attainment in the United States, June 2004.  Slide courtesy of Education Trust.</a:t>
            </a:r>
            <a:endParaRPr lang="en-US" sz="1100" dirty="0">
              <a:solidFill>
                <a:srgbClr val="FFFFFF"/>
              </a:solidFill>
              <a:latin typeface="Avant Garde"/>
              <a:cs typeface="Avant Garde"/>
            </a:endParaRPr>
          </a:p>
        </p:txBody>
      </p:sp>
      <p:pic>
        <p:nvPicPr>
          <p:cNvPr id="55298"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55912" y="2511425"/>
            <a:ext cx="11903075" cy="5854700"/>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58</a:t>
            </a:fld>
            <a:r>
              <a:rPr lang="en-US" smtClean="0"/>
              <a:t>-</a:t>
            </a:r>
            <a:endParaRPr lang="en-US" dirty="0"/>
          </a:p>
        </p:txBody>
      </p:sp>
      <p:sp>
        <p:nvSpPr>
          <p:cNvPr id="7" name="TextBox 6"/>
          <p:cNvSpPr txBox="1"/>
          <p:nvPr/>
        </p:nvSpPr>
        <p:spPr>
          <a:xfrm>
            <a:off x="12303094" y="3257054"/>
            <a:ext cx="1027173" cy="461665"/>
          </a:xfrm>
          <a:prstGeom prst="rect">
            <a:avLst/>
          </a:prstGeom>
          <a:noFill/>
        </p:spPr>
        <p:txBody>
          <a:bodyPr wrap="square" rtlCol="0">
            <a:spAutoFit/>
          </a:bodyPr>
          <a:lstStyle/>
          <a:p>
            <a:r>
              <a:rPr lang="en-US" sz="2400" u="sng" dirty="0" smtClean="0">
                <a:solidFill>
                  <a:srgbClr val="FFFFFF"/>
                </a:solidFill>
                <a:latin typeface="Avant Garde"/>
                <a:cs typeface="Avant Garde"/>
              </a:rPr>
              <a:t>Latino</a:t>
            </a:r>
            <a:endParaRPr lang="en-US" sz="2400" u="sng" dirty="0">
              <a:solidFill>
                <a:srgbClr val="FFFFFF"/>
              </a:solidFill>
              <a:latin typeface="Avant Garde"/>
              <a:cs typeface="Avant Garde"/>
            </a:endParaRPr>
          </a:p>
        </p:txBody>
      </p:sp>
      <p:sp>
        <p:nvSpPr>
          <p:cNvPr id="9" name="TextBox 8"/>
          <p:cNvSpPr txBox="1"/>
          <p:nvPr/>
        </p:nvSpPr>
        <p:spPr>
          <a:xfrm>
            <a:off x="6873081" y="3257054"/>
            <a:ext cx="1027173" cy="461665"/>
          </a:xfrm>
          <a:prstGeom prst="rect">
            <a:avLst/>
          </a:prstGeom>
          <a:noFill/>
        </p:spPr>
        <p:txBody>
          <a:bodyPr wrap="square" rtlCol="0">
            <a:spAutoFit/>
          </a:bodyPr>
          <a:lstStyle/>
          <a:p>
            <a:r>
              <a:rPr lang="en-US" sz="2400" u="sng" dirty="0" smtClean="0">
                <a:solidFill>
                  <a:srgbClr val="FFFFFF"/>
                </a:solidFill>
                <a:latin typeface="Avant Garde"/>
                <a:cs typeface="Avant Garde"/>
              </a:rPr>
              <a:t>Black</a:t>
            </a:r>
            <a:endParaRPr lang="en-US" sz="2400" u="sng" dirty="0">
              <a:solidFill>
                <a:srgbClr val="FFFFFF"/>
              </a:solidFill>
              <a:latin typeface="Avant Garde"/>
              <a:cs typeface="Avant Garde"/>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880460039"/>
              </p:ext>
            </p:extLst>
          </p:nvPr>
        </p:nvGraphicFramePr>
        <p:xfrm>
          <a:off x="2866707" y="2475409"/>
          <a:ext cx="10229850" cy="56959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760602" y="1012012"/>
            <a:ext cx="12951679" cy="1077218"/>
          </a:xfrm>
          <a:prstGeom prst="rect">
            <a:avLst/>
          </a:prstGeom>
          <a:noFill/>
        </p:spPr>
        <p:txBody>
          <a:bodyPr wrap="square" rtlCol="0">
            <a:spAutoFit/>
          </a:bodyPr>
          <a:lstStyle/>
          <a:p>
            <a:r>
              <a:rPr lang="en-US" sz="3200" dirty="0" smtClean="0">
                <a:solidFill>
                  <a:srgbClr val="FFFFFF"/>
                </a:solidFill>
                <a:latin typeface="Avant Garde"/>
                <a:cs typeface="Avant Garde"/>
              </a:rPr>
              <a:t>Only 56% of students who begin a four-year college ever earn a degree – and there are vast differences among ethnicities</a:t>
            </a:r>
            <a:endParaRPr lang="en-US" sz="3200" dirty="0">
              <a:solidFill>
                <a:srgbClr val="FFFFFF"/>
              </a:solidFill>
              <a:latin typeface="Avant Garde"/>
              <a:cs typeface="Avant Garde"/>
            </a:endParaRPr>
          </a:p>
        </p:txBody>
      </p:sp>
      <p:sp>
        <p:nvSpPr>
          <p:cNvPr id="6" name="TextBox 5"/>
          <p:cNvSpPr txBox="1"/>
          <p:nvPr/>
        </p:nvSpPr>
        <p:spPr>
          <a:xfrm>
            <a:off x="2796939" y="8718276"/>
            <a:ext cx="12153342" cy="261610"/>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 U.S. Census Bureau, Current Population Survey, 2010.</a:t>
            </a:r>
            <a:endParaRPr lang="en-US" sz="1100" dirty="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59</a:t>
            </a:fld>
            <a:r>
              <a:rPr lang="en-US" smtClean="0"/>
              <a:t>-</a:t>
            </a:r>
            <a:endParaRPr lang="en-US" dirty="0"/>
          </a:p>
        </p:txBody>
      </p:sp>
      <p:cxnSp>
        <p:nvCxnSpPr>
          <p:cNvPr id="3" name="Straight Connector 2"/>
          <p:cNvCxnSpPr/>
          <p:nvPr/>
        </p:nvCxnSpPr>
        <p:spPr>
          <a:xfrm>
            <a:off x="3444081" y="3710173"/>
            <a:ext cx="9525000" cy="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778081" y="3290524"/>
            <a:ext cx="3231975" cy="461665"/>
          </a:xfrm>
          <a:prstGeom prst="rect">
            <a:avLst/>
          </a:prstGeom>
          <a:noFill/>
        </p:spPr>
        <p:txBody>
          <a:bodyPr wrap="none" rtlCol="0">
            <a:spAutoFit/>
          </a:bodyPr>
          <a:lstStyle/>
          <a:p>
            <a:r>
              <a:rPr lang="en-US" sz="2400" dirty="0" smtClean="0">
                <a:solidFill>
                  <a:schemeClr val="bg1"/>
                </a:solidFill>
                <a:latin typeface="Times New Roman" pitchFamily="18" charset="0"/>
                <a:cs typeface="Times New Roman" pitchFamily="18" charset="0"/>
              </a:rPr>
              <a:t>National average: 56.1%</a:t>
            </a:r>
            <a:endParaRPr lang="en-US"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6901155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4" y="1127920"/>
            <a:ext cx="11072733" cy="1338828"/>
          </a:xfrm>
          <a:prstGeom prst="rect">
            <a:avLst/>
          </a:prstGeom>
          <a:noFill/>
        </p:spPr>
        <p:txBody>
          <a:bodyPr wrap="square" rtlCol="0">
            <a:spAutoFit/>
          </a:bodyPr>
          <a:lstStyle/>
          <a:p>
            <a:r>
              <a:rPr lang="en-US" sz="3600" dirty="0" smtClean="0">
                <a:solidFill>
                  <a:srgbClr val="FFFFFF"/>
                </a:solidFill>
                <a:latin typeface="Avant Garde"/>
                <a:cs typeface="Avant Garde"/>
              </a:rPr>
              <a:t>New job trends are ominous for </a:t>
            </a:r>
          </a:p>
          <a:p>
            <a:r>
              <a:rPr lang="en-US" sz="3600" dirty="0" smtClean="0">
                <a:solidFill>
                  <a:srgbClr val="FFFFFF"/>
                </a:solidFill>
                <a:latin typeface="Avant Garde"/>
                <a:cs typeface="Avant Garde"/>
              </a:rPr>
              <a:t>those without a college degree.</a:t>
            </a:r>
          </a:p>
          <a:p>
            <a:endParaRPr lang="en-US" sz="900" dirty="0" smtClean="0">
              <a:solidFill>
                <a:srgbClr val="FFFFFF"/>
              </a:solidFill>
              <a:latin typeface="Avant Garde"/>
              <a:cs typeface="Avant Garde"/>
            </a:endParaRPr>
          </a:p>
        </p:txBody>
      </p:sp>
      <p:sp>
        <p:nvSpPr>
          <p:cNvPr id="5" name="TextBox 4"/>
          <p:cNvSpPr txBox="1"/>
          <p:nvPr/>
        </p:nvSpPr>
        <p:spPr>
          <a:xfrm>
            <a:off x="2472391" y="8819180"/>
            <a:ext cx="12261915"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The College Advantage, Georgetown </a:t>
            </a:r>
            <a:r>
              <a:rPr lang="en-US" sz="1100" dirty="0">
                <a:solidFill>
                  <a:srgbClr val="FFFFFF"/>
                </a:solidFill>
                <a:latin typeface="Avant Garde"/>
                <a:cs typeface="Avant Garde"/>
              </a:rPr>
              <a:t>Center on Education and the </a:t>
            </a:r>
            <a:r>
              <a:rPr lang="en-US" sz="1100" dirty="0" smtClean="0">
                <a:solidFill>
                  <a:srgbClr val="FFFFFF"/>
                </a:solidFill>
                <a:latin typeface="Avant Garde"/>
                <a:cs typeface="Avant Garde"/>
              </a:rPr>
              <a:t>Workforce, 8/15/12.</a:t>
            </a:r>
            <a:endParaRPr lang="en-US" dirty="0">
              <a:solidFill>
                <a:srgbClr val="FFFFFF"/>
              </a:solidFill>
              <a:latin typeface="Avant Garde"/>
              <a:cs typeface="Avant Garde"/>
            </a:endParaRPr>
          </a:p>
        </p:txBody>
      </p:sp>
      <p:sp>
        <p:nvSpPr>
          <p:cNvPr id="14" name="Slide Number Placeholder 13"/>
          <p:cNvSpPr>
            <a:spLocks noGrp="1"/>
          </p:cNvSpPr>
          <p:nvPr>
            <p:ph type="sldNum" sz="quarter" idx="12"/>
          </p:nvPr>
        </p:nvSpPr>
        <p:spPr/>
        <p:txBody>
          <a:bodyPr/>
          <a:lstStyle/>
          <a:p>
            <a:r>
              <a:rPr lang="en-US" smtClean="0"/>
              <a:t>-</a:t>
            </a:r>
            <a:fld id="{5E8EF2F0-B23E-0D45-9EC4-8ABB153D8498}" type="slidenum">
              <a:rPr lang="en-US" smtClean="0"/>
              <a:pPr/>
              <a:t>6</a:t>
            </a:fld>
            <a:r>
              <a:rPr lang="en-US" smtClean="0"/>
              <a:t>-</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43970" y="2465237"/>
            <a:ext cx="9906000" cy="608559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595406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687568272"/>
              </p:ext>
            </p:extLst>
          </p:nvPr>
        </p:nvGraphicFramePr>
        <p:xfrm>
          <a:off x="2986881" y="2651919"/>
          <a:ext cx="10229850" cy="56959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760602" y="1127920"/>
            <a:ext cx="12951679" cy="1077218"/>
          </a:xfrm>
          <a:prstGeom prst="rect">
            <a:avLst/>
          </a:prstGeom>
          <a:noFill/>
        </p:spPr>
        <p:txBody>
          <a:bodyPr wrap="square" rtlCol="0">
            <a:spAutoFit/>
          </a:bodyPr>
          <a:lstStyle/>
          <a:p>
            <a:r>
              <a:rPr lang="en-US" sz="3200" dirty="0">
                <a:solidFill>
                  <a:srgbClr val="FFFFFF"/>
                </a:solidFill>
                <a:latin typeface="Avant Garde"/>
                <a:cs typeface="Avant Garde"/>
              </a:rPr>
              <a:t>Only </a:t>
            </a:r>
            <a:r>
              <a:rPr lang="en-US" sz="3200" dirty="0" smtClean="0">
                <a:solidFill>
                  <a:srgbClr val="FFFFFF"/>
                </a:solidFill>
                <a:latin typeface="Avant Garde"/>
                <a:cs typeface="Avant Garde"/>
              </a:rPr>
              <a:t>42% </a:t>
            </a:r>
            <a:r>
              <a:rPr lang="en-US" sz="3200" dirty="0">
                <a:solidFill>
                  <a:srgbClr val="FFFFFF"/>
                </a:solidFill>
                <a:latin typeface="Avant Garde"/>
                <a:cs typeface="Avant Garde"/>
              </a:rPr>
              <a:t>of students who begin a </a:t>
            </a:r>
            <a:r>
              <a:rPr lang="en-US" sz="3200" dirty="0" smtClean="0">
                <a:solidFill>
                  <a:srgbClr val="FFFFFF"/>
                </a:solidFill>
                <a:latin typeface="Avant Garde"/>
                <a:cs typeface="Avant Garde"/>
              </a:rPr>
              <a:t>two-year </a:t>
            </a:r>
            <a:r>
              <a:rPr lang="en-US" sz="3200" dirty="0">
                <a:solidFill>
                  <a:srgbClr val="FFFFFF"/>
                </a:solidFill>
                <a:latin typeface="Avant Garde"/>
                <a:cs typeface="Avant Garde"/>
              </a:rPr>
              <a:t>college ever earn a degree – </a:t>
            </a:r>
            <a:r>
              <a:rPr lang="en-US" sz="3200" dirty="0" smtClean="0">
                <a:solidFill>
                  <a:srgbClr val="FFFFFF"/>
                </a:solidFill>
                <a:latin typeface="Avant Garde"/>
                <a:cs typeface="Avant Garde"/>
              </a:rPr>
              <a:t>and, again, there </a:t>
            </a:r>
            <a:r>
              <a:rPr lang="en-US" sz="3200" dirty="0">
                <a:solidFill>
                  <a:srgbClr val="FFFFFF"/>
                </a:solidFill>
                <a:latin typeface="Avant Garde"/>
                <a:cs typeface="Avant Garde"/>
              </a:rPr>
              <a:t>are vast differences among ethnicities</a:t>
            </a:r>
          </a:p>
        </p:txBody>
      </p:sp>
      <p:sp>
        <p:nvSpPr>
          <p:cNvPr id="6" name="TextBox 5"/>
          <p:cNvSpPr txBox="1"/>
          <p:nvPr/>
        </p:nvSpPr>
        <p:spPr>
          <a:xfrm>
            <a:off x="2796939" y="8718276"/>
            <a:ext cx="12153342" cy="261610"/>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 U.S. Census Bureau, Current Population Survey, 2010.</a:t>
            </a:r>
            <a:endParaRPr lang="en-US" sz="1100" dirty="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60</a:t>
            </a:fld>
            <a:r>
              <a:rPr lang="en-US" smtClean="0"/>
              <a:t>-</a:t>
            </a:r>
            <a:endParaRPr lang="en-US" dirty="0"/>
          </a:p>
        </p:txBody>
      </p:sp>
      <p:cxnSp>
        <p:nvCxnSpPr>
          <p:cNvPr id="3" name="Straight Connector 2"/>
          <p:cNvCxnSpPr/>
          <p:nvPr/>
        </p:nvCxnSpPr>
        <p:spPr>
          <a:xfrm>
            <a:off x="3571557" y="5276903"/>
            <a:ext cx="9525000" cy="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873610" y="4861719"/>
            <a:ext cx="3231975" cy="461665"/>
          </a:xfrm>
          <a:prstGeom prst="rect">
            <a:avLst/>
          </a:prstGeom>
          <a:noFill/>
        </p:spPr>
        <p:txBody>
          <a:bodyPr wrap="none" rtlCol="0">
            <a:spAutoFit/>
          </a:bodyPr>
          <a:lstStyle/>
          <a:p>
            <a:r>
              <a:rPr lang="en-US" sz="2400" dirty="0" smtClean="0">
                <a:solidFill>
                  <a:schemeClr val="bg1"/>
                </a:solidFill>
                <a:latin typeface="Times New Roman" pitchFamily="18" charset="0"/>
                <a:cs typeface="Times New Roman" pitchFamily="18" charset="0"/>
              </a:rPr>
              <a:t>National average: 41.6%</a:t>
            </a:r>
            <a:endParaRPr lang="en-US"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414617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09097" y="2118519"/>
            <a:ext cx="14311688" cy="6362824"/>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5" name="TextBox 4"/>
          <p:cNvSpPr txBox="1"/>
          <p:nvPr/>
        </p:nvSpPr>
        <p:spPr>
          <a:xfrm>
            <a:off x="2760602" y="746919"/>
            <a:ext cx="11503879" cy="1200329"/>
          </a:xfrm>
          <a:prstGeom prst="rect">
            <a:avLst/>
          </a:prstGeom>
          <a:noFill/>
        </p:spPr>
        <p:txBody>
          <a:bodyPr wrap="square" rtlCol="0">
            <a:spAutoFit/>
          </a:bodyPr>
          <a:lstStyle/>
          <a:p>
            <a:r>
              <a:rPr lang="en-US" sz="3600" dirty="0" smtClean="0">
                <a:solidFill>
                  <a:srgbClr val="FFFFFF"/>
                </a:solidFill>
                <a:latin typeface="Avant Garde"/>
                <a:cs typeface="Avant Garde"/>
              </a:rPr>
              <a:t>Our overall college success rate – barely </a:t>
            </a:r>
            <a:r>
              <a:rPr lang="en-US" sz="3600" dirty="0">
                <a:solidFill>
                  <a:srgbClr val="FFFFFF"/>
                </a:solidFill>
                <a:latin typeface="Avant Garde"/>
                <a:cs typeface="Avant Garde"/>
              </a:rPr>
              <a:t>above 50</a:t>
            </a:r>
            <a:r>
              <a:rPr lang="en-US" sz="3600" dirty="0" smtClean="0">
                <a:solidFill>
                  <a:srgbClr val="FFFFFF"/>
                </a:solidFill>
                <a:latin typeface="Avant Garde"/>
                <a:cs typeface="Avant Garde"/>
              </a:rPr>
              <a:t>% </a:t>
            </a:r>
            <a:r>
              <a:rPr lang="en-US" sz="3600" dirty="0">
                <a:solidFill>
                  <a:srgbClr val="FFFFFF"/>
                </a:solidFill>
                <a:latin typeface="Avant Garde"/>
                <a:cs typeface="Avant Garde"/>
              </a:rPr>
              <a:t>– is </a:t>
            </a:r>
            <a:r>
              <a:rPr lang="en-US" sz="3600" dirty="0" smtClean="0">
                <a:solidFill>
                  <a:srgbClr val="FFFFFF"/>
                </a:solidFill>
                <a:latin typeface="Avant Garde"/>
                <a:cs typeface="Avant Garde"/>
              </a:rPr>
              <a:t>among the worst in the developed world</a:t>
            </a:r>
            <a:endParaRPr lang="en-US" sz="3600" dirty="0">
              <a:solidFill>
                <a:srgbClr val="FFFFFF"/>
              </a:solidFill>
              <a:latin typeface="Avant Garde"/>
              <a:cs typeface="Avant Garde"/>
            </a:endParaRPr>
          </a:p>
        </p:txBody>
      </p:sp>
      <p:sp>
        <p:nvSpPr>
          <p:cNvPr id="6" name="TextBox 5"/>
          <p:cNvSpPr txBox="1"/>
          <p:nvPr/>
        </p:nvSpPr>
        <p:spPr>
          <a:xfrm>
            <a:off x="2796939" y="8870676"/>
            <a:ext cx="11467542" cy="430887"/>
          </a:xfrm>
          <a:prstGeom prst="rect">
            <a:avLst/>
          </a:prstGeom>
          <a:noFill/>
        </p:spPr>
        <p:txBody>
          <a:bodyPr wrap="square" rtlCol="0">
            <a:spAutoFit/>
          </a:bodyPr>
          <a:lstStyle/>
          <a:p>
            <a:r>
              <a:rPr lang="en-US" sz="1100" dirty="0" smtClean="0">
                <a:solidFill>
                  <a:srgbClr val="FFFFFF"/>
                </a:solidFill>
                <a:latin typeface="Avant Garde"/>
                <a:cs typeface="Avant Garde"/>
              </a:rPr>
              <a:t>Note</a:t>
            </a:r>
            <a:r>
              <a:rPr lang="en-US" sz="1100" dirty="0">
                <a:solidFill>
                  <a:srgbClr val="FFFFFF"/>
                </a:solidFill>
                <a:latin typeface="Avant Garde"/>
                <a:cs typeface="Avant Garde"/>
              </a:rPr>
              <a:t>: Countries are ranked in descending order of the proportion of students who graduate from tertiary education with at least a first </a:t>
            </a:r>
            <a:r>
              <a:rPr lang="en-US" sz="1100" dirty="0" smtClean="0">
                <a:solidFill>
                  <a:srgbClr val="FFFFFF"/>
                </a:solidFill>
                <a:latin typeface="Avant Garde"/>
                <a:cs typeface="Avant Garde"/>
              </a:rPr>
              <a:t>degree.</a:t>
            </a:r>
          </a:p>
          <a:p>
            <a:r>
              <a:rPr lang="en-US" sz="1100" dirty="0" smtClean="0">
                <a:solidFill>
                  <a:srgbClr val="FFFFFF"/>
                </a:solidFill>
                <a:latin typeface="Avant Garde"/>
                <a:cs typeface="Avant Garde"/>
              </a:rPr>
              <a:t>Source:  OECD Education at a Glance, 2013, p. 64</a:t>
            </a:r>
            <a:r>
              <a:rPr lang="en-US" sz="1100" dirty="0">
                <a:solidFill>
                  <a:srgbClr val="FFFFFF"/>
                </a:solidFill>
                <a:latin typeface="Avant Garde"/>
                <a:cs typeface="Avant Garde"/>
              </a:rPr>
              <a:t>, www.oecd.org/edu/eag2013%20%28eng%29--FINAL%2020%20June%202013.pdf</a:t>
            </a: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61</a:t>
            </a:fld>
            <a:r>
              <a:rPr lang="en-US" smtClean="0"/>
              <a:t>-</a:t>
            </a:r>
            <a:endParaRPr lang="en-US" dirty="0"/>
          </a:p>
        </p:txBody>
      </p:sp>
      <p:sp>
        <p:nvSpPr>
          <p:cNvPr id="10" name="Rectangle 9"/>
          <p:cNvSpPr/>
          <p:nvPr/>
        </p:nvSpPr>
        <p:spPr>
          <a:xfrm>
            <a:off x="14721681" y="4328319"/>
            <a:ext cx="304800" cy="3760122"/>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320900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224881" y="670719"/>
            <a:ext cx="12570679" cy="1754326"/>
          </a:xfrm>
          <a:prstGeom prst="rect">
            <a:avLst/>
          </a:prstGeom>
          <a:noFill/>
        </p:spPr>
        <p:txBody>
          <a:bodyPr wrap="square" rtlCol="0">
            <a:spAutoFit/>
          </a:bodyPr>
          <a:lstStyle/>
          <a:p>
            <a:r>
              <a:rPr lang="en-US" sz="3600" dirty="0" smtClean="0">
                <a:solidFill>
                  <a:srgbClr val="FFFFFF"/>
                </a:solidFill>
                <a:latin typeface="Avant Garde"/>
                <a:cs typeface="Avant Garde"/>
              </a:rPr>
              <a:t>In New York State, of those in 9th grade in 2002, only 13% of Black and Hispanic males and 7% of English Language Learners were in their second year of college six years later.</a:t>
            </a:r>
            <a:endParaRPr lang="en-US" sz="3500" dirty="0">
              <a:solidFill>
                <a:srgbClr val="FFFFFF"/>
              </a:solidFill>
              <a:latin typeface="Avant Garde"/>
              <a:cs typeface="Avant Garde"/>
            </a:endParaRPr>
          </a:p>
        </p:txBody>
      </p:sp>
      <p:sp>
        <p:nvSpPr>
          <p:cNvPr id="6" name="TextBox 5"/>
          <p:cNvSpPr txBox="1"/>
          <p:nvPr/>
        </p:nvSpPr>
        <p:spPr>
          <a:xfrm>
            <a:off x="700881" y="9350041"/>
            <a:ext cx="1752600"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NYS data, 2010.</a:t>
            </a:r>
            <a:endParaRPr lang="en-US" sz="1100" dirty="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62</a:t>
            </a:fld>
            <a:r>
              <a:rPr lang="en-US" smtClean="0"/>
              <a:t>-</a:t>
            </a:r>
            <a:endParaRPr lang="en-US" dirty="0"/>
          </a:p>
        </p:txBody>
      </p:sp>
      <p:graphicFrame>
        <p:nvGraphicFramePr>
          <p:cNvPr id="10" name="Chart 9"/>
          <p:cNvGraphicFramePr/>
          <p:nvPr/>
        </p:nvGraphicFramePr>
        <p:xfrm>
          <a:off x="2758281" y="2575719"/>
          <a:ext cx="10896600" cy="66294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7406481" y="4709319"/>
            <a:ext cx="1524000" cy="369332"/>
          </a:xfrm>
          <a:prstGeom prst="rect">
            <a:avLst/>
          </a:prstGeom>
          <a:noFill/>
        </p:spPr>
        <p:txBody>
          <a:bodyPr wrap="square" rtlCol="0">
            <a:spAutoFit/>
          </a:bodyPr>
          <a:lstStyle/>
          <a:p>
            <a:r>
              <a:rPr lang="en-US" sz="1800" b="1" dirty="0" smtClean="0">
                <a:solidFill>
                  <a:srgbClr val="FFFFFF"/>
                </a:solidFill>
                <a:latin typeface="Avant Garde"/>
                <a:cs typeface="Avant Garde"/>
              </a:rPr>
              <a:t>All students</a:t>
            </a:r>
            <a:endParaRPr lang="en-US" sz="1800" b="1" dirty="0">
              <a:solidFill>
                <a:srgbClr val="FFFFFF"/>
              </a:solidFill>
              <a:latin typeface="Avant Garde"/>
              <a:cs typeface="Avant Garde"/>
            </a:endParaRPr>
          </a:p>
        </p:txBody>
      </p:sp>
      <p:sp>
        <p:nvSpPr>
          <p:cNvPr id="12" name="TextBox 11"/>
          <p:cNvSpPr txBox="1"/>
          <p:nvPr/>
        </p:nvSpPr>
        <p:spPr>
          <a:xfrm>
            <a:off x="7406481" y="3413919"/>
            <a:ext cx="2209800" cy="646331"/>
          </a:xfrm>
          <a:prstGeom prst="rect">
            <a:avLst/>
          </a:prstGeom>
          <a:noFill/>
        </p:spPr>
        <p:txBody>
          <a:bodyPr wrap="square" rtlCol="0">
            <a:spAutoFit/>
          </a:bodyPr>
          <a:lstStyle/>
          <a:p>
            <a:r>
              <a:rPr lang="en-US" sz="1800" b="1" dirty="0" smtClean="0">
                <a:solidFill>
                  <a:srgbClr val="FFFFFF"/>
                </a:solidFill>
                <a:latin typeface="Avant Garde"/>
                <a:cs typeface="Avant Garde"/>
              </a:rPr>
              <a:t>Other (excl. other 3 categories)</a:t>
            </a:r>
            <a:endParaRPr lang="en-US" sz="1800" b="1" dirty="0">
              <a:solidFill>
                <a:srgbClr val="FFFFFF"/>
              </a:solidFill>
              <a:latin typeface="Avant Garde"/>
              <a:cs typeface="Avant Garde"/>
            </a:endParaRPr>
          </a:p>
        </p:txBody>
      </p:sp>
      <p:sp>
        <p:nvSpPr>
          <p:cNvPr id="13" name="TextBox 12"/>
          <p:cNvSpPr txBox="1"/>
          <p:nvPr/>
        </p:nvSpPr>
        <p:spPr>
          <a:xfrm>
            <a:off x="7406481" y="5852319"/>
            <a:ext cx="1905000" cy="646331"/>
          </a:xfrm>
          <a:prstGeom prst="rect">
            <a:avLst/>
          </a:prstGeom>
          <a:noFill/>
        </p:spPr>
        <p:txBody>
          <a:bodyPr wrap="square" rtlCol="0">
            <a:spAutoFit/>
          </a:bodyPr>
          <a:lstStyle/>
          <a:p>
            <a:r>
              <a:rPr lang="en-US" sz="1800" b="1" dirty="0" smtClean="0">
                <a:solidFill>
                  <a:srgbClr val="FFFFFF"/>
                </a:solidFill>
                <a:latin typeface="Avant Garde"/>
                <a:cs typeface="Avant Garde"/>
              </a:rPr>
              <a:t>Students </a:t>
            </a:r>
            <a:r>
              <a:rPr lang="en-US" sz="1800" b="1" smtClean="0">
                <a:solidFill>
                  <a:srgbClr val="FFFFFF"/>
                </a:solidFill>
                <a:latin typeface="Avant Garde"/>
                <a:cs typeface="Avant Garde"/>
              </a:rPr>
              <a:t>with disabilities</a:t>
            </a:r>
            <a:endParaRPr lang="en-US" sz="1800" b="1" dirty="0">
              <a:solidFill>
                <a:srgbClr val="FFFFFF"/>
              </a:solidFill>
              <a:latin typeface="Avant Garde"/>
              <a:cs typeface="Avant Garde"/>
            </a:endParaRPr>
          </a:p>
        </p:txBody>
      </p:sp>
      <p:sp>
        <p:nvSpPr>
          <p:cNvPr id="14" name="TextBox 13"/>
          <p:cNvSpPr txBox="1"/>
          <p:nvPr/>
        </p:nvSpPr>
        <p:spPr>
          <a:xfrm>
            <a:off x="7406481" y="6690519"/>
            <a:ext cx="1905000" cy="646331"/>
          </a:xfrm>
          <a:prstGeom prst="rect">
            <a:avLst/>
          </a:prstGeom>
          <a:noFill/>
        </p:spPr>
        <p:txBody>
          <a:bodyPr wrap="square" rtlCol="0">
            <a:spAutoFit/>
          </a:bodyPr>
          <a:lstStyle/>
          <a:p>
            <a:r>
              <a:rPr lang="en-US" sz="1800" b="1" dirty="0" smtClean="0">
                <a:solidFill>
                  <a:srgbClr val="FFFFFF"/>
                </a:solidFill>
                <a:latin typeface="Avant Garde"/>
                <a:cs typeface="Avant Garde"/>
              </a:rPr>
              <a:t>Black and Hispanic males</a:t>
            </a:r>
            <a:endParaRPr lang="en-US" sz="1800" b="1" dirty="0">
              <a:solidFill>
                <a:srgbClr val="FFFFFF"/>
              </a:solidFill>
              <a:latin typeface="Avant Garde"/>
              <a:cs typeface="Avant Garde"/>
            </a:endParaRPr>
          </a:p>
        </p:txBody>
      </p:sp>
      <p:sp>
        <p:nvSpPr>
          <p:cNvPr id="15" name="TextBox 14"/>
          <p:cNvSpPr txBox="1"/>
          <p:nvPr/>
        </p:nvSpPr>
        <p:spPr>
          <a:xfrm>
            <a:off x="7406481" y="7604919"/>
            <a:ext cx="1905000" cy="923330"/>
          </a:xfrm>
          <a:prstGeom prst="rect">
            <a:avLst/>
          </a:prstGeom>
          <a:noFill/>
        </p:spPr>
        <p:txBody>
          <a:bodyPr wrap="square" rtlCol="0">
            <a:spAutoFit/>
          </a:bodyPr>
          <a:lstStyle/>
          <a:p>
            <a:r>
              <a:rPr lang="en-US" sz="1800" b="1" dirty="0" smtClean="0">
                <a:solidFill>
                  <a:srgbClr val="FFFFFF"/>
                </a:solidFill>
                <a:latin typeface="Avant Garde"/>
                <a:cs typeface="Avant Garde"/>
              </a:rPr>
              <a:t>English Language Learners</a:t>
            </a:r>
            <a:endParaRPr lang="en-US" sz="1800" b="1" dirty="0">
              <a:solidFill>
                <a:srgbClr val="FFFFFF"/>
              </a:solidFill>
              <a:latin typeface="Avant Garde"/>
              <a:cs typeface="Avant Garde"/>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28131" y="3052762"/>
            <a:ext cx="11893550" cy="5541963"/>
          </a:xfrm>
          <a:prstGeom prst="rect">
            <a:avLst/>
          </a:prstGeom>
          <a:noFill/>
          <a:ln w="9525">
            <a:noFill/>
            <a:miter lim="800000"/>
            <a:headEnd/>
            <a:tailEnd/>
          </a:ln>
          <a:effectLst/>
        </p:spPr>
      </p:pic>
      <p:sp>
        <p:nvSpPr>
          <p:cNvPr id="5" name="TextBox 4"/>
          <p:cNvSpPr txBox="1"/>
          <p:nvPr/>
        </p:nvSpPr>
        <p:spPr>
          <a:xfrm>
            <a:off x="2760602" y="1127920"/>
            <a:ext cx="10970479" cy="1200329"/>
          </a:xfrm>
          <a:prstGeom prst="rect">
            <a:avLst/>
          </a:prstGeom>
          <a:noFill/>
        </p:spPr>
        <p:txBody>
          <a:bodyPr wrap="square" rtlCol="0">
            <a:spAutoFit/>
          </a:bodyPr>
          <a:lstStyle/>
          <a:p>
            <a:r>
              <a:rPr lang="en-US" sz="3600" dirty="0" smtClean="0">
                <a:solidFill>
                  <a:srgbClr val="FFFFFF"/>
                </a:solidFill>
                <a:latin typeface="Avant Garde"/>
                <a:cs typeface="Avant Garde"/>
              </a:rPr>
              <a:t>Very few children from low-income households are graduating from </a:t>
            </a:r>
            <a:r>
              <a:rPr lang="en-US" sz="3600" i="1" dirty="0" smtClean="0">
                <a:solidFill>
                  <a:srgbClr val="FFFFFF"/>
                </a:solidFill>
                <a:latin typeface="Avant Garde"/>
                <a:cs typeface="Avant Garde"/>
              </a:rPr>
              <a:t>any</a:t>
            </a:r>
            <a:r>
              <a:rPr lang="en-US" sz="3600" dirty="0" smtClean="0">
                <a:solidFill>
                  <a:srgbClr val="FFFFFF"/>
                </a:solidFill>
                <a:latin typeface="Avant Garde"/>
                <a:cs typeface="Avant Garde"/>
              </a:rPr>
              <a:t> four-year colleges.</a:t>
            </a:r>
            <a:endParaRPr lang="en-US" sz="3600" dirty="0">
              <a:solidFill>
                <a:srgbClr val="FFFFFF"/>
              </a:solidFill>
              <a:latin typeface="Avant Garde"/>
              <a:cs typeface="Avant Garde"/>
            </a:endParaRPr>
          </a:p>
        </p:txBody>
      </p:sp>
      <p:sp>
        <p:nvSpPr>
          <p:cNvPr id="6" name="TextBox 5"/>
          <p:cNvSpPr txBox="1"/>
          <p:nvPr/>
        </p:nvSpPr>
        <p:spPr>
          <a:xfrm>
            <a:off x="2796939" y="8718276"/>
            <a:ext cx="10553142" cy="430887"/>
          </a:xfrm>
          <a:prstGeom prst="rect">
            <a:avLst/>
          </a:prstGeom>
          <a:noFill/>
        </p:spPr>
        <p:txBody>
          <a:bodyPr wrap="square" rtlCol="0">
            <a:spAutoFit/>
          </a:bodyPr>
          <a:lstStyle/>
          <a:p>
            <a:r>
              <a:rPr lang="en-US" sz="1100" dirty="0" smtClean="0">
                <a:solidFill>
                  <a:srgbClr val="FFFFFF"/>
                </a:solidFill>
                <a:latin typeface="Avant Garde"/>
                <a:cs typeface="Avant Garde"/>
              </a:rPr>
              <a:t>Notes: 2003 data.  Household income limits: Top quartile: $95,040+; 2</a:t>
            </a:r>
            <a:r>
              <a:rPr lang="en-US" sz="1100" baseline="30000" dirty="0" smtClean="0">
                <a:solidFill>
                  <a:srgbClr val="FFFFFF"/>
                </a:solidFill>
                <a:latin typeface="Avant Garde"/>
                <a:cs typeface="Avant Garde"/>
              </a:rPr>
              <a:t>nd</a:t>
            </a:r>
            <a:r>
              <a:rPr lang="en-US" sz="1100" dirty="0" smtClean="0">
                <a:solidFill>
                  <a:srgbClr val="FFFFFF"/>
                </a:solidFill>
                <a:latin typeface="Avant Garde"/>
                <a:cs typeface="Avant Garde"/>
              </a:rPr>
              <a:t> quartile: $62,628-$95,040; 3</a:t>
            </a:r>
            <a:r>
              <a:rPr lang="en-US" sz="1100" baseline="30000" dirty="0" smtClean="0">
                <a:solidFill>
                  <a:srgbClr val="FFFFFF"/>
                </a:solidFill>
                <a:latin typeface="Avant Garde"/>
                <a:cs typeface="Avant Garde"/>
              </a:rPr>
              <a:t>rd</a:t>
            </a:r>
            <a:r>
              <a:rPr lang="en-US" sz="1100" dirty="0" smtClean="0">
                <a:solidFill>
                  <a:srgbClr val="FFFFFF"/>
                </a:solidFill>
                <a:latin typeface="Avant Garde"/>
                <a:cs typeface="Avant Garde"/>
              </a:rPr>
              <a:t> quartile: $35,901-$62,628; Bottom quartile: &lt;$35,901.  </a:t>
            </a:r>
          </a:p>
          <a:p>
            <a:r>
              <a:rPr lang="en-US" sz="1100" dirty="0" smtClean="0">
                <a:solidFill>
                  <a:srgbClr val="FFFFFF"/>
                </a:solidFill>
                <a:latin typeface="Avant Garde"/>
                <a:cs typeface="Avant Garde"/>
              </a:rPr>
              <a:t>Source: www.postsecondary.org/archives/Reports/Spreadsheets/DegreeBy24.htm.</a:t>
            </a:r>
            <a:endParaRPr lang="en-US" sz="1100" dirty="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63</a:t>
            </a:fld>
            <a:r>
              <a:rPr lang="en-US" smtClean="0"/>
              <a:t>-</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63850" y="2956719"/>
            <a:ext cx="11853863" cy="5589588"/>
          </a:xfrm>
          <a:prstGeom prst="rect">
            <a:avLst/>
          </a:prstGeom>
          <a:noFill/>
          <a:ln w="9525">
            <a:noFill/>
            <a:miter lim="800000"/>
            <a:headEnd/>
            <a:tailEnd/>
          </a:ln>
          <a:effectLst/>
        </p:spPr>
      </p:pic>
      <p:sp>
        <p:nvSpPr>
          <p:cNvPr id="6" name="TextBox 5"/>
          <p:cNvSpPr txBox="1"/>
          <p:nvPr/>
        </p:nvSpPr>
        <p:spPr>
          <a:xfrm>
            <a:off x="2760602" y="1127920"/>
            <a:ext cx="10894279" cy="1569660"/>
          </a:xfrm>
          <a:prstGeom prst="rect">
            <a:avLst/>
          </a:prstGeom>
          <a:noFill/>
        </p:spPr>
        <p:txBody>
          <a:bodyPr wrap="square" rtlCol="0">
            <a:spAutoFit/>
          </a:bodyPr>
          <a:lstStyle/>
          <a:p>
            <a:r>
              <a:rPr lang="en-US" sz="3200" dirty="0" smtClean="0">
                <a:solidFill>
                  <a:srgbClr val="FFFFFF"/>
                </a:solidFill>
                <a:latin typeface="Avant Garde"/>
                <a:cs typeface="Avant Garde"/>
              </a:rPr>
              <a:t>Very few children from low-income households are graduating from any four-year colleges… and there has been little improvement over the past 40 years.</a:t>
            </a:r>
            <a:endParaRPr lang="en-US" sz="3200" dirty="0">
              <a:solidFill>
                <a:srgbClr val="FFFFFF"/>
              </a:solidFill>
              <a:latin typeface="Avant Garde"/>
              <a:cs typeface="Avant Garde"/>
            </a:endParaRPr>
          </a:p>
        </p:txBody>
      </p:sp>
      <p:sp>
        <p:nvSpPr>
          <p:cNvPr id="7" name="TextBox 6"/>
          <p:cNvSpPr txBox="1"/>
          <p:nvPr/>
        </p:nvSpPr>
        <p:spPr>
          <a:xfrm>
            <a:off x="2796939" y="8718276"/>
            <a:ext cx="10553142"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Inherited Opportunity for Higher Education, Association for Institutional Research, 5/16/06.</a:t>
            </a:r>
            <a:endParaRPr lang="en-US" sz="1100" dirty="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64</a:t>
            </a:fld>
            <a:r>
              <a:rPr lang="en-US" smtClean="0"/>
              <a:t>-</a:t>
            </a:r>
            <a:endParaRPr lang="en-US" dirty="0"/>
          </a:p>
        </p:txBody>
      </p:sp>
      <p:sp>
        <p:nvSpPr>
          <p:cNvPr id="11" name="Rectangle 10"/>
          <p:cNvSpPr/>
          <p:nvPr/>
        </p:nvSpPr>
        <p:spPr>
          <a:xfrm>
            <a:off x="11015077" y="6498647"/>
            <a:ext cx="1752600" cy="13403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0483056" y="6410631"/>
            <a:ext cx="1932196" cy="307777"/>
          </a:xfrm>
          <a:prstGeom prst="rect">
            <a:avLst/>
          </a:prstGeom>
          <a:solidFill>
            <a:schemeClr val="tx1"/>
          </a:solidFill>
        </p:spPr>
        <p:txBody>
          <a:bodyPr wrap="none" rtlCol="0">
            <a:spAutoFit/>
          </a:bodyPr>
          <a:lstStyle/>
          <a:p>
            <a:r>
              <a:rPr lang="en-US" sz="1400" dirty="0" smtClean="0">
                <a:solidFill>
                  <a:schemeClr val="bg1"/>
                </a:solidFill>
              </a:rPr>
              <a:t>Second Income Quartile</a:t>
            </a:r>
            <a:endParaRPr lang="en-US" sz="1400" dirty="0">
              <a:solidFill>
                <a:schemeClr val="bg1"/>
              </a:solidFill>
            </a:endParaRPr>
          </a:p>
        </p:txBody>
      </p:sp>
      <p:sp>
        <p:nvSpPr>
          <p:cNvPr id="12" name="Rectangle 11"/>
          <p:cNvSpPr/>
          <p:nvPr/>
        </p:nvSpPr>
        <p:spPr>
          <a:xfrm>
            <a:off x="13654881" y="6093329"/>
            <a:ext cx="1752600" cy="23157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0530681" y="7576344"/>
            <a:ext cx="2133600" cy="152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0634077" y="7119144"/>
            <a:ext cx="2133600" cy="152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0502106" y="7909719"/>
            <a:ext cx="2236996" cy="307777"/>
          </a:xfrm>
          <a:prstGeom prst="rect">
            <a:avLst/>
          </a:prstGeom>
          <a:noFill/>
        </p:spPr>
        <p:txBody>
          <a:bodyPr wrap="square" rtlCol="0">
            <a:spAutoFit/>
          </a:bodyPr>
          <a:lstStyle/>
          <a:p>
            <a:r>
              <a:rPr lang="en-US" sz="1400" dirty="0" smtClean="0">
                <a:solidFill>
                  <a:schemeClr val="bg1"/>
                </a:solidFill>
              </a:rPr>
              <a:t>Bottom Income Quartile</a:t>
            </a:r>
            <a:endParaRPr lang="en-US" sz="1400" dirty="0">
              <a:solidFill>
                <a:schemeClr val="bg1"/>
              </a:solidFill>
            </a:endParaRPr>
          </a:p>
        </p:txBody>
      </p:sp>
      <p:sp>
        <p:nvSpPr>
          <p:cNvPr id="10" name="TextBox 9"/>
          <p:cNvSpPr txBox="1"/>
          <p:nvPr/>
        </p:nvSpPr>
        <p:spPr>
          <a:xfrm>
            <a:off x="10477604" y="7090569"/>
            <a:ext cx="2236996" cy="307777"/>
          </a:xfrm>
          <a:prstGeom prst="rect">
            <a:avLst/>
          </a:prstGeom>
          <a:noFill/>
        </p:spPr>
        <p:txBody>
          <a:bodyPr wrap="square" rtlCol="0">
            <a:spAutoFit/>
          </a:bodyPr>
          <a:lstStyle/>
          <a:p>
            <a:r>
              <a:rPr lang="en-US" sz="1400" dirty="0" smtClean="0">
                <a:solidFill>
                  <a:schemeClr val="bg1"/>
                </a:solidFill>
              </a:rPr>
              <a:t>Third Income Quartile</a:t>
            </a:r>
            <a:endParaRPr lang="en-US" sz="1400" dirty="0">
              <a:solidFill>
                <a:schemeClr val="bg1"/>
              </a:solidFill>
            </a:endParaRPr>
          </a:p>
        </p:txBody>
      </p:sp>
      <p:sp>
        <p:nvSpPr>
          <p:cNvPr id="17" name="Rectangle 16"/>
          <p:cNvSpPr/>
          <p:nvPr/>
        </p:nvSpPr>
        <p:spPr>
          <a:xfrm>
            <a:off x="10835481" y="3591917"/>
            <a:ext cx="2133600" cy="30777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0477604" y="3591917"/>
            <a:ext cx="1664430" cy="307777"/>
          </a:xfrm>
          <a:prstGeom prst="rect">
            <a:avLst/>
          </a:prstGeom>
          <a:noFill/>
        </p:spPr>
        <p:txBody>
          <a:bodyPr wrap="none" rtlCol="0">
            <a:spAutoFit/>
          </a:bodyPr>
          <a:lstStyle/>
          <a:p>
            <a:r>
              <a:rPr lang="en-US" sz="1400" dirty="0" smtClean="0">
                <a:solidFill>
                  <a:schemeClr val="bg1"/>
                </a:solidFill>
              </a:rPr>
              <a:t>Top Income Quartile</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2760602" y="1127920"/>
            <a:ext cx="10894279" cy="1569660"/>
          </a:xfrm>
          <a:prstGeom prst="rect">
            <a:avLst/>
          </a:prstGeom>
          <a:noFill/>
        </p:spPr>
        <p:txBody>
          <a:bodyPr wrap="square" rtlCol="0">
            <a:spAutoFit/>
          </a:bodyPr>
          <a:lstStyle/>
          <a:p>
            <a:r>
              <a:rPr lang="en-US" sz="3200" dirty="0" smtClean="0">
                <a:solidFill>
                  <a:srgbClr val="FFFFFF"/>
                </a:solidFill>
                <a:latin typeface="Avant Garde"/>
                <a:cs typeface="Avant Garde"/>
              </a:rPr>
              <a:t>The wealthiest families are spending more and more on educational enrichment for their children, which is an important contributor to higher college completion rates </a:t>
            </a:r>
            <a:endParaRPr lang="en-US" sz="3200" dirty="0">
              <a:solidFill>
                <a:srgbClr val="FFFFFF"/>
              </a:solidFill>
              <a:latin typeface="Avant Garde"/>
              <a:cs typeface="Avant Garde"/>
            </a:endParaRPr>
          </a:p>
        </p:txBody>
      </p:sp>
      <p:sp>
        <p:nvSpPr>
          <p:cNvPr id="7" name="TextBox 6"/>
          <p:cNvSpPr txBox="1"/>
          <p:nvPr/>
        </p:nvSpPr>
        <p:spPr>
          <a:xfrm>
            <a:off x="2796939" y="8718276"/>
            <a:ext cx="10553142" cy="938719"/>
          </a:xfrm>
          <a:prstGeom prst="rect">
            <a:avLst/>
          </a:prstGeom>
          <a:noFill/>
        </p:spPr>
        <p:txBody>
          <a:bodyPr wrap="square" rtlCol="0">
            <a:spAutoFit/>
          </a:bodyPr>
          <a:lstStyle/>
          <a:p>
            <a:r>
              <a:rPr lang="en-US" sz="1100" dirty="0">
                <a:solidFill>
                  <a:srgbClr val="FFFFFF"/>
                </a:solidFill>
                <a:latin typeface="Avant Garde"/>
                <a:cs typeface="Avant Garde"/>
              </a:rPr>
              <a:t>Sources: Sources: College graduation rates by family income and test scores: analysis of the National Education Longitudinal Study of 1988 by Matthew M. </a:t>
            </a:r>
            <a:r>
              <a:rPr lang="en-US" sz="1100" dirty="0" err="1">
                <a:solidFill>
                  <a:srgbClr val="FFFFFF"/>
                </a:solidFill>
                <a:latin typeface="Avant Garde"/>
                <a:cs typeface="Avant Garde"/>
              </a:rPr>
              <a:t>Chingos</a:t>
            </a:r>
            <a:r>
              <a:rPr lang="en-US" sz="1100" dirty="0">
                <a:solidFill>
                  <a:srgbClr val="FFFFFF"/>
                </a:solidFill>
                <a:latin typeface="Avant Garde"/>
                <a:cs typeface="Avant Garde"/>
              </a:rPr>
              <a:t>, Brookings Institution; share of students who enter and complete college: analysis of National Longitudinal Survey of Youth, 1979 and 1997 by Susan </a:t>
            </a:r>
            <a:r>
              <a:rPr lang="en-US" sz="1100" dirty="0" err="1">
                <a:solidFill>
                  <a:srgbClr val="FFFFFF"/>
                </a:solidFill>
                <a:latin typeface="Avant Garde"/>
                <a:cs typeface="Avant Garde"/>
              </a:rPr>
              <a:t>Dynarski</a:t>
            </a:r>
            <a:r>
              <a:rPr lang="en-US" sz="1100" dirty="0">
                <a:solidFill>
                  <a:srgbClr val="FFFFFF"/>
                </a:solidFill>
                <a:latin typeface="Avant Garde"/>
                <a:cs typeface="Avant Garde"/>
              </a:rPr>
              <a:t> and Martha Bailey, University of Michigan, in “Whither Opportunity: Rising Inequality, Schools, and Children’s Life Chances,” edited by Greg J. Duncan and Richard J. </a:t>
            </a:r>
            <a:r>
              <a:rPr lang="en-US" sz="1100" dirty="0" err="1">
                <a:solidFill>
                  <a:srgbClr val="FFFFFF"/>
                </a:solidFill>
                <a:latin typeface="Avant Garde"/>
                <a:cs typeface="Avant Garde"/>
              </a:rPr>
              <a:t>Murnane</a:t>
            </a:r>
            <a:r>
              <a:rPr lang="en-US" sz="1100" dirty="0">
                <a:solidFill>
                  <a:srgbClr val="FFFFFF"/>
                </a:solidFill>
                <a:latin typeface="Avant Garde"/>
                <a:cs typeface="Avant Garde"/>
              </a:rPr>
              <a:t>;” enrichment spending: Greg J. Duncan and Richard J. </a:t>
            </a:r>
            <a:r>
              <a:rPr lang="en-US" sz="1100" dirty="0" err="1">
                <a:solidFill>
                  <a:srgbClr val="FFFFFF"/>
                </a:solidFill>
                <a:latin typeface="Avant Garde"/>
                <a:cs typeface="Avant Garde"/>
              </a:rPr>
              <a:t>Murnane</a:t>
            </a:r>
            <a:r>
              <a:rPr lang="en-US" sz="1100" dirty="0">
                <a:solidFill>
                  <a:srgbClr val="FFFFFF"/>
                </a:solidFill>
                <a:latin typeface="Avant Garde"/>
                <a:cs typeface="Avant Garde"/>
              </a:rPr>
              <a:t>, “Whither Opportunity</a:t>
            </a:r>
            <a:r>
              <a:rPr lang="en-US" sz="1100" dirty="0" smtClean="0">
                <a:solidFill>
                  <a:srgbClr val="FFFFFF"/>
                </a:solidFill>
                <a:latin typeface="Avant Garde"/>
                <a:cs typeface="Avant Garde"/>
              </a:rPr>
              <a:t>.”; chart appeared in: </a:t>
            </a:r>
            <a:r>
              <a:rPr lang="en-US" sz="1100" i="1" dirty="0" smtClean="0">
                <a:solidFill>
                  <a:srgbClr val="FFFFFF"/>
                </a:solidFill>
                <a:latin typeface="Avant Garde"/>
                <a:cs typeface="Avant Garde"/>
              </a:rPr>
              <a:t>For </a:t>
            </a:r>
            <a:r>
              <a:rPr lang="en-US" sz="1100" i="1" dirty="0">
                <a:solidFill>
                  <a:srgbClr val="FFFFFF"/>
                </a:solidFill>
                <a:latin typeface="Avant Garde"/>
                <a:cs typeface="Avant Garde"/>
              </a:rPr>
              <a:t>Poor, Leap to College Often Ends in a Hard Fall</a:t>
            </a:r>
            <a:r>
              <a:rPr lang="en-US" sz="1100" dirty="0">
                <a:solidFill>
                  <a:srgbClr val="FFFFFF"/>
                </a:solidFill>
                <a:latin typeface="Avant Garde"/>
                <a:cs typeface="Avant Garde"/>
              </a:rPr>
              <a:t>, the NY Times, 12/22/12, </a:t>
            </a:r>
            <a:r>
              <a:rPr lang="en-US" sz="1100" dirty="0" smtClean="0">
                <a:solidFill>
                  <a:srgbClr val="FFFFFF"/>
                </a:solidFill>
                <a:latin typeface="Avant Garde"/>
                <a:cs typeface="Avant Garde"/>
              </a:rPr>
              <a:t>www.nytimes.com/2012/12/23/education/poor-students-struggle-as-class-plays-a-greater-role-in-success.html</a:t>
            </a:r>
            <a:r>
              <a:rPr lang="en-US" sz="1100" dirty="0">
                <a:solidFill>
                  <a:srgbClr val="FFFFFF"/>
                </a:solidFill>
                <a:latin typeface="Avant Garde"/>
                <a:cs typeface="Avant Garde"/>
              </a:rPr>
              <a:t>.</a:t>
            </a: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65</a:t>
            </a:fld>
            <a:r>
              <a:rPr lang="en-US" smtClean="0"/>
              <a:t>-</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0742"/>
          <a:stretch/>
        </p:blipFill>
        <p:spPr>
          <a:xfrm>
            <a:off x="3825081" y="2849980"/>
            <a:ext cx="7396077" cy="5593139"/>
          </a:xfrm>
          <a:prstGeom prst="rect">
            <a:avLst/>
          </a:prstGeom>
        </p:spPr>
      </p:pic>
      <p:sp>
        <p:nvSpPr>
          <p:cNvPr id="21" name="TextBox 20"/>
          <p:cNvSpPr txBox="1"/>
          <p:nvPr/>
        </p:nvSpPr>
        <p:spPr>
          <a:xfrm>
            <a:off x="7805730" y="4478003"/>
            <a:ext cx="787395" cy="523220"/>
          </a:xfrm>
          <a:prstGeom prst="rect">
            <a:avLst/>
          </a:prstGeom>
          <a:noFill/>
        </p:spPr>
        <p:txBody>
          <a:bodyPr wrap="none" rtlCol="0">
            <a:spAutoFit/>
          </a:bodyPr>
          <a:lstStyle/>
          <a:p>
            <a:pPr algn="ctr"/>
            <a:r>
              <a:rPr lang="en-US" sz="1400" dirty="0" smtClean="0">
                <a:latin typeface="Times New Roman" pitchFamily="18" charset="0"/>
                <a:cs typeface="Times New Roman" pitchFamily="18" charset="0"/>
              </a:rPr>
              <a:t>32%</a:t>
            </a:r>
          </a:p>
          <a:p>
            <a:pPr algn="ctr"/>
            <a:r>
              <a:rPr lang="en-US" sz="1400" dirty="0" smtClean="0">
                <a:latin typeface="Times New Roman" pitchFamily="18" charset="0"/>
                <a:cs typeface="Times New Roman" pitchFamily="18" charset="0"/>
              </a:rPr>
              <a:t>drop out</a:t>
            </a:r>
            <a:endParaRPr lang="en-US" sz="1400" dirty="0">
              <a:latin typeface="Times New Roman" pitchFamily="18" charset="0"/>
              <a:cs typeface="Times New Roman" pitchFamily="18" charset="0"/>
            </a:endParaRPr>
          </a:p>
        </p:txBody>
      </p:sp>
      <p:sp>
        <p:nvSpPr>
          <p:cNvPr id="26" name="TextBox 25"/>
          <p:cNvSpPr txBox="1"/>
          <p:nvPr/>
        </p:nvSpPr>
        <p:spPr>
          <a:xfrm>
            <a:off x="7763005" y="6803221"/>
            <a:ext cx="787395" cy="523220"/>
          </a:xfrm>
          <a:prstGeom prst="rect">
            <a:avLst/>
          </a:prstGeom>
          <a:noFill/>
        </p:spPr>
        <p:txBody>
          <a:bodyPr wrap="none" rtlCol="0">
            <a:spAutoFit/>
          </a:bodyPr>
          <a:lstStyle/>
          <a:p>
            <a:pPr algn="ctr"/>
            <a:r>
              <a:rPr lang="en-US" sz="1400" dirty="0" smtClean="0">
                <a:latin typeface="Times New Roman" pitchFamily="18" charset="0"/>
                <a:cs typeface="Times New Roman" pitchFamily="18" charset="0"/>
              </a:rPr>
              <a:t>69%</a:t>
            </a:r>
          </a:p>
          <a:p>
            <a:pPr algn="ctr"/>
            <a:r>
              <a:rPr lang="en-US" sz="1400" dirty="0" smtClean="0">
                <a:latin typeface="Times New Roman" pitchFamily="18" charset="0"/>
                <a:cs typeface="Times New Roman" pitchFamily="18" charset="0"/>
              </a:rPr>
              <a:t>drop out</a:t>
            </a:r>
            <a:endParaRPr lang="en-US" sz="1400" dirty="0">
              <a:latin typeface="Times New Roman" pitchFamily="18" charset="0"/>
              <a:cs typeface="Times New Roman" pitchFamily="18" charset="0"/>
            </a:endParaRPr>
          </a:p>
        </p:txBody>
      </p:sp>
      <p:cxnSp>
        <p:nvCxnSpPr>
          <p:cNvPr id="32" name="Straight Arrow Connector 31"/>
          <p:cNvCxnSpPr/>
          <p:nvPr/>
        </p:nvCxnSpPr>
        <p:spPr>
          <a:xfrm>
            <a:off x="5730081" y="5185382"/>
            <a:ext cx="2493126" cy="0"/>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8223207" y="4175919"/>
            <a:ext cx="0" cy="1009464"/>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5653881" y="7395054"/>
            <a:ext cx="2527761" cy="0"/>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8181642" y="6538119"/>
            <a:ext cx="0" cy="856937"/>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05338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2760602" y="1127920"/>
            <a:ext cx="10894279" cy="1569660"/>
          </a:xfrm>
          <a:prstGeom prst="rect">
            <a:avLst/>
          </a:prstGeom>
          <a:noFill/>
        </p:spPr>
        <p:txBody>
          <a:bodyPr wrap="square" rtlCol="0">
            <a:spAutoFit/>
          </a:bodyPr>
          <a:lstStyle/>
          <a:p>
            <a:r>
              <a:rPr lang="en-US" sz="3200" dirty="0" smtClean="0">
                <a:solidFill>
                  <a:srgbClr val="FFFFFF"/>
                </a:solidFill>
                <a:latin typeface="Avant Garde"/>
                <a:cs typeface="Avant Garde"/>
              </a:rPr>
              <a:t>Wealthy children with below-average test scores are more likely to earn a college degree than poor children with above-average test scores</a:t>
            </a:r>
            <a:endParaRPr lang="en-US" sz="3200" dirty="0">
              <a:solidFill>
                <a:srgbClr val="FFFFFF"/>
              </a:solidFill>
              <a:latin typeface="Avant Garde"/>
              <a:cs typeface="Avant Garde"/>
            </a:endParaRPr>
          </a:p>
        </p:txBody>
      </p:sp>
      <p:sp>
        <p:nvSpPr>
          <p:cNvPr id="7" name="TextBox 6"/>
          <p:cNvSpPr txBox="1"/>
          <p:nvPr/>
        </p:nvSpPr>
        <p:spPr>
          <a:xfrm>
            <a:off x="2796939" y="8718276"/>
            <a:ext cx="10553142" cy="938719"/>
          </a:xfrm>
          <a:prstGeom prst="rect">
            <a:avLst/>
          </a:prstGeom>
          <a:noFill/>
        </p:spPr>
        <p:txBody>
          <a:bodyPr wrap="square" rtlCol="0">
            <a:spAutoFit/>
          </a:bodyPr>
          <a:lstStyle/>
          <a:p>
            <a:r>
              <a:rPr lang="en-US" sz="1100" dirty="0">
                <a:solidFill>
                  <a:srgbClr val="FFFFFF"/>
                </a:solidFill>
                <a:latin typeface="Avant Garde"/>
                <a:cs typeface="Avant Garde"/>
              </a:rPr>
              <a:t>Sources: Sources: College graduation rates by family income and test scores: analysis of the National Education Longitudinal Study of 1988 by Matthew M. </a:t>
            </a:r>
            <a:r>
              <a:rPr lang="en-US" sz="1100" dirty="0" err="1">
                <a:solidFill>
                  <a:srgbClr val="FFFFFF"/>
                </a:solidFill>
                <a:latin typeface="Avant Garde"/>
                <a:cs typeface="Avant Garde"/>
              </a:rPr>
              <a:t>Chingos</a:t>
            </a:r>
            <a:r>
              <a:rPr lang="en-US" sz="1100" dirty="0">
                <a:solidFill>
                  <a:srgbClr val="FFFFFF"/>
                </a:solidFill>
                <a:latin typeface="Avant Garde"/>
                <a:cs typeface="Avant Garde"/>
              </a:rPr>
              <a:t>, Brookings Institution; share of students who enter and complete college: analysis of National Longitudinal Survey of Youth, 1979 and 1997 by Susan </a:t>
            </a:r>
            <a:r>
              <a:rPr lang="en-US" sz="1100" dirty="0" err="1">
                <a:solidFill>
                  <a:srgbClr val="FFFFFF"/>
                </a:solidFill>
                <a:latin typeface="Avant Garde"/>
                <a:cs typeface="Avant Garde"/>
              </a:rPr>
              <a:t>Dynarski</a:t>
            </a:r>
            <a:r>
              <a:rPr lang="en-US" sz="1100" dirty="0">
                <a:solidFill>
                  <a:srgbClr val="FFFFFF"/>
                </a:solidFill>
                <a:latin typeface="Avant Garde"/>
                <a:cs typeface="Avant Garde"/>
              </a:rPr>
              <a:t> and Martha Bailey, University of Michigan, in “Whither Opportunity: Rising Inequality, Schools, and Children’s Life Chances,” edited by Greg J. Duncan and Richard J. </a:t>
            </a:r>
            <a:r>
              <a:rPr lang="en-US" sz="1100" dirty="0" err="1">
                <a:solidFill>
                  <a:srgbClr val="FFFFFF"/>
                </a:solidFill>
                <a:latin typeface="Avant Garde"/>
                <a:cs typeface="Avant Garde"/>
              </a:rPr>
              <a:t>Murnane</a:t>
            </a:r>
            <a:r>
              <a:rPr lang="en-US" sz="1100" dirty="0">
                <a:solidFill>
                  <a:srgbClr val="FFFFFF"/>
                </a:solidFill>
                <a:latin typeface="Avant Garde"/>
                <a:cs typeface="Avant Garde"/>
              </a:rPr>
              <a:t>;” enrichment spending: Greg J. Duncan and Richard J. </a:t>
            </a:r>
            <a:r>
              <a:rPr lang="en-US" sz="1100" dirty="0" err="1">
                <a:solidFill>
                  <a:srgbClr val="FFFFFF"/>
                </a:solidFill>
                <a:latin typeface="Avant Garde"/>
                <a:cs typeface="Avant Garde"/>
              </a:rPr>
              <a:t>Murnane</a:t>
            </a:r>
            <a:r>
              <a:rPr lang="en-US" sz="1100" dirty="0">
                <a:solidFill>
                  <a:srgbClr val="FFFFFF"/>
                </a:solidFill>
                <a:latin typeface="Avant Garde"/>
                <a:cs typeface="Avant Garde"/>
              </a:rPr>
              <a:t>, “Whither Opportunity</a:t>
            </a:r>
            <a:r>
              <a:rPr lang="en-US" sz="1100" dirty="0" smtClean="0">
                <a:solidFill>
                  <a:srgbClr val="FFFFFF"/>
                </a:solidFill>
                <a:latin typeface="Avant Garde"/>
                <a:cs typeface="Avant Garde"/>
              </a:rPr>
              <a:t>.”; chart appeared in: </a:t>
            </a:r>
            <a:r>
              <a:rPr lang="en-US" sz="1100" i="1" dirty="0" smtClean="0">
                <a:solidFill>
                  <a:srgbClr val="FFFFFF"/>
                </a:solidFill>
                <a:latin typeface="Avant Garde"/>
                <a:cs typeface="Avant Garde"/>
              </a:rPr>
              <a:t>For </a:t>
            </a:r>
            <a:r>
              <a:rPr lang="en-US" sz="1100" i="1" dirty="0">
                <a:solidFill>
                  <a:srgbClr val="FFFFFF"/>
                </a:solidFill>
                <a:latin typeface="Avant Garde"/>
                <a:cs typeface="Avant Garde"/>
              </a:rPr>
              <a:t>Poor, Leap to College Often Ends in a Hard Fall</a:t>
            </a:r>
            <a:r>
              <a:rPr lang="en-US" sz="1100" dirty="0">
                <a:solidFill>
                  <a:srgbClr val="FFFFFF"/>
                </a:solidFill>
                <a:latin typeface="Avant Garde"/>
                <a:cs typeface="Avant Garde"/>
              </a:rPr>
              <a:t>, the NY Times, 12/22/12, </a:t>
            </a:r>
            <a:r>
              <a:rPr lang="en-US" sz="1100" dirty="0" smtClean="0">
                <a:solidFill>
                  <a:srgbClr val="FFFFFF"/>
                </a:solidFill>
                <a:latin typeface="Avant Garde"/>
                <a:cs typeface="Avant Garde"/>
              </a:rPr>
              <a:t>www.nytimes.com/2012/12/23/education/poor-students-struggle-as-class-plays-a-greater-role-in-success.html</a:t>
            </a:r>
            <a:r>
              <a:rPr lang="en-US" sz="1100" dirty="0">
                <a:solidFill>
                  <a:srgbClr val="FFFFFF"/>
                </a:solidFill>
                <a:latin typeface="Avant Garde"/>
                <a:cs typeface="Avant Garde"/>
              </a:rPr>
              <a:t>.</a:t>
            </a: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66</a:t>
            </a:fld>
            <a:r>
              <a:rPr lang="en-US" smtClean="0"/>
              <a:t>-</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63520"/>
          <a:stretch/>
        </p:blipFill>
        <p:spPr>
          <a:xfrm>
            <a:off x="5349081" y="2849980"/>
            <a:ext cx="4553111" cy="5593139"/>
          </a:xfrm>
          <a:prstGeom prst="rect">
            <a:avLst/>
          </a:prstGeom>
        </p:spPr>
      </p:pic>
      <p:cxnSp>
        <p:nvCxnSpPr>
          <p:cNvPr id="4" name="Straight Arrow Connector 3"/>
          <p:cNvCxnSpPr/>
          <p:nvPr/>
        </p:nvCxnSpPr>
        <p:spPr>
          <a:xfrm>
            <a:off x="7254081" y="5166519"/>
            <a:ext cx="1524000" cy="24384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02455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2760602" y="1127920"/>
            <a:ext cx="10894279" cy="1323439"/>
          </a:xfrm>
          <a:prstGeom prst="rect">
            <a:avLst/>
          </a:prstGeom>
          <a:noFill/>
        </p:spPr>
        <p:txBody>
          <a:bodyPr wrap="square" rtlCol="0">
            <a:spAutoFit/>
          </a:bodyPr>
          <a:lstStyle/>
          <a:p>
            <a:r>
              <a:rPr lang="en-US" sz="3200" dirty="0" smtClean="0">
                <a:solidFill>
                  <a:srgbClr val="FFFFFF"/>
                </a:solidFill>
                <a:latin typeface="Avant Garde"/>
                <a:cs typeface="Avant Garde"/>
              </a:rPr>
              <a:t>Poor kids are not </a:t>
            </a:r>
            <a:r>
              <a:rPr lang="en-US" sz="3200" dirty="0">
                <a:solidFill>
                  <a:srgbClr val="FFFFFF"/>
                </a:solidFill>
                <a:latin typeface="Avant Garde"/>
                <a:cs typeface="Avant Garde"/>
              </a:rPr>
              <a:t>attending the schools they </a:t>
            </a:r>
            <a:r>
              <a:rPr lang="en-US" sz="3200" dirty="0" smtClean="0">
                <a:solidFill>
                  <a:srgbClr val="FFFFFF"/>
                </a:solidFill>
                <a:latin typeface="Avant Garde"/>
                <a:cs typeface="Avant Garde"/>
              </a:rPr>
              <a:t>should</a:t>
            </a:r>
          </a:p>
          <a:p>
            <a:r>
              <a:rPr lang="en-US" sz="2400" dirty="0" smtClean="0">
                <a:solidFill>
                  <a:srgbClr val="FFFFFF"/>
                </a:solidFill>
                <a:latin typeface="Avant Garde"/>
                <a:cs typeface="Avant Garde"/>
              </a:rPr>
              <a:t>Their college application patterns are illogical, demonstrating that they are getting bad advice – which leads to a terrible problem of “</a:t>
            </a:r>
            <a:r>
              <a:rPr lang="en-US" sz="2400" dirty="0" err="1" smtClean="0">
                <a:solidFill>
                  <a:srgbClr val="FFFFFF"/>
                </a:solidFill>
                <a:latin typeface="Avant Garde"/>
                <a:cs typeface="Avant Garde"/>
              </a:rPr>
              <a:t>undermatching</a:t>
            </a:r>
            <a:r>
              <a:rPr lang="en-US" sz="2400" dirty="0" smtClean="0">
                <a:solidFill>
                  <a:srgbClr val="FFFFFF"/>
                </a:solidFill>
                <a:latin typeface="Avant Garde"/>
                <a:cs typeface="Avant Garde"/>
              </a:rPr>
              <a:t>”</a:t>
            </a:r>
            <a:endParaRPr lang="en-US" sz="3200" dirty="0" smtClean="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67</a:t>
            </a:fld>
            <a:r>
              <a:rPr lang="en-US" smtClean="0"/>
              <a:t>-</a:t>
            </a:r>
            <a:endParaRPr lang="en-US" dirty="0"/>
          </a:p>
        </p:txBody>
      </p:sp>
      <p:pic>
        <p:nvPicPr>
          <p:cNvPr id="10" name="Picture 9" descr="PoorCollegeApps.png"/>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7015"/>
          <a:stretch/>
        </p:blipFill>
        <p:spPr bwMode="auto">
          <a:xfrm>
            <a:off x="10012525" y="2499519"/>
            <a:ext cx="6672932" cy="5299524"/>
          </a:xfrm>
          <a:prstGeom prst="rect">
            <a:avLst/>
          </a:prstGeom>
          <a:noFill/>
          <a:ln>
            <a:noFill/>
          </a:ln>
        </p:spPr>
      </p:pic>
      <p:sp>
        <p:nvSpPr>
          <p:cNvPr id="12" name="TextBox 11"/>
          <p:cNvSpPr txBox="1"/>
          <p:nvPr/>
        </p:nvSpPr>
        <p:spPr>
          <a:xfrm>
            <a:off x="1691481" y="8164278"/>
            <a:ext cx="6974123" cy="1107996"/>
          </a:xfrm>
          <a:prstGeom prst="rect">
            <a:avLst/>
          </a:prstGeom>
          <a:noFill/>
        </p:spPr>
        <p:txBody>
          <a:bodyPr wrap="square" rtlCol="0">
            <a:spAutoFit/>
          </a:bodyPr>
          <a:lstStyle/>
          <a:p>
            <a:r>
              <a:rPr lang="en-US" sz="1100" dirty="0" smtClean="0">
                <a:solidFill>
                  <a:srgbClr val="FFFFFF"/>
                </a:solidFill>
                <a:latin typeface="Avant Garde"/>
                <a:cs typeface="Avant Garde"/>
              </a:rPr>
              <a:t>Source: </a:t>
            </a:r>
            <a:r>
              <a:rPr lang="en-US" sz="1100" i="1" dirty="0">
                <a:solidFill>
                  <a:srgbClr val="FFFFFF"/>
                </a:solidFill>
                <a:latin typeface="Avant Garde"/>
                <a:cs typeface="Avant Garde"/>
              </a:rPr>
              <a:t>The Missing “One-Offs</a:t>
            </a:r>
            <a:r>
              <a:rPr lang="en-US" sz="1100" i="1" dirty="0" smtClean="0">
                <a:solidFill>
                  <a:srgbClr val="FFFFFF"/>
                </a:solidFill>
                <a:latin typeface="Avant Garde"/>
                <a:cs typeface="Avant Garde"/>
              </a:rPr>
              <a:t>”: The </a:t>
            </a:r>
            <a:r>
              <a:rPr lang="en-US" sz="1100" i="1" dirty="0">
                <a:solidFill>
                  <a:srgbClr val="FFFFFF"/>
                </a:solidFill>
                <a:latin typeface="Avant Garde"/>
                <a:cs typeface="Avant Garde"/>
              </a:rPr>
              <a:t>Hidden Supply of High-Achieving, </a:t>
            </a:r>
            <a:r>
              <a:rPr lang="en-US" sz="1100" i="1" dirty="0" smtClean="0">
                <a:solidFill>
                  <a:srgbClr val="FFFFFF"/>
                </a:solidFill>
                <a:latin typeface="Avant Garde"/>
                <a:cs typeface="Avant Garde"/>
              </a:rPr>
              <a:t>Low Income Students</a:t>
            </a:r>
            <a:r>
              <a:rPr lang="en-US" sz="1100" dirty="0" smtClean="0">
                <a:solidFill>
                  <a:srgbClr val="FFFFFF"/>
                </a:solidFill>
                <a:latin typeface="Avant Garde"/>
                <a:cs typeface="Avant Garde"/>
              </a:rPr>
              <a:t>, Hoxby and Avery, www.brookings.edu</a:t>
            </a:r>
            <a:r>
              <a:rPr lang="en-US" sz="1100" dirty="0">
                <a:solidFill>
                  <a:srgbClr val="FFFFFF"/>
                </a:solidFill>
                <a:latin typeface="Avant Garde"/>
                <a:cs typeface="Avant Garde"/>
              </a:rPr>
              <a:t>/~/media/Projects/BPEA/Spring%202013/2013a_hoxby.pdf, cited in </a:t>
            </a:r>
            <a:r>
              <a:rPr lang="en-US" sz="1100" i="1" dirty="0">
                <a:solidFill>
                  <a:srgbClr val="FFFFFF"/>
                </a:solidFill>
                <a:latin typeface="Avant Garde"/>
                <a:cs typeface="Avant Garde"/>
              </a:rPr>
              <a:t>How elite universities are killing the American dream</a:t>
            </a:r>
            <a:r>
              <a:rPr lang="en-US" sz="1100" dirty="0">
                <a:solidFill>
                  <a:srgbClr val="FFFFFF"/>
                </a:solidFill>
                <a:latin typeface="Avant Garde"/>
                <a:cs typeface="Avant Garde"/>
              </a:rPr>
              <a:t>, Matthew O'Brien, The </a:t>
            </a:r>
            <a:r>
              <a:rPr lang="en-US" sz="1100" dirty="0" smtClean="0">
                <a:solidFill>
                  <a:srgbClr val="FFFFFF"/>
                </a:solidFill>
                <a:latin typeface="Avant Garde"/>
                <a:cs typeface="Avant Garde"/>
              </a:rPr>
              <a:t>Atlantic</a:t>
            </a:r>
            <a:r>
              <a:rPr lang="en-US" sz="1100" dirty="0">
                <a:solidFill>
                  <a:srgbClr val="FFFFFF"/>
                </a:solidFill>
                <a:latin typeface="Avant Garde"/>
                <a:cs typeface="Avant Garde"/>
              </a:rPr>
              <a:t>, 6/19/13, http://</a:t>
            </a:r>
            <a:r>
              <a:rPr lang="en-US" sz="1100" dirty="0" smtClean="0">
                <a:solidFill>
                  <a:srgbClr val="FFFFFF"/>
                </a:solidFill>
                <a:latin typeface="Avant Garde"/>
                <a:cs typeface="Avant Garde"/>
              </a:rPr>
              <a:t>qz.com/95845/how-elite-universities-are-killing-the-american-dream</a:t>
            </a:r>
            <a:r>
              <a:rPr lang="en-US" sz="1100" dirty="0">
                <a:solidFill>
                  <a:srgbClr val="FFFFFF"/>
                </a:solidFill>
                <a:latin typeface="Avant Garde"/>
                <a:cs typeface="Avant Garde"/>
              </a:rPr>
              <a:t>; and </a:t>
            </a:r>
            <a:r>
              <a:rPr lang="en-US" sz="1100" i="1" dirty="0">
                <a:solidFill>
                  <a:srgbClr val="FFFFFF"/>
                </a:solidFill>
                <a:latin typeface="Avant Garde"/>
                <a:cs typeface="Avant Garde"/>
              </a:rPr>
              <a:t>How Top Students of Different Incomes Apply for</a:t>
            </a:r>
          </a:p>
          <a:p>
            <a:r>
              <a:rPr lang="en-US" sz="1100" i="1" dirty="0">
                <a:solidFill>
                  <a:srgbClr val="FFFFFF"/>
                </a:solidFill>
                <a:latin typeface="Avant Garde"/>
                <a:cs typeface="Avant Garde"/>
              </a:rPr>
              <a:t>College</a:t>
            </a:r>
            <a:r>
              <a:rPr lang="en-US" sz="1100" dirty="0">
                <a:solidFill>
                  <a:srgbClr val="FFFFFF"/>
                </a:solidFill>
                <a:latin typeface="Avant Garde"/>
                <a:cs typeface="Avant Garde"/>
              </a:rPr>
              <a:t>, NY Times, 3/16/13, http://</a:t>
            </a:r>
            <a:r>
              <a:rPr lang="en-US" sz="1100" dirty="0" smtClean="0">
                <a:solidFill>
                  <a:srgbClr val="FFFFFF"/>
                </a:solidFill>
                <a:latin typeface="Avant Garde"/>
                <a:cs typeface="Avant Garde"/>
              </a:rPr>
              <a:t>www.nytimes.com/interactive/2013/03/17/education/How-Top-Students-of-Different-Incomes-Apply-for-College.html.</a:t>
            </a:r>
          </a:p>
        </p:txBody>
      </p:sp>
      <p:sp>
        <p:nvSpPr>
          <p:cNvPr id="26" name="TextBox 25"/>
          <p:cNvSpPr txBox="1"/>
          <p:nvPr/>
        </p:nvSpPr>
        <p:spPr>
          <a:xfrm>
            <a:off x="11923308" y="5942083"/>
            <a:ext cx="1880644" cy="338554"/>
          </a:xfrm>
          <a:prstGeom prst="rect">
            <a:avLst/>
          </a:prstGeom>
          <a:noFill/>
        </p:spPr>
        <p:txBody>
          <a:bodyPr wrap="none" rtlCol="0">
            <a:spAutoFit/>
          </a:bodyPr>
          <a:lstStyle/>
          <a:p>
            <a:pPr algn="ctr"/>
            <a:r>
              <a:rPr lang="en-US" sz="1600" dirty="0" smtClean="0">
                <a:latin typeface="Times New Roman" pitchFamily="18" charset="0"/>
                <a:cs typeface="Times New Roman" pitchFamily="18" charset="0"/>
              </a:rPr>
              <a:t>This makes no sense</a:t>
            </a:r>
            <a:endParaRPr lang="en-US" sz="1600" dirty="0">
              <a:latin typeface="Times New Roman" pitchFamily="18" charset="0"/>
              <a:cs typeface="Times New Roman" pitchFamily="18" charset="0"/>
            </a:endParaRPr>
          </a:p>
        </p:txBody>
      </p:sp>
      <p:cxnSp>
        <p:nvCxnSpPr>
          <p:cNvPr id="27" name="Straight Arrow Connector 26"/>
          <p:cNvCxnSpPr/>
          <p:nvPr/>
        </p:nvCxnSpPr>
        <p:spPr>
          <a:xfrm>
            <a:off x="13052212" y="6300730"/>
            <a:ext cx="609600" cy="53421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5916300" y="6037517"/>
            <a:ext cx="0" cy="1066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3318569" y="4437317"/>
            <a:ext cx="2268570" cy="584775"/>
          </a:xfrm>
          <a:prstGeom prst="rect">
            <a:avLst/>
          </a:prstGeom>
          <a:noFill/>
        </p:spPr>
        <p:txBody>
          <a:bodyPr wrap="none" rtlCol="0">
            <a:spAutoFit/>
          </a:bodyPr>
          <a:lstStyle/>
          <a:p>
            <a:pPr algn="ctr"/>
            <a:r>
              <a:rPr lang="en-US" sz="1600" dirty="0" smtClean="0">
                <a:latin typeface="Times New Roman" pitchFamily="18" charset="0"/>
                <a:cs typeface="Times New Roman" pitchFamily="18" charset="0"/>
              </a:rPr>
              <a:t>Where students would be</a:t>
            </a:r>
          </a:p>
          <a:p>
            <a:pPr algn="ctr"/>
            <a:r>
              <a:rPr lang="en-US" sz="1600" dirty="0" smtClean="0">
                <a:latin typeface="Times New Roman" pitchFamily="18" charset="0"/>
                <a:cs typeface="Times New Roman" pitchFamily="18" charset="0"/>
              </a:rPr>
              <a:t>expected to go to college</a:t>
            </a:r>
            <a:endParaRPr lang="en-US" sz="1600" dirty="0">
              <a:latin typeface="Times New Roman" pitchFamily="18" charset="0"/>
              <a:cs typeface="Times New Roman" pitchFamily="18" charset="0"/>
            </a:endParaRPr>
          </a:p>
        </p:txBody>
      </p:sp>
      <p:cxnSp>
        <p:nvCxnSpPr>
          <p:cNvPr id="30" name="Straight Arrow Connector 29"/>
          <p:cNvCxnSpPr/>
          <p:nvPr/>
        </p:nvCxnSpPr>
        <p:spPr>
          <a:xfrm>
            <a:off x="15001900" y="5022092"/>
            <a:ext cx="900733" cy="98859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5803414" y="5140355"/>
            <a:ext cx="801823" cy="584775"/>
          </a:xfrm>
          <a:prstGeom prst="rect">
            <a:avLst/>
          </a:prstGeom>
          <a:noFill/>
        </p:spPr>
        <p:txBody>
          <a:bodyPr wrap="none" rtlCol="0">
            <a:spAutoFit/>
          </a:bodyPr>
          <a:lstStyle/>
          <a:p>
            <a:pPr algn="ctr"/>
            <a:r>
              <a:rPr lang="en-US" sz="1600" dirty="0" smtClean="0">
                <a:latin typeface="Times New Roman" pitchFamily="18" charset="0"/>
                <a:cs typeface="Times New Roman" pitchFamily="18" charset="0"/>
              </a:rPr>
              <a:t>Reach</a:t>
            </a:r>
          </a:p>
          <a:p>
            <a:pPr algn="ctr"/>
            <a:r>
              <a:rPr lang="en-US" sz="1600" dirty="0" smtClean="0">
                <a:latin typeface="Times New Roman" pitchFamily="18" charset="0"/>
                <a:cs typeface="Times New Roman" pitchFamily="18" charset="0"/>
              </a:rPr>
              <a:t>schools</a:t>
            </a:r>
            <a:endParaRPr lang="en-US" sz="1600" dirty="0">
              <a:latin typeface="Times New Roman" pitchFamily="18" charset="0"/>
              <a:cs typeface="Times New Roman" pitchFamily="18" charset="0"/>
            </a:endParaRPr>
          </a:p>
        </p:txBody>
      </p:sp>
      <p:cxnSp>
        <p:nvCxnSpPr>
          <p:cNvPr id="32" name="Straight Arrow Connector 31"/>
          <p:cNvCxnSpPr/>
          <p:nvPr/>
        </p:nvCxnSpPr>
        <p:spPr>
          <a:xfrm flipH="1">
            <a:off x="16144900" y="5741717"/>
            <a:ext cx="77370" cy="109323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4087502" y="5362801"/>
            <a:ext cx="801823" cy="584775"/>
          </a:xfrm>
          <a:prstGeom prst="rect">
            <a:avLst/>
          </a:prstGeom>
          <a:noFill/>
        </p:spPr>
        <p:txBody>
          <a:bodyPr wrap="none" rtlCol="0">
            <a:spAutoFit/>
          </a:bodyPr>
          <a:lstStyle/>
          <a:p>
            <a:pPr algn="ctr"/>
            <a:r>
              <a:rPr lang="en-US" sz="1600" dirty="0" smtClean="0">
                <a:latin typeface="Times New Roman" pitchFamily="18" charset="0"/>
                <a:cs typeface="Times New Roman" pitchFamily="18" charset="0"/>
              </a:rPr>
              <a:t>Safety</a:t>
            </a:r>
          </a:p>
          <a:p>
            <a:pPr algn="ctr"/>
            <a:r>
              <a:rPr lang="en-US" sz="1600" dirty="0" smtClean="0">
                <a:latin typeface="Times New Roman" pitchFamily="18" charset="0"/>
                <a:cs typeface="Times New Roman" pitchFamily="18" charset="0"/>
              </a:rPr>
              <a:t>schools</a:t>
            </a:r>
            <a:endParaRPr lang="en-US" sz="1600" dirty="0">
              <a:latin typeface="Times New Roman" pitchFamily="18" charset="0"/>
              <a:cs typeface="Times New Roman" pitchFamily="18" charset="0"/>
            </a:endParaRPr>
          </a:p>
        </p:txBody>
      </p:sp>
      <p:cxnSp>
        <p:nvCxnSpPr>
          <p:cNvPr id="34" name="Straight Arrow Connector 33"/>
          <p:cNvCxnSpPr/>
          <p:nvPr/>
        </p:nvCxnSpPr>
        <p:spPr>
          <a:xfrm>
            <a:off x="14849500" y="5947576"/>
            <a:ext cx="457200" cy="63226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flipV="1">
            <a:off x="11147212" y="4217643"/>
            <a:ext cx="1066800" cy="173885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9218"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96441" y="2495776"/>
            <a:ext cx="8879497" cy="449954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nvGrpSpPr>
          <p:cNvPr id="41" name="Group 40"/>
          <p:cNvGrpSpPr/>
          <p:nvPr/>
        </p:nvGrpSpPr>
        <p:grpSpPr>
          <a:xfrm>
            <a:off x="10011142" y="7799043"/>
            <a:ext cx="6691739" cy="1685867"/>
            <a:chOff x="1933942" y="7049193"/>
            <a:chExt cx="6691739" cy="1685867"/>
          </a:xfrm>
        </p:grpSpPr>
        <p:pic>
          <p:nvPicPr>
            <p:cNvPr id="42" name="Picture 41" descr="RichCollegeApps.png"/>
            <p:cNvPicPr/>
            <p:nvPr/>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69996"/>
            <a:stretch/>
          </p:blipFill>
          <p:spPr bwMode="auto">
            <a:xfrm>
              <a:off x="1933942" y="7049193"/>
              <a:ext cx="6691739" cy="1685867"/>
            </a:xfrm>
            <a:prstGeom prst="rect">
              <a:avLst/>
            </a:prstGeom>
            <a:noFill/>
            <a:ln>
              <a:noFill/>
            </a:ln>
          </p:spPr>
        </p:pic>
        <p:pic>
          <p:nvPicPr>
            <p:cNvPr id="9" name="Picture 8" descr="RichCollegeApps.png"/>
            <p:cNvPicPr/>
            <p:nvPr/>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5531" t="5684" r="15774" b="90025"/>
            <a:stretch/>
          </p:blipFill>
          <p:spPr bwMode="auto">
            <a:xfrm>
              <a:off x="2959332" y="7049193"/>
              <a:ext cx="4596938" cy="241070"/>
            </a:xfrm>
            <a:prstGeom prst="rect">
              <a:avLst/>
            </a:prstGeom>
            <a:noFill/>
            <a:ln>
              <a:noFill/>
            </a:ln>
          </p:spPr>
        </p:pic>
      </p:grpSp>
      <p:cxnSp>
        <p:nvCxnSpPr>
          <p:cNvPr id="44" name="Straight Connector 43"/>
          <p:cNvCxnSpPr/>
          <p:nvPr/>
        </p:nvCxnSpPr>
        <p:spPr>
          <a:xfrm flipV="1">
            <a:off x="15942264" y="7737266"/>
            <a:ext cx="0" cy="1066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623157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27093" y="1127920"/>
            <a:ext cx="10799865" cy="1508105"/>
          </a:xfrm>
          <a:prstGeom prst="rect">
            <a:avLst/>
          </a:prstGeom>
          <a:noFill/>
        </p:spPr>
        <p:txBody>
          <a:bodyPr wrap="square" rtlCol="0">
            <a:spAutoFit/>
          </a:bodyPr>
          <a:lstStyle/>
          <a:p>
            <a:r>
              <a:rPr lang="en-US" sz="3600" dirty="0" smtClean="0">
                <a:solidFill>
                  <a:srgbClr val="FFFFFF"/>
                </a:solidFill>
                <a:latin typeface="Avant Garde"/>
                <a:cs typeface="Avant Garde"/>
              </a:rPr>
              <a:t>There is very low social mobility in the U.S.</a:t>
            </a:r>
          </a:p>
          <a:p>
            <a:r>
              <a:rPr lang="en-US" sz="2800" dirty="0" smtClean="0">
                <a:solidFill>
                  <a:srgbClr val="FFFFFF"/>
                </a:solidFill>
                <a:latin typeface="Avant Garde"/>
                <a:cs typeface="Avant Garde"/>
              </a:rPr>
              <a:t>Rich </a:t>
            </a:r>
            <a:r>
              <a:rPr lang="en-US" sz="2800" dirty="0">
                <a:solidFill>
                  <a:srgbClr val="FFFFFF"/>
                </a:solidFill>
                <a:latin typeface="Avant Garde"/>
                <a:cs typeface="Avant Garde"/>
              </a:rPr>
              <a:t>kids without a college degree are 2.5 times more likely to end up rich than poor kids who do graduate from college.</a:t>
            </a:r>
            <a:endParaRPr lang="en-US" sz="3600" dirty="0" smtClean="0">
              <a:solidFill>
                <a:srgbClr val="FFFFFF"/>
              </a:solidFill>
              <a:latin typeface="Avant Garde"/>
              <a:cs typeface="Avant Garde"/>
            </a:endParaRPr>
          </a:p>
        </p:txBody>
      </p:sp>
      <p:sp>
        <p:nvSpPr>
          <p:cNvPr id="5" name="TextBox 4"/>
          <p:cNvSpPr txBox="1"/>
          <p:nvPr/>
        </p:nvSpPr>
        <p:spPr>
          <a:xfrm>
            <a:off x="2794558" y="8718276"/>
            <a:ext cx="10022123" cy="430887"/>
          </a:xfrm>
          <a:prstGeom prst="rect">
            <a:avLst/>
          </a:prstGeom>
          <a:noFill/>
        </p:spPr>
        <p:txBody>
          <a:bodyPr wrap="square" rtlCol="0">
            <a:spAutoFit/>
          </a:bodyPr>
          <a:lstStyle/>
          <a:p>
            <a:r>
              <a:rPr lang="en-US" sz="1100" dirty="0" smtClean="0">
                <a:solidFill>
                  <a:srgbClr val="FFFFFF"/>
                </a:solidFill>
                <a:latin typeface="Avant Garde"/>
                <a:cs typeface="Avant Garde"/>
              </a:rPr>
              <a:t>Source: Pew Economic </a:t>
            </a:r>
            <a:r>
              <a:rPr lang="en-US" sz="1100" dirty="0">
                <a:solidFill>
                  <a:srgbClr val="FFFFFF"/>
                </a:solidFill>
                <a:latin typeface="Avant Garde"/>
                <a:cs typeface="Avant Garde"/>
              </a:rPr>
              <a:t>Mobility Project, </a:t>
            </a:r>
            <a:r>
              <a:rPr lang="en-US" sz="1100" dirty="0" smtClean="0">
                <a:solidFill>
                  <a:srgbClr val="FFFFFF"/>
                </a:solidFill>
                <a:latin typeface="Avant Garde"/>
                <a:cs typeface="Avant Garde"/>
              </a:rPr>
              <a:t>www.pewstates.org/uploadedFiles/PCS_Assets/2012/Pursuing_American_Dream.pdf, </a:t>
            </a:r>
            <a:r>
              <a:rPr lang="en-US" sz="1100" dirty="0">
                <a:solidFill>
                  <a:srgbClr val="FFFFFF"/>
                </a:solidFill>
                <a:latin typeface="Avant Garde"/>
                <a:cs typeface="Avant Garde"/>
              </a:rPr>
              <a:t>cited in </a:t>
            </a:r>
            <a:r>
              <a:rPr lang="en-US" sz="1100" i="1" dirty="0">
                <a:solidFill>
                  <a:srgbClr val="FFFFFF"/>
                </a:solidFill>
                <a:latin typeface="Avant Garde"/>
                <a:cs typeface="Avant Garde"/>
              </a:rPr>
              <a:t>How elite universities are killing the American dream</a:t>
            </a:r>
            <a:r>
              <a:rPr lang="en-US" sz="1100" dirty="0">
                <a:solidFill>
                  <a:srgbClr val="FFFFFF"/>
                </a:solidFill>
                <a:latin typeface="Avant Garde"/>
                <a:cs typeface="Avant Garde"/>
              </a:rPr>
              <a:t>, Matthew O'Brien, The </a:t>
            </a:r>
            <a:r>
              <a:rPr lang="en-US" sz="1100" dirty="0" smtClean="0">
                <a:solidFill>
                  <a:srgbClr val="FFFFFF"/>
                </a:solidFill>
                <a:latin typeface="Avant Garde"/>
                <a:cs typeface="Avant Garde"/>
              </a:rPr>
              <a:t>Atlantic</a:t>
            </a:r>
            <a:r>
              <a:rPr lang="en-US" sz="1100" dirty="0">
                <a:solidFill>
                  <a:srgbClr val="FFFFFF"/>
                </a:solidFill>
                <a:latin typeface="Avant Garde"/>
                <a:cs typeface="Avant Garde"/>
              </a:rPr>
              <a:t>, 6/19/13, http://</a:t>
            </a:r>
            <a:r>
              <a:rPr lang="en-US" sz="1100" dirty="0" smtClean="0">
                <a:solidFill>
                  <a:srgbClr val="FFFFFF"/>
                </a:solidFill>
                <a:latin typeface="Avant Garde"/>
                <a:cs typeface="Avant Garde"/>
              </a:rPr>
              <a:t>qz.com/95845/how-elite-universities-are-killing-the-american-dream</a:t>
            </a:r>
          </a:p>
        </p:txBody>
      </p:sp>
      <p:sp>
        <p:nvSpPr>
          <p:cNvPr id="11" name="Slide Number Placeholder 10"/>
          <p:cNvSpPr>
            <a:spLocks noGrp="1"/>
          </p:cNvSpPr>
          <p:nvPr>
            <p:ph type="sldNum" sz="quarter" idx="12"/>
          </p:nvPr>
        </p:nvSpPr>
        <p:spPr/>
        <p:txBody>
          <a:bodyPr/>
          <a:lstStyle/>
          <a:p>
            <a:r>
              <a:rPr lang="en-US" smtClean="0"/>
              <a:t>-</a:t>
            </a:r>
            <a:fld id="{5E8EF2F0-B23E-0D45-9EC4-8ABB153D8498}" type="slidenum">
              <a:rPr lang="en-US" smtClean="0"/>
              <a:pPr/>
              <a:t>68</a:t>
            </a:fld>
            <a:r>
              <a:rPr lang="en-US" smtClean="0"/>
              <a:t>-</a:t>
            </a:r>
            <a:endParaRPr lang="en-US" dirty="0"/>
          </a:p>
        </p:txBody>
      </p:sp>
      <p:pic>
        <p:nvPicPr>
          <p:cNvPr id="21" name="Picture 20" descr="educationandmobility.png">
            <a:hlinkClick r:id="rId3"/>
          </p:cNvPr>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20759" r="3255" b="6135"/>
          <a:stretch/>
        </p:blipFill>
        <p:spPr bwMode="auto">
          <a:xfrm>
            <a:off x="3031057" y="2956719"/>
            <a:ext cx="8839200" cy="5104762"/>
          </a:xfrm>
          <a:prstGeom prst="rect">
            <a:avLst/>
          </a:prstGeom>
          <a:noFill/>
          <a:ln>
            <a:noFill/>
          </a:ln>
        </p:spPr>
      </p:pic>
      <p:sp>
        <p:nvSpPr>
          <p:cNvPr id="2" name="Oval 1"/>
          <p:cNvSpPr/>
          <p:nvPr/>
        </p:nvSpPr>
        <p:spPr>
          <a:xfrm>
            <a:off x="4799055" y="3642519"/>
            <a:ext cx="381000" cy="38100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sp>
        <p:nvSpPr>
          <p:cNvPr id="7" name="Oval 6"/>
          <p:cNvSpPr/>
          <p:nvPr/>
        </p:nvSpPr>
        <p:spPr>
          <a:xfrm>
            <a:off x="9159081" y="3905754"/>
            <a:ext cx="381000" cy="38100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919569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2760602" y="1127920"/>
            <a:ext cx="10894279" cy="1077218"/>
          </a:xfrm>
          <a:prstGeom prst="rect">
            <a:avLst/>
          </a:prstGeom>
          <a:noFill/>
        </p:spPr>
        <p:txBody>
          <a:bodyPr wrap="square" rtlCol="0">
            <a:spAutoFit/>
          </a:bodyPr>
          <a:lstStyle/>
          <a:p>
            <a:r>
              <a:rPr lang="en-US" sz="3200" dirty="0" smtClean="0">
                <a:solidFill>
                  <a:srgbClr val="FFFFFF"/>
                </a:solidFill>
                <a:latin typeface="Avant Garde"/>
                <a:cs typeface="Avant Garde"/>
              </a:rPr>
              <a:t>Children from low-income households are falling by the wayside at every step of the educational ladder.</a:t>
            </a:r>
            <a:endParaRPr lang="en-US" sz="3200" dirty="0">
              <a:solidFill>
                <a:srgbClr val="FFFFFF"/>
              </a:solidFill>
              <a:latin typeface="Avant Garde"/>
              <a:cs typeface="Avant Garde"/>
            </a:endParaRPr>
          </a:p>
        </p:txBody>
      </p:sp>
      <p:sp>
        <p:nvSpPr>
          <p:cNvPr id="7" name="TextBox 6"/>
          <p:cNvSpPr txBox="1"/>
          <p:nvPr/>
        </p:nvSpPr>
        <p:spPr>
          <a:xfrm>
            <a:off x="2796939" y="8718276"/>
            <a:ext cx="10553142"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Bill &amp; Melinda Gates Foundation, J.P. Morgan Summit on U.S. Education, 2010.</a:t>
            </a:r>
            <a:endParaRPr lang="en-US" sz="1100" dirty="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69</a:t>
            </a:fld>
            <a:r>
              <a:rPr lang="en-US" smtClean="0"/>
              <a:t>-</a:t>
            </a:r>
            <a:endParaRPr lang="en-US" dirty="0"/>
          </a:p>
        </p:txBody>
      </p:sp>
      <p:sp>
        <p:nvSpPr>
          <p:cNvPr id="12" name="Rectangle 11"/>
          <p:cNvSpPr/>
          <p:nvPr/>
        </p:nvSpPr>
        <p:spPr>
          <a:xfrm>
            <a:off x="13654881" y="6093329"/>
            <a:ext cx="1752600" cy="23157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Chart 10"/>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830553672"/>
              </p:ext>
            </p:extLst>
          </p:nvPr>
        </p:nvGraphicFramePr>
        <p:xfrm>
          <a:off x="3367881" y="2728119"/>
          <a:ext cx="8458200" cy="54006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716707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4" y="1127920"/>
            <a:ext cx="11503877" cy="784830"/>
          </a:xfrm>
          <a:prstGeom prst="rect">
            <a:avLst/>
          </a:prstGeom>
          <a:noFill/>
        </p:spPr>
        <p:txBody>
          <a:bodyPr wrap="square" rtlCol="0">
            <a:spAutoFit/>
          </a:bodyPr>
          <a:lstStyle/>
          <a:p>
            <a:r>
              <a:rPr lang="en-US" sz="3600" dirty="0" smtClean="0">
                <a:solidFill>
                  <a:srgbClr val="FFFFFF"/>
                </a:solidFill>
                <a:latin typeface="Avant Garde"/>
                <a:cs typeface="Avant Garde"/>
              </a:rPr>
              <a:t>A closer look at job losses during The Great Recession.</a:t>
            </a:r>
          </a:p>
          <a:p>
            <a:endParaRPr lang="en-US" sz="900" dirty="0" smtClean="0">
              <a:solidFill>
                <a:srgbClr val="FFFFFF"/>
              </a:solidFill>
              <a:latin typeface="Avant Garde"/>
              <a:cs typeface="Avant Garde"/>
            </a:endParaRPr>
          </a:p>
        </p:txBody>
      </p:sp>
      <p:sp>
        <p:nvSpPr>
          <p:cNvPr id="5" name="TextBox 4"/>
          <p:cNvSpPr txBox="1"/>
          <p:nvPr/>
        </p:nvSpPr>
        <p:spPr>
          <a:xfrm>
            <a:off x="2472391" y="8819180"/>
            <a:ext cx="12261915"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The College Advantage, Georgetown </a:t>
            </a:r>
            <a:r>
              <a:rPr lang="en-US" sz="1100" dirty="0">
                <a:solidFill>
                  <a:srgbClr val="FFFFFF"/>
                </a:solidFill>
                <a:latin typeface="Avant Garde"/>
                <a:cs typeface="Avant Garde"/>
              </a:rPr>
              <a:t>Center on Education and the </a:t>
            </a:r>
            <a:r>
              <a:rPr lang="en-US" sz="1100" dirty="0" smtClean="0">
                <a:solidFill>
                  <a:srgbClr val="FFFFFF"/>
                </a:solidFill>
                <a:latin typeface="Avant Garde"/>
                <a:cs typeface="Avant Garde"/>
              </a:rPr>
              <a:t>Workforce, 8/15/12.</a:t>
            </a:r>
            <a:endParaRPr lang="en-US" dirty="0">
              <a:solidFill>
                <a:srgbClr val="FFFFFF"/>
              </a:solidFill>
              <a:latin typeface="Avant Garde"/>
              <a:cs typeface="Avant Garde"/>
            </a:endParaRPr>
          </a:p>
        </p:txBody>
      </p:sp>
      <p:sp>
        <p:nvSpPr>
          <p:cNvPr id="14" name="Slide Number Placeholder 13"/>
          <p:cNvSpPr>
            <a:spLocks noGrp="1"/>
          </p:cNvSpPr>
          <p:nvPr>
            <p:ph type="sldNum" sz="quarter" idx="12"/>
          </p:nvPr>
        </p:nvSpPr>
        <p:spPr/>
        <p:txBody>
          <a:bodyPr/>
          <a:lstStyle/>
          <a:p>
            <a:r>
              <a:rPr lang="en-US" smtClean="0"/>
              <a:t>-</a:t>
            </a:r>
            <a:fld id="{5E8EF2F0-B23E-0D45-9EC4-8ABB153D8498}" type="slidenum">
              <a:rPr lang="en-US" smtClean="0"/>
              <a:pPr/>
              <a:t>7</a:t>
            </a:fld>
            <a:r>
              <a:rPr lang="en-US" smtClean="0"/>
              <a:t>-</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59748" y="2070293"/>
            <a:ext cx="11528533" cy="652522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625333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1127919"/>
            <a:ext cx="9827479" cy="1754327"/>
          </a:xfrm>
          <a:prstGeom prst="rect">
            <a:avLst/>
          </a:prstGeom>
          <a:noFill/>
        </p:spPr>
        <p:txBody>
          <a:bodyPr wrap="square" rtlCol="0">
            <a:spAutoFit/>
          </a:bodyPr>
          <a:lstStyle/>
          <a:p>
            <a:r>
              <a:rPr lang="en-US" sz="3600" dirty="0" smtClean="0">
                <a:solidFill>
                  <a:srgbClr val="FFFFFF"/>
                </a:solidFill>
                <a:latin typeface="Avant Garde"/>
                <a:cs typeface="Avant Garde"/>
              </a:rPr>
              <a:t>74% of students at elite colleges are from top quartile households and only 9% are from bottom half households.</a:t>
            </a:r>
            <a:endParaRPr lang="en-US" sz="3600" dirty="0">
              <a:solidFill>
                <a:srgbClr val="FFFFFF"/>
              </a:solidFill>
              <a:latin typeface="Avant Garde"/>
              <a:cs typeface="Avant Garde"/>
            </a:endParaRPr>
          </a:p>
        </p:txBody>
      </p:sp>
      <p:sp>
        <p:nvSpPr>
          <p:cNvPr id="6" name="TextBox 5"/>
          <p:cNvSpPr txBox="1"/>
          <p:nvPr/>
        </p:nvSpPr>
        <p:spPr>
          <a:xfrm>
            <a:off x="2796939" y="8718276"/>
            <a:ext cx="10553142" cy="430887"/>
          </a:xfrm>
          <a:prstGeom prst="rect">
            <a:avLst/>
          </a:prstGeom>
          <a:noFill/>
        </p:spPr>
        <p:txBody>
          <a:bodyPr wrap="square" rtlCol="0">
            <a:spAutoFit/>
          </a:bodyPr>
          <a:lstStyle/>
          <a:p>
            <a:r>
              <a:rPr lang="en-US" sz="1100" dirty="0" smtClean="0">
                <a:solidFill>
                  <a:srgbClr val="FFFFFF"/>
                </a:solidFill>
                <a:latin typeface="Avant Garde"/>
                <a:cs typeface="Avant Garde"/>
              </a:rPr>
              <a:t>Notes: Elite colleges are the 146 most selective, as determined by </a:t>
            </a:r>
            <a:r>
              <a:rPr lang="en-US" sz="1100" i="1" dirty="0" smtClean="0">
                <a:solidFill>
                  <a:srgbClr val="FFFFFF"/>
                </a:solidFill>
                <a:latin typeface="Avant Garde"/>
                <a:cs typeface="Avant Garde"/>
              </a:rPr>
              <a:t>Barron's: Profiles of American Colleges, 24th ed.</a:t>
            </a:r>
          </a:p>
          <a:p>
            <a:r>
              <a:rPr lang="en-US" sz="1100" dirty="0" smtClean="0">
                <a:solidFill>
                  <a:srgbClr val="FFFFFF"/>
                </a:solidFill>
                <a:latin typeface="Avant Garde"/>
                <a:cs typeface="Avant Garde"/>
              </a:rPr>
              <a:t>Source: Socioeconomic Status, Race/Ethnicity, and Selective College Admissions, Carnevale &amp; Rose, Century Foundation.</a:t>
            </a:r>
            <a:endParaRPr lang="en-US" sz="1100" dirty="0">
              <a:solidFill>
                <a:srgbClr val="FFFFFF"/>
              </a:solidFill>
              <a:latin typeface="Avant Garde"/>
              <a:cs typeface="Avant Garde"/>
            </a:endParaRPr>
          </a:p>
        </p:txBody>
      </p:sp>
      <p:pic>
        <p:nvPicPr>
          <p:cNvPr id="58370"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63850" y="3032919"/>
            <a:ext cx="11893550" cy="5541963"/>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70</a:t>
            </a:fld>
            <a:r>
              <a:rPr lang="en-US" smtClean="0"/>
              <a:t>-</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1127920"/>
            <a:ext cx="9522679" cy="1200329"/>
          </a:xfrm>
          <a:prstGeom prst="rect">
            <a:avLst/>
          </a:prstGeom>
          <a:noFill/>
        </p:spPr>
        <p:txBody>
          <a:bodyPr wrap="square" rtlCol="0">
            <a:spAutoFit/>
          </a:bodyPr>
          <a:lstStyle/>
          <a:p>
            <a:r>
              <a:rPr lang="en-US" sz="3600" dirty="0" smtClean="0">
                <a:solidFill>
                  <a:srgbClr val="FFFFFF"/>
                </a:solidFill>
                <a:latin typeface="Avant Garde"/>
                <a:cs typeface="Avant Garde"/>
              </a:rPr>
              <a:t>The dearth of low-income students in college is in part due to the rising cost.</a:t>
            </a:r>
            <a:endParaRPr lang="en-US" sz="3600" dirty="0">
              <a:solidFill>
                <a:srgbClr val="FFFFFF"/>
              </a:solidFill>
              <a:latin typeface="Avant Garde"/>
              <a:cs typeface="Avant Garde"/>
            </a:endParaRPr>
          </a:p>
        </p:txBody>
      </p:sp>
      <p:sp>
        <p:nvSpPr>
          <p:cNvPr id="6" name="TextBox 5"/>
          <p:cNvSpPr txBox="1"/>
          <p:nvPr/>
        </p:nvSpPr>
        <p:spPr>
          <a:xfrm>
            <a:off x="2796939" y="8718276"/>
            <a:ext cx="10553142"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National Report Card on Higher Education, http://measuringup.highereducation.org.</a:t>
            </a:r>
            <a:endParaRPr lang="en-US" sz="1100" dirty="0">
              <a:solidFill>
                <a:srgbClr val="FFFFFF"/>
              </a:solidFill>
              <a:latin typeface="Avant Garde"/>
              <a:cs typeface="Avant Garde"/>
            </a:endParaRPr>
          </a:p>
        </p:txBody>
      </p:sp>
      <p:pic>
        <p:nvPicPr>
          <p:cNvPr id="59394"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63850" y="2855764"/>
            <a:ext cx="10867231" cy="5510361"/>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71</a:t>
            </a:fld>
            <a:r>
              <a:rPr lang="en-US" smtClean="0"/>
              <a:t>-</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24679" y="2270919"/>
            <a:ext cx="14116202" cy="6096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5" name="TextBox 4"/>
          <p:cNvSpPr txBox="1"/>
          <p:nvPr/>
        </p:nvSpPr>
        <p:spPr>
          <a:xfrm>
            <a:off x="2760602" y="746919"/>
            <a:ext cx="12342079" cy="1200329"/>
          </a:xfrm>
          <a:prstGeom prst="rect">
            <a:avLst/>
          </a:prstGeom>
          <a:noFill/>
        </p:spPr>
        <p:txBody>
          <a:bodyPr wrap="square" rtlCol="0">
            <a:spAutoFit/>
          </a:bodyPr>
          <a:lstStyle/>
          <a:p>
            <a:r>
              <a:rPr lang="en-US" sz="3600" dirty="0" smtClean="0">
                <a:solidFill>
                  <a:srgbClr val="FFFFFF"/>
                </a:solidFill>
                <a:latin typeface="Avant Garde"/>
                <a:cs typeface="Avant Garde"/>
              </a:rPr>
              <a:t>The cost of higher education in the U.S. is far higher than in any other country, more than double the OECD average.</a:t>
            </a:r>
            <a:endParaRPr lang="en-US" sz="3600" dirty="0">
              <a:solidFill>
                <a:srgbClr val="FFFFFF"/>
              </a:solidFill>
              <a:latin typeface="Avant Garde"/>
              <a:cs typeface="Avant Garde"/>
            </a:endParaRPr>
          </a:p>
        </p:txBody>
      </p:sp>
      <p:sp>
        <p:nvSpPr>
          <p:cNvPr id="6" name="TextBox 5"/>
          <p:cNvSpPr txBox="1"/>
          <p:nvPr/>
        </p:nvSpPr>
        <p:spPr>
          <a:xfrm>
            <a:off x="2796939" y="8870676"/>
            <a:ext cx="11467542" cy="430887"/>
          </a:xfrm>
          <a:prstGeom prst="rect">
            <a:avLst/>
          </a:prstGeom>
          <a:noFill/>
        </p:spPr>
        <p:txBody>
          <a:bodyPr wrap="square" rtlCol="0">
            <a:spAutoFit/>
          </a:bodyPr>
          <a:lstStyle/>
          <a:p>
            <a:r>
              <a:rPr lang="en-US" sz="1100" dirty="0" smtClean="0">
                <a:solidFill>
                  <a:srgbClr val="FFFFFF"/>
                </a:solidFill>
                <a:latin typeface="Avant Garde"/>
                <a:cs typeface="Avant Garde"/>
              </a:rPr>
              <a:t>Note</a:t>
            </a:r>
            <a:r>
              <a:rPr lang="en-US" sz="1100" dirty="0">
                <a:solidFill>
                  <a:srgbClr val="FFFFFF"/>
                </a:solidFill>
                <a:latin typeface="Avant Garde"/>
                <a:cs typeface="Avant Garde"/>
              </a:rPr>
              <a:t>: Countries are ranked in descending order of expenditure per student by educational institutions in primary education</a:t>
            </a:r>
            <a:r>
              <a:rPr lang="en-US" sz="1100" dirty="0" smtClean="0">
                <a:solidFill>
                  <a:srgbClr val="FFFFFF"/>
                </a:solidFill>
                <a:latin typeface="Avant Garde"/>
                <a:cs typeface="Avant Garde"/>
              </a:rPr>
              <a:t>.</a:t>
            </a:r>
          </a:p>
          <a:p>
            <a:r>
              <a:rPr lang="en-US" sz="1100" dirty="0" smtClean="0">
                <a:solidFill>
                  <a:srgbClr val="FFFFFF"/>
                </a:solidFill>
                <a:latin typeface="Avant Garde"/>
                <a:cs typeface="Avant Garde"/>
              </a:rPr>
              <a:t>Source:  OECD Education at a Glance, 2013, p. 165</a:t>
            </a:r>
            <a:r>
              <a:rPr lang="en-US" sz="1100" dirty="0">
                <a:solidFill>
                  <a:srgbClr val="FFFFFF"/>
                </a:solidFill>
                <a:latin typeface="Avant Garde"/>
                <a:cs typeface="Avant Garde"/>
              </a:rPr>
              <a:t>, www.oecd.org/edu/eag2013%20%28eng%29--FINAL%2020%20June%202013.pdf</a:t>
            </a: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72</a:t>
            </a:fld>
            <a:r>
              <a:rPr lang="en-US" smtClean="0"/>
              <a:t>-</a:t>
            </a:r>
            <a:endParaRPr lang="en-US" dirty="0"/>
          </a:p>
        </p:txBody>
      </p:sp>
      <p:sp>
        <p:nvSpPr>
          <p:cNvPr id="10" name="Rectangle 9"/>
          <p:cNvSpPr/>
          <p:nvPr/>
        </p:nvSpPr>
        <p:spPr>
          <a:xfrm>
            <a:off x="3966252" y="3413919"/>
            <a:ext cx="304800" cy="4648200"/>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686759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863850" y="3261519"/>
            <a:ext cx="10791031" cy="5150232"/>
          </a:xfrm>
          <a:prstGeom prst="rect">
            <a:avLst/>
          </a:prstGeom>
          <a:noFill/>
          <a:ln w="9525">
            <a:noFill/>
            <a:miter lim="800000"/>
            <a:headEnd/>
            <a:tailEnd/>
          </a:ln>
          <a:effectLst/>
        </p:spPr>
      </p:pic>
      <p:sp>
        <p:nvSpPr>
          <p:cNvPr id="5" name="TextBox 4"/>
          <p:cNvSpPr txBox="1"/>
          <p:nvPr/>
        </p:nvSpPr>
        <p:spPr>
          <a:xfrm>
            <a:off x="2760602" y="1127920"/>
            <a:ext cx="11351479" cy="1815882"/>
          </a:xfrm>
          <a:prstGeom prst="rect">
            <a:avLst/>
          </a:prstGeom>
          <a:noFill/>
        </p:spPr>
        <p:txBody>
          <a:bodyPr wrap="square" rtlCol="0">
            <a:spAutoFit/>
          </a:bodyPr>
          <a:lstStyle/>
          <a:p>
            <a:r>
              <a:rPr lang="en-US" sz="3200" dirty="0" smtClean="0">
                <a:solidFill>
                  <a:srgbClr val="FFFFFF"/>
                </a:solidFill>
                <a:latin typeface="Avant Garde"/>
                <a:cs typeface="Avant Garde"/>
              </a:rPr>
              <a:t>In spite of rapidly rising costs, however, nearly all college-ready high school students are going to college.</a:t>
            </a:r>
            <a:r>
              <a:rPr lang="en-US" sz="3600" dirty="0" smtClean="0">
                <a:solidFill>
                  <a:srgbClr val="FFFFFF"/>
                </a:solidFill>
                <a:latin typeface="Avant Garde"/>
                <a:cs typeface="Avant Garde"/>
              </a:rPr>
              <a:t/>
            </a:r>
            <a:br>
              <a:rPr lang="en-US" sz="3600" dirty="0" smtClean="0">
                <a:solidFill>
                  <a:srgbClr val="FFFFFF"/>
                </a:solidFill>
                <a:latin typeface="Avant Garde"/>
                <a:cs typeface="Avant Garde"/>
              </a:rPr>
            </a:br>
            <a:r>
              <a:rPr lang="en-US" sz="2400" dirty="0" smtClean="0">
                <a:solidFill>
                  <a:srgbClr val="FFFFFF"/>
                </a:solidFill>
                <a:latin typeface="Avant Garde"/>
                <a:cs typeface="Avant Garde"/>
              </a:rPr>
              <a:t>The problem is that our K-12 schools are preparing far too few </a:t>
            </a:r>
          </a:p>
          <a:p>
            <a:r>
              <a:rPr lang="en-US" sz="2400" dirty="0" smtClean="0">
                <a:solidFill>
                  <a:srgbClr val="FFFFFF"/>
                </a:solidFill>
                <a:latin typeface="Avant Garde"/>
                <a:cs typeface="Avant Garde"/>
              </a:rPr>
              <a:t>students – especially Black and Hispanic ones – for college.</a:t>
            </a:r>
            <a:endParaRPr lang="en-US" sz="2400" dirty="0">
              <a:solidFill>
                <a:srgbClr val="FFFFFF"/>
              </a:solidFill>
              <a:latin typeface="Avant Garde"/>
              <a:cs typeface="Avant Garde"/>
            </a:endParaRPr>
          </a:p>
        </p:txBody>
      </p:sp>
      <p:sp>
        <p:nvSpPr>
          <p:cNvPr id="6" name="TextBox 5"/>
          <p:cNvSpPr txBox="1"/>
          <p:nvPr/>
        </p:nvSpPr>
        <p:spPr>
          <a:xfrm>
            <a:off x="2796939" y="8718276"/>
            <a:ext cx="10553142"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a:t>
            </a:r>
            <a:r>
              <a:rPr lang="en-US" sz="1100" u="sng" dirty="0" smtClean="0">
                <a:solidFill>
                  <a:srgbClr val="FFFFFF"/>
                </a:solidFill>
                <a:latin typeface="Avant Garde"/>
                <a:cs typeface="Avant Garde"/>
              </a:rPr>
              <a:t>Education Myths</a:t>
            </a:r>
            <a:r>
              <a:rPr lang="en-US" sz="1100" dirty="0" smtClean="0">
                <a:solidFill>
                  <a:srgbClr val="FFFFFF"/>
                </a:solidFill>
                <a:latin typeface="Avant Garde"/>
                <a:cs typeface="Avant Garde"/>
              </a:rPr>
              <a:t>, year 2000.</a:t>
            </a:r>
            <a:endParaRPr lang="en-US" sz="1100" dirty="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73</a:t>
            </a:fld>
            <a:r>
              <a:rPr lang="en-US" smtClean="0"/>
              <a:t>-</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1127920"/>
            <a:ext cx="9827479" cy="1200329"/>
          </a:xfrm>
          <a:prstGeom prst="rect">
            <a:avLst/>
          </a:prstGeom>
          <a:noFill/>
        </p:spPr>
        <p:txBody>
          <a:bodyPr wrap="square" rtlCol="0">
            <a:spAutoFit/>
          </a:bodyPr>
          <a:lstStyle/>
          <a:p>
            <a:r>
              <a:rPr lang="en-US" sz="3600" dirty="0" smtClean="0">
                <a:solidFill>
                  <a:srgbClr val="FFFFFF"/>
                </a:solidFill>
                <a:latin typeface="Avant Garde"/>
                <a:cs typeface="Avant Garde"/>
              </a:rPr>
              <a:t>Even the better students – the ones who go to college – are alarmingly unprepared.</a:t>
            </a:r>
            <a:endParaRPr lang="en-US" sz="3600" dirty="0">
              <a:solidFill>
                <a:srgbClr val="FFFFFF"/>
              </a:solidFill>
              <a:latin typeface="Avant Garde"/>
              <a:cs typeface="Avant Garde"/>
            </a:endParaRPr>
          </a:p>
        </p:txBody>
      </p:sp>
      <p:sp>
        <p:nvSpPr>
          <p:cNvPr id="6" name="TextBox 5"/>
          <p:cNvSpPr txBox="1"/>
          <p:nvPr/>
        </p:nvSpPr>
        <p:spPr>
          <a:xfrm>
            <a:off x="2796939" y="8867309"/>
            <a:ext cx="10553142" cy="261610"/>
          </a:xfrm>
          <a:prstGeom prst="rect">
            <a:avLst/>
          </a:prstGeom>
          <a:noFill/>
        </p:spPr>
        <p:txBody>
          <a:bodyPr wrap="square" rtlCol="0">
            <a:spAutoFit/>
          </a:bodyPr>
          <a:lstStyle/>
          <a:p>
            <a:pPr eaLnBrk="0" hangingPunct="0"/>
            <a:r>
              <a:rPr lang="en-US" sz="1100" dirty="0" smtClean="0">
                <a:solidFill>
                  <a:srgbClr val="FFFFFF"/>
                </a:solidFill>
                <a:latin typeface="Avant Garde"/>
              </a:rPr>
              <a:t>Source: </a:t>
            </a:r>
            <a:r>
              <a:rPr lang="en-US" sz="1100" i="1" dirty="0" smtClean="0">
                <a:solidFill>
                  <a:srgbClr val="FFFFFF"/>
                </a:solidFill>
                <a:latin typeface="Avant Garde"/>
              </a:rPr>
              <a:t>At 2-Year Colleges, Students Eager but Unready</a:t>
            </a:r>
            <a:r>
              <a:rPr lang="en-US" sz="1100" dirty="0" smtClean="0">
                <a:solidFill>
                  <a:srgbClr val="FFFFFF"/>
                </a:solidFill>
                <a:latin typeface="Avant Garde"/>
              </a:rPr>
              <a:t>, New York Times, 9/1/06; National Center for Higher Education Management Systems, 2009.</a:t>
            </a:r>
            <a:endParaRPr lang="en-US" sz="1100" dirty="0">
              <a:solidFill>
                <a:srgbClr val="FFFFFF"/>
              </a:solidFill>
              <a:latin typeface="Avant Garde"/>
            </a:endParaRPr>
          </a:p>
        </p:txBody>
      </p:sp>
      <p:sp>
        <p:nvSpPr>
          <p:cNvPr id="7" name="TextBox 6"/>
          <p:cNvSpPr txBox="1"/>
          <p:nvPr/>
        </p:nvSpPr>
        <p:spPr>
          <a:xfrm>
            <a:off x="2758282" y="2518390"/>
            <a:ext cx="11658599" cy="5940088"/>
          </a:xfrm>
          <a:prstGeom prst="rect">
            <a:avLst/>
          </a:prstGeom>
          <a:noFill/>
        </p:spPr>
        <p:txBody>
          <a:bodyPr wrap="square" rtlCol="0">
            <a:spAutoFit/>
          </a:bodyPr>
          <a:lstStyle/>
          <a:p>
            <a:r>
              <a:rPr lang="en-US" sz="2000" dirty="0" smtClean="0">
                <a:solidFill>
                  <a:srgbClr val="FFFFFF"/>
                </a:solidFill>
                <a:latin typeface="Avant Garde"/>
                <a:cs typeface="Avant Garde"/>
              </a:rPr>
              <a:t>• Close to </a:t>
            </a:r>
            <a:r>
              <a:rPr lang="en-US" sz="2000" i="1" dirty="0" smtClean="0">
                <a:solidFill>
                  <a:srgbClr val="FFFFFF"/>
                </a:solidFill>
                <a:latin typeface="Avant Garde"/>
                <a:cs typeface="Avant Garde"/>
              </a:rPr>
              <a:t>half</a:t>
            </a:r>
            <a:r>
              <a:rPr lang="en-US" sz="2000" dirty="0" smtClean="0">
                <a:solidFill>
                  <a:srgbClr val="FFFFFF"/>
                </a:solidFill>
                <a:latin typeface="Avant Garde"/>
                <a:cs typeface="Avant Garde"/>
              </a:rPr>
              <a:t> of the students who enter college need remedial courses:</a:t>
            </a:r>
          </a:p>
          <a:p>
            <a:pPr marL="1028700" lvl="1" indent="-228600">
              <a:buFontTx/>
              <a:buChar char="-"/>
            </a:pPr>
            <a:r>
              <a:rPr lang="en-US" sz="2000" dirty="0" smtClean="0">
                <a:solidFill>
                  <a:srgbClr val="FFFFFF"/>
                </a:solidFill>
                <a:latin typeface="Avant Garde"/>
                <a:cs typeface="Avant Garde"/>
              </a:rPr>
              <a:t>At Cal State, the system admits only students with at least a B average in high school, yet 37% of the incoming class last year needed remedial math, and 45% needed remedial English</a:t>
            </a:r>
          </a:p>
          <a:p>
            <a:endParaRPr lang="en-US" sz="2000" dirty="0" smtClean="0">
              <a:solidFill>
                <a:srgbClr val="FFFFFF"/>
              </a:solidFill>
              <a:latin typeface="Avant Garde"/>
              <a:cs typeface="Avant Garde"/>
            </a:endParaRPr>
          </a:p>
          <a:p>
            <a:r>
              <a:rPr lang="en-US" sz="2000" dirty="0" smtClean="0">
                <a:solidFill>
                  <a:srgbClr val="FFFFFF"/>
                </a:solidFill>
                <a:latin typeface="Avant Garde"/>
                <a:cs typeface="Avant Garde"/>
              </a:rPr>
              <a:t>• According to scores on the 2006 ACT college entrance exam, only 21% of students   </a:t>
            </a:r>
          </a:p>
          <a:p>
            <a:r>
              <a:rPr lang="en-US" sz="2000" dirty="0" smtClean="0">
                <a:solidFill>
                  <a:srgbClr val="FFFFFF"/>
                </a:solidFill>
                <a:latin typeface="Avant Garde"/>
                <a:cs typeface="Avant Garde"/>
              </a:rPr>
              <a:t>   applying to four-year institutions are ready for college-level work in all four areas tested: </a:t>
            </a:r>
          </a:p>
          <a:p>
            <a:r>
              <a:rPr lang="en-US" sz="2000" dirty="0" smtClean="0">
                <a:solidFill>
                  <a:srgbClr val="FFFFFF"/>
                </a:solidFill>
                <a:latin typeface="Avant Garde"/>
                <a:cs typeface="Avant Garde"/>
              </a:rPr>
              <a:t>   reading, writing, math and biology </a:t>
            </a:r>
          </a:p>
          <a:p>
            <a:endParaRPr lang="en-US" sz="2000" dirty="0" smtClean="0">
              <a:solidFill>
                <a:srgbClr val="FFFFFF"/>
              </a:solidFill>
              <a:latin typeface="Avant Garde"/>
              <a:cs typeface="Avant Garde"/>
            </a:endParaRPr>
          </a:p>
          <a:p>
            <a:r>
              <a:rPr lang="en-US" sz="2000" dirty="0" smtClean="0">
                <a:solidFill>
                  <a:srgbClr val="FFFFFF"/>
                </a:solidFill>
                <a:latin typeface="Avant Garde"/>
                <a:cs typeface="Avant Garde"/>
              </a:rPr>
              <a:t>• Lack of preparedness leads to nearly half of all students beginning higher education by </a:t>
            </a:r>
          </a:p>
          <a:p>
            <a:r>
              <a:rPr lang="en-US" sz="2000" dirty="0" smtClean="0">
                <a:solidFill>
                  <a:srgbClr val="FFFFFF"/>
                </a:solidFill>
                <a:latin typeface="Avant Garde"/>
                <a:cs typeface="Avant Garde"/>
              </a:rPr>
              <a:t>   attending a community college, which has negative consequences:</a:t>
            </a:r>
          </a:p>
          <a:p>
            <a:pPr marL="1028700" lvl="1" indent="-228600">
              <a:buFontTx/>
              <a:buChar char="-"/>
            </a:pPr>
            <a:r>
              <a:rPr lang="en-US" sz="2000" dirty="0" smtClean="0">
                <a:solidFill>
                  <a:srgbClr val="FFFFFF"/>
                </a:solidFill>
                <a:latin typeface="Avant Garde"/>
                <a:cs typeface="Avant Garde"/>
              </a:rPr>
              <a:t>One study showed that 73% of students entering community college hoped to earn four-year degrees, but only 22% had done so after six years (and only 35% had earned a college degree of </a:t>
            </a:r>
            <a:r>
              <a:rPr lang="en-US" sz="2000" i="1" dirty="0" smtClean="0">
                <a:solidFill>
                  <a:srgbClr val="FFFFFF"/>
                </a:solidFill>
                <a:latin typeface="Avant Garde"/>
                <a:cs typeface="Avant Garde"/>
              </a:rPr>
              <a:t>any</a:t>
            </a:r>
            <a:r>
              <a:rPr lang="en-US" sz="2000" dirty="0" smtClean="0">
                <a:solidFill>
                  <a:srgbClr val="FFFFFF"/>
                </a:solidFill>
                <a:latin typeface="Avant Garde"/>
                <a:cs typeface="Avant Garde"/>
              </a:rPr>
              <a:t> sort)</a:t>
            </a:r>
          </a:p>
          <a:p>
            <a:pPr marL="1028700" lvl="1" indent="-228600">
              <a:buFontTx/>
              <a:buChar char="-"/>
            </a:pPr>
            <a:r>
              <a:rPr lang="en-US" sz="2000" dirty="0" smtClean="0">
                <a:solidFill>
                  <a:srgbClr val="FFFFFF"/>
                </a:solidFill>
                <a:latin typeface="Avant Garde"/>
                <a:cs typeface="Avant Garde"/>
              </a:rPr>
              <a:t>41% of students at public two-year colleges drop out after their first year and only 28% have earned a two-year degree after three years</a:t>
            </a:r>
          </a:p>
          <a:p>
            <a:pPr marL="1028700" lvl="1" indent="-228600">
              <a:buFontTx/>
              <a:buChar char="-"/>
            </a:pPr>
            <a:r>
              <a:rPr lang="en-US" sz="2000" dirty="0" smtClean="0">
                <a:solidFill>
                  <a:srgbClr val="FFFFFF"/>
                </a:solidFill>
                <a:latin typeface="Avant Garde"/>
                <a:cs typeface="Avant Garde"/>
              </a:rPr>
              <a:t>A study by the Pew Charitable Trusts found that three-quarters of community college graduates were not literate enough to handle everyday tasks like comparing viewpoints in newspaper editorials or calculating the cost of food items per ounce </a:t>
            </a:r>
          </a:p>
        </p:txBody>
      </p:sp>
      <p:sp>
        <p:nvSpPr>
          <p:cNvPr id="9" name="Slide Number Placeholder 8"/>
          <p:cNvSpPr>
            <a:spLocks noGrp="1"/>
          </p:cNvSpPr>
          <p:nvPr>
            <p:ph type="sldNum" sz="quarter" idx="12"/>
          </p:nvPr>
        </p:nvSpPr>
        <p:spPr/>
        <p:txBody>
          <a:bodyPr/>
          <a:lstStyle/>
          <a:p>
            <a:r>
              <a:rPr lang="en-US" smtClean="0"/>
              <a:t>-</a:t>
            </a:r>
            <a:fld id="{5E8EF2F0-B23E-0D45-9EC4-8ABB153D8498}" type="slidenum">
              <a:rPr lang="en-US" smtClean="0"/>
              <a:pPr/>
              <a:t>74</a:t>
            </a:fld>
            <a:r>
              <a:rPr lang="en-US" smtClean="0"/>
              <a:t>-</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2" y="594519"/>
            <a:ext cx="8913079" cy="1200329"/>
          </a:xfrm>
          <a:prstGeom prst="rect">
            <a:avLst/>
          </a:prstGeom>
          <a:noFill/>
        </p:spPr>
        <p:txBody>
          <a:bodyPr wrap="square" rtlCol="0">
            <a:spAutoFit/>
          </a:bodyPr>
          <a:lstStyle/>
          <a:p>
            <a:r>
              <a:rPr lang="en-US" sz="3600" dirty="0" smtClean="0">
                <a:solidFill>
                  <a:srgbClr val="FFFFFF"/>
                </a:solidFill>
                <a:latin typeface="Avant Garde"/>
                <a:cs typeface="Avant Garde"/>
              </a:rPr>
              <a:t>The failure of so many of our schools costs our society enormously.</a:t>
            </a:r>
            <a:endParaRPr lang="en-US" sz="3600" dirty="0">
              <a:solidFill>
                <a:srgbClr val="FFFFFF"/>
              </a:solidFill>
              <a:latin typeface="Avant Garde"/>
              <a:cs typeface="Avant Garde"/>
            </a:endParaRPr>
          </a:p>
        </p:txBody>
      </p:sp>
      <p:sp>
        <p:nvSpPr>
          <p:cNvPr id="6" name="TextBox 5"/>
          <p:cNvSpPr txBox="1"/>
          <p:nvPr/>
        </p:nvSpPr>
        <p:spPr>
          <a:xfrm>
            <a:off x="2758282" y="1805325"/>
            <a:ext cx="10210799" cy="7171194"/>
          </a:xfrm>
          <a:prstGeom prst="rect">
            <a:avLst/>
          </a:prstGeom>
          <a:noFill/>
        </p:spPr>
        <p:txBody>
          <a:bodyPr wrap="square" rtlCol="0">
            <a:spAutoFit/>
          </a:bodyPr>
          <a:lstStyle/>
          <a:p>
            <a:pPr marL="342900" indent="-342900"/>
            <a:r>
              <a:rPr lang="en-US" sz="2000" dirty="0" smtClean="0">
                <a:solidFill>
                  <a:srgbClr val="FFFFFF"/>
                </a:solidFill>
                <a:latin typeface="Avant Garde"/>
                <a:cs typeface="Avant Garde"/>
              </a:rPr>
              <a:t>• 	If </a:t>
            </a:r>
            <a:r>
              <a:rPr lang="en-US" sz="2000" dirty="0">
                <a:solidFill>
                  <a:srgbClr val="FFFFFF"/>
                </a:solidFill>
                <a:latin typeface="Avant Garde"/>
                <a:cs typeface="Avant Garde"/>
              </a:rPr>
              <a:t>U.S. students had met the educational achievement levels of higher-performing nations between 1983-1998, </a:t>
            </a:r>
            <a:r>
              <a:rPr lang="en-US" sz="2000" dirty="0" smtClean="0">
                <a:solidFill>
                  <a:srgbClr val="FFFFFF"/>
                </a:solidFill>
                <a:latin typeface="Avant Garde"/>
                <a:cs typeface="Avant Garde"/>
              </a:rPr>
              <a:t>America's </a:t>
            </a:r>
            <a:r>
              <a:rPr lang="en-US" sz="2000" dirty="0">
                <a:solidFill>
                  <a:srgbClr val="FFFFFF"/>
                </a:solidFill>
                <a:latin typeface="Avant Garde"/>
                <a:cs typeface="Avant Garde"/>
              </a:rPr>
              <a:t>GDP in 2008 could have been $1.3 trillion to $2.3 trillion higher. </a:t>
            </a:r>
            <a:endParaRPr lang="en-US" sz="2000" dirty="0" smtClean="0">
              <a:solidFill>
                <a:srgbClr val="FFFFFF"/>
              </a:solidFill>
              <a:latin typeface="Avant Garde"/>
              <a:cs typeface="Avant Garde"/>
            </a:endParaRPr>
          </a:p>
          <a:p>
            <a:pPr marL="342900" indent="-342900"/>
            <a:endParaRPr lang="en-US" sz="2000" dirty="0" smtClean="0">
              <a:solidFill>
                <a:srgbClr val="FFFFFF"/>
              </a:solidFill>
              <a:latin typeface="Avant Garde"/>
              <a:cs typeface="Avant Garde"/>
            </a:endParaRPr>
          </a:p>
          <a:p>
            <a:pPr marL="342900" indent="-342900">
              <a:buFont typeface="Arial" pitchFamily="34" charset="0"/>
              <a:buChar char="•"/>
            </a:pPr>
            <a:r>
              <a:rPr lang="en-US" sz="2000" dirty="0" smtClean="0">
                <a:solidFill>
                  <a:srgbClr val="FFFFFF"/>
                </a:solidFill>
                <a:latin typeface="Avant Garde"/>
                <a:cs typeface="Avant Garde"/>
              </a:rPr>
              <a:t>We are paying higher and higher taxes to pay for the increasing cost of our public schools, yet they are failing to deliver improved performance</a:t>
            </a:r>
          </a:p>
          <a:p>
            <a:pPr marL="342900" indent="-342900"/>
            <a:endParaRPr lang="en-US" sz="2000" dirty="0" smtClean="0">
              <a:solidFill>
                <a:srgbClr val="FFFFFF"/>
              </a:solidFill>
              <a:latin typeface="Avant Garde"/>
              <a:cs typeface="Avant Garde"/>
            </a:endParaRPr>
          </a:p>
          <a:p>
            <a:pPr marL="342900" indent="-342900"/>
            <a:r>
              <a:rPr lang="en-US" sz="2000" dirty="0" smtClean="0">
                <a:solidFill>
                  <a:srgbClr val="FFFFFF"/>
                </a:solidFill>
                <a:latin typeface="Avant Garde"/>
                <a:cs typeface="Avant Garde"/>
              </a:rPr>
              <a:t>•	To compensate for underprepared workers, U.S. industry spends about $25 billion on dropouts yearly on remediation, and illiteracy costs American businesses more than $60 billion each year in lost productivity and health and safety issues</a:t>
            </a:r>
          </a:p>
          <a:p>
            <a:endParaRPr lang="en-US" sz="2000" dirty="0" smtClean="0">
              <a:solidFill>
                <a:srgbClr val="FFFFFF"/>
              </a:solidFill>
              <a:latin typeface="Avant Garde"/>
              <a:cs typeface="Avant Garde"/>
            </a:endParaRPr>
          </a:p>
          <a:p>
            <a:pPr marL="342900" indent="-342900"/>
            <a:r>
              <a:rPr lang="en-US" sz="2000" dirty="0" smtClean="0">
                <a:solidFill>
                  <a:srgbClr val="FFFFFF"/>
                </a:solidFill>
                <a:latin typeface="Avant Garde"/>
                <a:cs typeface="Avant Garde"/>
              </a:rPr>
              <a:t>•	High school dropouts:</a:t>
            </a:r>
          </a:p>
          <a:p>
            <a:pPr marL="1124072" lvl="1" indent="-342900">
              <a:buFontTx/>
              <a:buChar char="-"/>
            </a:pPr>
            <a:r>
              <a:rPr lang="en-US" sz="2000" dirty="0" smtClean="0">
                <a:solidFill>
                  <a:srgbClr val="FFFFFF"/>
                </a:solidFill>
                <a:latin typeface="Avant Garde"/>
                <a:cs typeface="Avant Garde"/>
              </a:rPr>
              <a:t>Are more likely to be unemployed, earn lower wages, and have higher rates of public assistance</a:t>
            </a:r>
          </a:p>
          <a:p>
            <a:pPr marL="1124072" lvl="1" indent="-342900">
              <a:buFontTx/>
              <a:buChar char="-"/>
            </a:pPr>
            <a:r>
              <a:rPr lang="en-US" sz="2000" dirty="0" smtClean="0">
                <a:solidFill>
                  <a:srgbClr val="FFFFFF"/>
                </a:solidFill>
                <a:latin typeface="Avant Garde"/>
                <a:cs typeface="Avant Garde"/>
              </a:rPr>
              <a:t>Cost </a:t>
            </a:r>
            <a:r>
              <a:rPr lang="en-US" sz="2000" dirty="0">
                <a:solidFill>
                  <a:srgbClr val="FFFFFF"/>
                </a:solidFill>
                <a:latin typeface="Avant Garde"/>
                <a:cs typeface="Avant Garde"/>
              </a:rPr>
              <a:t>our society $260,000 each in lost earnings, taxes, and </a:t>
            </a:r>
            <a:r>
              <a:rPr lang="en-US" sz="2000" dirty="0" smtClean="0">
                <a:solidFill>
                  <a:srgbClr val="FFFFFF"/>
                </a:solidFill>
                <a:latin typeface="Avant Garde"/>
                <a:cs typeface="Avant Garde"/>
              </a:rPr>
              <a:t>productivity</a:t>
            </a:r>
          </a:p>
          <a:p>
            <a:pPr marL="1124072" lvl="1" indent="-342900">
              <a:buFontTx/>
              <a:buChar char="-"/>
            </a:pPr>
            <a:r>
              <a:rPr lang="en-US" sz="2000" dirty="0" smtClean="0">
                <a:solidFill>
                  <a:srgbClr val="FFFFFF"/>
                </a:solidFill>
                <a:latin typeface="Avant Garde"/>
                <a:cs typeface="Avant Garde"/>
              </a:rPr>
              <a:t>Are more likely to be single parents and have children at a young age</a:t>
            </a:r>
          </a:p>
          <a:p>
            <a:pPr marL="1885950" lvl="2" indent="-342900">
              <a:buFont typeface="Arial" pitchFamily="34" charset="0"/>
              <a:buChar char="•"/>
            </a:pPr>
            <a:r>
              <a:rPr lang="en-US" sz="2000" dirty="0" smtClean="0">
                <a:solidFill>
                  <a:srgbClr val="FFFFFF"/>
                </a:solidFill>
                <a:latin typeface="Avant Garde"/>
                <a:cs typeface="Avant Garde"/>
              </a:rPr>
              <a:t>52% of males who fail to finish high school father a child out of wedlock</a:t>
            </a:r>
          </a:p>
          <a:p>
            <a:pPr marL="1143000" lvl="1" indent="-342900"/>
            <a:r>
              <a:rPr lang="en-US" sz="2000" dirty="0" smtClean="0">
                <a:solidFill>
                  <a:srgbClr val="FFFFFF"/>
                </a:solidFill>
                <a:latin typeface="Avant Garde"/>
                <a:cs typeface="Avant Garde"/>
              </a:rPr>
              <a:t>-	Are more likely to become criminals and end up in jail…or dead</a:t>
            </a:r>
          </a:p>
          <a:p>
            <a:pPr marL="1885950" lvl="2" indent="-342900">
              <a:buFont typeface="Arial" pitchFamily="34" charset="0"/>
              <a:buChar char="•"/>
            </a:pPr>
            <a:r>
              <a:rPr lang="en-US" sz="2000" dirty="0" smtClean="0">
                <a:solidFill>
                  <a:srgbClr val="FFFFFF"/>
                </a:solidFill>
                <a:latin typeface="Avant Garde"/>
                <a:cs typeface="Avant Garde"/>
              </a:rPr>
              <a:t>75% of America's state prison inmates and 59% of federal inmates are high school dropouts</a:t>
            </a:r>
          </a:p>
          <a:p>
            <a:pPr marL="1885950" lvl="2" indent="-342900">
              <a:buFont typeface="Arial" pitchFamily="34" charset="0"/>
              <a:buChar char="•"/>
            </a:pPr>
            <a:r>
              <a:rPr lang="en-US" sz="2000" dirty="0" smtClean="0">
                <a:solidFill>
                  <a:srgbClr val="FFFFFF"/>
                </a:solidFill>
                <a:latin typeface="Avant Garde"/>
                <a:cs typeface="Avant Garde"/>
              </a:rPr>
              <a:t>63% of prison inmates are functionally illiterate</a:t>
            </a:r>
          </a:p>
          <a:p>
            <a:pPr marL="1885950" lvl="2" indent="-342900">
              <a:buFont typeface="Arial" pitchFamily="34" charset="0"/>
              <a:buChar char="•"/>
            </a:pPr>
            <a:r>
              <a:rPr lang="en-US" sz="2000" dirty="0" smtClean="0">
                <a:solidFill>
                  <a:srgbClr val="FFFFFF"/>
                </a:solidFill>
                <a:latin typeface="Avant Garde"/>
                <a:cs typeface="Avant Garde"/>
              </a:rPr>
              <a:t>52% of African-American men who fail to finish high school end up in prison by their early 30s</a:t>
            </a: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75</a:t>
            </a:fld>
            <a:r>
              <a:rPr lang="en-US" smtClean="0"/>
              <a:t>-</a:t>
            </a:r>
            <a:endParaRPr lang="en-US" dirty="0"/>
          </a:p>
        </p:txBody>
      </p:sp>
      <p:sp>
        <p:nvSpPr>
          <p:cNvPr id="5" name="TextBox 4"/>
          <p:cNvSpPr txBox="1"/>
          <p:nvPr/>
        </p:nvSpPr>
        <p:spPr>
          <a:xfrm>
            <a:off x="1843881" y="9219236"/>
            <a:ext cx="12268200" cy="430887"/>
          </a:xfrm>
          <a:prstGeom prst="rect">
            <a:avLst/>
          </a:prstGeom>
          <a:noFill/>
        </p:spPr>
        <p:txBody>
          <a:bodyPr wrap="square" rtlCol="0">
            <a:spAutoFit/>
          </a:bodyPr>
          <a:lstStyle/>
          <a:p>
            <a:r>
              <a:rPr lang="en-US" sz="1100" dirty="0" smtClean="0">
                <a:solidFill>
                  <a:srgbClr val="FFFFFF"/>
                </a:solidFill>
                <a:latin typeface="Avant Garde"/>
                <a:cs typeface="Avant Garde"/>
              </a:rPr>
              <a:t>Sources: Harlow, C.W. (2003). Education and correctional populations, bureau of justice statistics special report. Washington, DC: US Department of Justice; </a:t>
            </a:r>
            <a:r>
              <a:rPr lang="en-US" sz="1100" dirty="0" err="1" smtClean="0">
                <a:solidFill>
                  <a:srgbClr val="FFFFFF"/>
                </a:solidFill>
                <a:latin typeface="Avant Garde"/>
                <a:cs typeface="Avant Garde"/>
              </a:rPr>
              <a:t>ProLiteracy</a:t>
            </a:r>
            <a:r>
              <a:rPr lang="en-US" sz="1100" dirty="0" smtClean="0">
                <a:solidFill>
                  <a:srgbClr val="FFFFFF"/>
                </a:solidFill>
                <a:latin typeface="Avant Garde"/>
                <a:cs typeface="Avant Garde"/>
              </a:rPr>
              <a:t>; Western, B., </a:t>
            </a:r>
            <a:r>
              <a:rPr lang="en-US" sz="1100" dirty="0" err="1" smtClean="0">
                <a:solidFill>
                  <a:srgbClr val="FFFFFF"/>
                </a:solidFill>
                <a:latin typeface="Avant Garde"/>
                <a:cs typeface="Avant Garde"/>
              </a:rPr>
              <a:t>Schiraldi</a:t>
            </a:r>
            <a:r>
              <a:rPr lang="en-US" sz="1100" dirty="0" smtClean="0">
                <a:solidFill>
                  <a:srgbClr val="FFFFFF"/>
                </a:solidFill>
                <a:latin typeface="Avant Garde"/>
                <a:cs typeface="Avant Garde"/>
              </a:rPr>
              <a:t>, V., &amp; </a:t>
            </a:r>
            <a:r>
              <a:rPr lang="en-US" sz="1100" dirty="0" err="1" smtClean="0">
                <a:solidFill>
                  <a:srgbClr val="FFFFFF"/>
                </a:solidFill>
                <a:latin typeface="Avant Garde"/>
                <a:cs typeface="Avant Garde"/>
              </a:rPr>
              <a:t>Zienberg</a:t>
            </a:r>
            <a:r>
              <a:rPr lang="en-US" sz="1100" dirty="0" smtClean="0">
                <a:solidFill>
                  <a:srgbClr val="FFFFFF"/>
                </a:solidFill>
                <a:latin typeface="Avant Garde"/>
                <a:cs typeface="Avant Garde"/>
              </a:rPr>
              <a:t>, J. (2004). Education and incarceration. Washington, DC: Justice Policy Institute, p. </a:t>
            </a:r>
            <a:r>
              <a:rPr lang="en-US" sz="1100" dirty="0">
                <a:solidFill>
                  <a:srgbClr val="FFFFFF"/>
                </a:solidFill>
                <a:latin typeface="Avant Garde"/>
                <a:cs typeface="Avant Garde"/>
              </a:rPr>
              <a:t>1; </a:t>
            </a:r>
            <a:r>
              <a:rPr lang="en-US" sz="1100" i="1" dirty="0" smtClean="0">
                <a:solidFill>
                  <a:srgbClr val="FFFFFF"/>
                </a:solidFill>
                <a:latin typeface="Avant Garde"/>
                <a:cs typeface="Avant Garde"/>
              </a:rPr>
              <a:t>Early </a:t>
            </a:r>
            <a:r>
              <a:rPr lang="en-US" sz="1100" i="1" dirty="0">
                <a:solidFill>
                  <a:srgbClr val="FFFFFF"/>
                </a:solidFill>
                <a:latin typeface="Avant Garde"/>
                <a:cs typeface="Avant Garde"/>
              </a:rPr>
              <a:t>Warning! Why Reading by the End of Third Grade Matters </a:t>
            </a:r>
            <a:r>
              <a:rPr lang="en-US" sz="1100" dirty="0" smtClean="0">
                <a:solidFill>
                  <a:srgbClr val="FFFFFF"/>
                </a:solidFill>
                <a:latin typeface="Avant Garde"/>
                <a:cs typeface="Avant Garde"/>
              </a:rPr>
              <a:t>(</a:t>
            </a:r>
            <a:r>
              <a:rPr lang="en-US" sz="1100" dirty="0">
                <a:solidFill>
                  <a:srgbClr val="FFFFFF"/>
                </a:solidFill>
                <a:latin typeface="Avant Garde"/>
                <a:cs typeface="Avant Garde"/>
              </a:rPr>
              <a:t>Annie E. Casey </a:t>
            </a:r>
            <a:r>
              <a:rPr lang="en-US" sz="1100" dirty="0" smtClean="0">
                <a:solidFill>
                  <a:srgbClr val="FFFFFF"/>
                </a:solidFill>
                <a:latin typeface="Avant Garde"/>
                <a:cs typeface="Avant Garde"/>
              </a:rPr>
              <a:t>Foundation).</a:t>
            </a:r>
            <a:endParaRPr lang="en-US" sz="1100" dirty="0">
              <a:solidFill>
                <a:srgbClr val="FFFFFF"/>
              </a:solidFill>
              <a:latin typeface="Avant Garde"/>
              <a:cs typeface="Avant Garde"/>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529681" y="670719"/>
            <a:ext cx="14323279" cy="646331"/>
          </a:xfrm>
          <a:prstGeom prst="rect">
            <a:avLst/>
          </a:prstGeom>
          <a:noFill/>
        </p:spPr>
        <p:txBody>
          <a:bodyPr wrap="square" rtlCol="0">
            <a:spAutoFit/>
          </a:bodyPr>
          <a:lstStyle/>
          <a:p>
            <a:r>
              <a:rPr lang="en-US" sz="3600" dirty="0" smtClean="0">
                <a:solidFill>
                  <a:srgbClr val="FFFFFF"/>
                </a:solidFill>
                <a:latin typeface="Avant Garde"/>
                <a:cs typeface="Avant Garde"/>
              </a:rPr>
              <a:t>Why are low-income, minority students performing so poorly?</a:t>
            </a:r>
            <a:endParaRPr lang="en-US" sz="3600" dirty="0">
              <a:solidFill>
                <a:srgbClr val="FFFFFF"/>
              </a:solidFill>
              <a:latin typeface="Avant Garde"/>
              <a:cs typeface="Avant Garde"/>
            </a:endParaRPr>
          </a:p>
        </p:txBody>
      </p:sp>
      <p:sp>
        <p:nvSpPr>
          <p:cNvPr id="6" name="TextBox 5"/>
          <p:cNvSpPr txBox="1"/>
          <p:nvPr/>
        </p:nvSpPr>
        <p:spPr>
          <a:xfrm>
            <a:off x="2529681" y="1737519"/>
            <a:ext cx="12649200" cy="8156079"/>
          </a:xfrm>
          <a:prstGeom prst="rect">
            <a:avLst/>
          </a:prstGeom>
          <a:noFill/>
        </p:spPr>
        <p:txBody>
          <a:bodyPr wrap="square" rtlCol="0">
            <a:spAutoFit/>
          </a:bodyPr>
          <a:lstStyle/>
          <a:p>
            <a:pPr marL="285750" indent="-285750">
              <a:buFont typeface="Arial" pitchFamily="34" charset="0"/>
              <a:buChar char="•"/>
            </a:pPr>
            <a:r>
              <a:rPr lang="en-US" sz="2000" dirty="0" smtClean="0">
                <a:solidFill>
                  <a:srgbClr val="FFFFFF"/>
                </a:solidFill>
                <a:latin typeface="Avant Garde"/>
                <a:cs typeface="Avant Garde"/>
              </a:rPr>
              <a:t>There are many reasons why low-income, minority children are performing so poorly academically – and many of these reasons are beyond the control of schools</a:t>
            </a:r>
          </a:p>
          <a:p>
            <a:pPr marL="285750" lvl="1" indent="-285750">
              <a:buFont typeface="Arial" pitchFamily="34" charset="0"/>
              <a:buChar char="•"/>
            </a:pPr>
            <a:endParaRPr lang="en-US" sz="2000" dirty="0" smtClean="0">
              <a:solidFill>
                <a:srgbClr val="FFFFFF"/>
              </a:solidFill>
              <a:latin typeface="Avant Garde"/>
              <a:cs typeface="Avant Garde"/>
            </a:endParaRPr>
          </a:p>
          <a:p>
            <a:pPr marL="1066922" lvl="2" indent="-285750">
              <a:buFontTx/>
              <a:buChar char="-"/>
            </a:pPr>
            <a:r>
              <a:rPr lang="en-US" sz="1800" dirty="0" smtClean="0">
                <a:solidFill>
                  <a:srgbClr val="FFFFFF"/>
                </a:solidFill>
                <a:latin typeface="Avant Garde"/>
                <a:cs typeface="Avant Garde"/>
              </a:rPr>
              <a:t>There is no doubt that children from troubled communities and families, in which few people have completed high school, much less college, are a challenge to educate</a:t>
            </a:r>
          </a:p>
          <a:p>
            <a:pPr marL="1066922" lvl="2" indent="-285750">
              <a:buFontTx/>
              <a:buChar char="-"/>
            </a:pPr>
            <a:endParaRPr lang="en-US" sz="1800" dirty="0" smtClean="0">
              <a:solidFill>
                <a:srgbClr val="FFFFFF"/>
              </a:solidFill>
              <a:latin typeface="Avant Garde"/>
              <a:cs typeface="Avant Garde"/>
            </a:endParaRPr>
          </a:p>
          <a:p>
            <a:pPr marL="1066922" lvl="2" indent="-285750">
              <a:buFontTx/>
              <a:buChar char="-"/>
            </a:pPr>
            <a:r>
              <a:rPr lang="en-US" sz="1800" dirty="0" smtClean="0">
                <a:solidFill>
                  <a:srgbClr val="FFFFFF"/>
                </a:solidFill>
                <a:latin typeface="Avant Garde"/>
                <a:cs typeface="Avant Garde"/>
              </a:rPr>
              <a:t>Of course parents matter – a lot!  So much so, in fact, that today, sadly, demography is destiny for most children</a:t>
            </a:r>
          </a:p>
          <a:p>
            <a:pPr marL="1066922" lvl="2" indent="-285750">
              <a:buFontTx/>
              <a:buChar char="-"/>
            </a:pPr>
            <a:endParaRPr lang="en-US" sz="1800" dirty="0" smtClean="0">
              <a:solidFill>
                <a:srgbClr val="FFFFFF"/>
              </a:solidFill>
              <a:latin typeface="Avant Garde"/>
              <a:cs typeface="Avant Garde"/>
            </a:endParaRPr>
          </a:p>
          <a:p>
            <a:pPr marL="1066922" lvl="2" indent="-285750">
              <a:buFontTx/>
              <a:buChar char="-"/>
            </a:pPr>
            <a:r>
              <a:rPr lang="en-US" sz="1800" dirty="0" smtClean="0">
                <a:solidFill>
                  <a:srgbClr val="FFFFFF"/>
                </a:solidFill>
                <a:latin typeface="Avant Garde"/>
                <a:cs typeface="Avant Garde"/>
              </a:rPr>
              <a:t>If I could fix either all of the parents or all of the schools in America, I'd choose the former in a heartbeat.  But I'm not sure it's possible to fix the parents – and I know it's possible to fix the schools</a:t>
            </a:r>
          </a:p>
          <a:p>
            <a:pPr marL="285750" indent="-285750"/>
            <a:endParaRPr lang="en-US" sz="2000" dirty="0" smtClean="0">
              <a:solidFill>
                <a:srgbClr val="FFFFFF"/>
              </a:solidFill>
              <a:latin typeface="Avant Garde"/>
              <a:cs typeface="Avant Garde"/>
            </a:endParaRPr>
          </a:p>
          <a:p>
            <a:pPr marL="285750" indent="-285750">
              <a:buFont typeface="Arial" pitchFamily="34" charset="0"/>
              <a:buChar char="•"/>
            </a:pPr>
            <a:r>
              <a:rPr lang="en-US" sz="2000" dirty="0" smtClean="0">
                <a:solidFill>
                  <a:srgbClr val="FFFFFF"/>
                </a:solidFill>
                <a:latin typeface="Avant Garde"/>
                <a:cs typeface="Avant Garde"/>
              </a:rPr>
              <a:t>When asked to explain the achievement gap, surveys show that most Americans cite lazy, unmotivated students and parents who don't care about education</a:t>
            </a:r>
          </a:p>
          <a:p>
            <a:pPr marL="285750" indent="-285750">
              <a:buFont typeface="Arial" pitchFamily="34" charset="0"/>
              <a:buChar char="•"/>
            </a:pPr>
            <a:endParaRPr lang="en-US" sz="2000" dirty="0" smtClean="0">
              <a:solidFill>
                <a:srgbClr val="FFFFFF"/>
              </a:solidFill>
              <a:latin typeface="Avant Garde"/>
              <a:cs typeface="Avant Garde"/>
            </a:endParaRPr>
          </a:p>
          <a:p>
            <a:pPr marL="285750" indent="-285750">
              <a:buFont typeface="Arial" pitchFamily="34" charset="0"/>
              <a:buChar char="•"/>
            </a:pPr>
            <a:r>
              <a:rPr lang="en-US" sz="2000" dirty="0" smtClean="0">
                <a:solidFill>
                  <a:srgbClr val="FFFFFF"/>
                </a:solidFill>
                <a:latin typeface="Avant Garde"/>
                <a:cs typeface="Avant Garde"/>
              </a:rPr>
              <a:t>But there are many (mostly charter) schools that are generating extraordinary academic success with the most disadvantaged children, usually selecting students by lottery, spending less money per pupil, and often sharing the same building as chronically failing schools.  We now know that very high-quality schools </a:t>
            </a:r>
            <a:r>
              <a:rPr lang="en-US" sz="2000" i="1" dirty="0" smtClean="0">
                <a:solidFill>
                  <a:srgbClr val="FFFFFF"/>
                </a:solidFill>
                <a:latin typeface="Avant Garde"/>
                <a:cs typeface="Avant Garde"/>
              </a:rPr>
              <a:t>can </a:t>
            </a:r>
            <a:r>
              <a:rPr lang="en-US" sz="2000" dirty="0" smtClean="0">
                <a:solidFill>
                  <a:srgbClr val="FFFFFF"/>
                </a:solidFill>
                <a:latin typeface="Avant Garde"/>
                <a:cs typeface="Avant Garde"/>
              </a:rPr>
              <a:t>meaningfully change the life trajectories of the great majority of even the most disadvantaged students, proving that </a:t>
            </a:r>
            <a:r>
              <a:rPr lang="en-US" sz="2000" u="sng" dirty="0" smtClean="0">
                <a:solidFill>
                  <a:srgbClr val="FFFFFF"/>
                </a:solidFill>
                <a:latin typeface="Avant Garde"/>
                <a:cs typeface="Avant Garde"/>
              </a:rPr>
              <a:t>demography is </a:t>
            </a:r>
            <a:r>
              <a:rPr lang="en-US" sz="2000" i="1" u="sng" dirty="0" smtClean="0">
                <a:solidFill>
                  <a:srgbClr val="FFFFFF"/>
                </a:solidFill>
                <a:latin typeface="Avant Garde"/>
                <a:cs typeface="Avant Garde"/>
              </a:rPr>
              <a:t>not</a:t>
            </a:r>
            <a:r>
              <a:rPr lang="en-US" sz="2000" u="sng" dirty="0" smtClean="0">
                <a:solidFill>
                  <a:srgbClr val="FFFFFF"/>
                </a:solidFill>
                <a:latin typeface="Avant Garde"/>
                <a:cs typeface="Avant Garde"/>
              </a:rPr>
              <a:t> destiny</a:t>
            </a:r>
            <a:r>
              <a:rPr lang="en-US" sz="2000" dirty="0" smtClean="0">
                <a:solidFill>
                  <a:srgbClr val="FFFFFF"/>
                </a:solidFill>
                <a:latin typeface="Avant Garde"/>
                <a:cs typeface="Avant Garde"/>
              </a:rPr>
              <a:t>!</a:t>
            </a:r>
          </a:p>
          <a:p>
            <a:pPr marL="285750" indent="-285750">
              <a:buFont typeface="Arial" pitchFamily="34" charset="0"/>
              <a:buChar char="•"/>
            </a:pPr>
            <a:endParaRPr lang="en-US" sz="2000" dirty="0" smtClean="0">
              <a:solidFill>
                <a:srgbClr val="FFFFFF"/>
              </a:solidFill>
              <a:latin typeface="Avant Garde"/>
              <a:cs typeface="Avant Garde"/>
            </a:endParaRPr>
          </a:p>
          <a:p>
            <a:pPr marL="285750" indent="-285750">
              <a:buFont typeface="Arial" pitchFamily="34" charset="0"/>
              <a:buChar char="•"/>
            </a:pPr>
            <a:r>
              <a:rPr lang="en-US" sz="2000" dirty="0" smtClean="0">
                <a:solidFill>
                  <a:srgbClr val="FFFFFF"/>
                </a:solidFill>
                <a:latin typeface="Avant Garde"/>
                <a:cs typeface="Avant Garde"/>
              </a:rPr>
              <a:t>Thus, we must reject a "blame the victim" mentality: children are not failing our schools; rather, our schools are failing far too many children</a:t>
            </a:r>
          </a:p>
          <a:p>
            <a:pPr marL="285750" indent="-285750">
              <a:buFont typeface="Arial" pitchFamily="34" charset="0"/>
              <a:buChar char="•"/>
            </a:pPr>
            <a:endParaRPr lang="en-US" sz="2000" dirty="0" smtClean="0">
              <a:solidFill>
                <a:srgbClr val="FFFFFF"/>
              </a:solidFill>
              <a:latin typeface="Avant Garde"/>
              <a:cs typeface="Avant Garde"/>
            </a:endParaRPr>
          </a:p>
          <a:p>
            <a:pPr marL="285750" indent="-285750">
              <a:buFont typeface="Arial" pitchFamily="34" charset="0"/>
              <a:buChar char="•"/>
            </a:pPr>
            <a:r>
              <a:rPr lang="en-US" sz="2000" dirty="0" smtClean="0">
                <a:solidFill>
                  <a:srgbClr val="FFFFFF"/>
                </a:solidFill>
                <a:latin typeface="Avant Garde"/>
                <a:cs typeface="Avant Garde"/>
              </a:rPr>
              <a:t>However, given that many low-income, minority children enter school with two strikes against them, they need the best schools and teachers to change their life trajectories – but instead our educational system gives them the worst.  They overwhelmingly get the lowest quality teachers and schools</a:t>
            </a: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76</a:t>
            </a:fld>
            <a:r>
              <a:rPr lang="en-US" smtClean="0"/>
              <a:t>-</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2" y="2194719"/>
            <a:ext cx="9141679" cy="2308324"/>
          </a:xfrm>
          <a:prstGeom prst="rect">
            <a:avLst/>
          </a:prstGeom>
          <a:noFill/>
        </p:spPr>
        <p:txBody>
          <a:bodyPr wrap="square" rtlCol="0">
            <a:spAutoFit/>
          </a:bodyPr>
          <a:lstStyle/>
          <a:p>
            <a:pPr marL="0" lvl="2" indent="0">
              <a:buFontTx/>
              <a:buNone/>
            </a:pPr>
            <a:r>
              <a:rPr lang="en-US" sz="3600" dirty="0" smtClean="0">
                <a:solidFill>
                  <a:srgbClr val="FFFFFF"/>
                </a:solidFill>
                <a:latin typeface="Avant Garde"/>
                <a:cs typeface="Avant Garde"/>
              </a:rPr>
              <a:t>In summary, the color of your skin and your zip code are almost entirely determinative of the quality of the public education this nation provides.</a:t>
            </a:r>
          </a:p>
        </p:txBody>
      </p:sp>
      <p:sp>
        <p:nvSpPr>
          <p:cNvPr id="5" name="Slide Number Placeholder 4"/>
          <p:cNvSpPr>
            <a:spLocks noGrp="1"/>
          </p:cNvSpPr>
          <p:nvPr>
            <p:ph type="sldNum" sz="quarter" idx="12"/>
          </p:nvPr>
        </p:nvSpPr>
        <p:spPr/>
        <p:txBody>
          <a:bodyPr/>
          <a:lstStyle/>
          <a:p>
            <a:r>
              <a:rPr lang="en-US" smtClean="0"/>
              <a:t>-</a:t>
            </a:r>
            <a:fld id="{5E8EF2F0-B23E-0D45-9EC4-8ABB153D8498}" type="slidenum">
              <a:rPr lang="en-US" smtClean="0"/>
              <a:pPr/>
              <a:t>77</a:t>
            </a:fld>
            <a:r>
              <a:rPr lang="en-US"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2" y="4404519"/>
            <a:ext cx="10132279" cy="1200329"/>
          </a:xfrm>
          <a:prstGeom prst="rect">
            <a:avLst/>
          </a:prstGeom>
          <a:noFill/>
        </p:spPr>
        <p:txBody>
          <a:bodyPr wrap="square" rtlCol="0">
            <a:spAutoFit/>
          </a:bodyPr>
          <a:lstStyle/>
          <a:p>
            <a:pPr marL="0" lvl="2" indent="0">
              <a:buFontTx/>
              <a:buNone/>
            </a:pPr>
            <a:r>
              <a:rPr lang="en-US" sz="3600" dirty="0" smtClean="0">
                <a:solidFill>
                  <a:srgbClr val="FFFFFF"/>
                </a:solidFill>
                <a:latin typeface="Avant Garde"/>
                <a:cs typeface="Avant Garde"/>
              </a:rPr>
              <a:t>This is deeply, profoundly wrong and is contrary to everything this nation stands for.</a:t>
            </a:r>
          </a:p>
        </p:txBody>
      </p:sp>
      <p:sp>
        <p:nvSpPr>
          <p:cNvPr id="5" name="Slide Number Placeholder 4"/>
          <p:cNvSpPr>
            <a:spLocks noGrp="1"/>
          </p:cNvSpPr>
          <p:nvPr>
            <p:ph type="sldNum" sz="quarter" idx="12"/>
          </p:nvPr>
        </p:nvSpPr>
        <p:spPr/>
        <p:txBody>
          <a:bodyPr/>
          <a:lstStyle/>
          <a:p>
            <a:r>
              <a:rPr lang="en-US" smtClean="0"/>
              <a:t>-</a:t>
            </a:r>
            <a:fld id="{5E8EF2F0-B23E-0D45-9EC4-8ABB153D8498}" type="slidenum">
              <a:rPr lang="en-US" smtClean="0"/>
              <a:pPr/>
              <a:t>78</a:t>
            </a:fld>
            <a:r>
              <a:rPr lang="en-US"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4"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0" y="0"/>
            <a:ext cx="17556163" cy="9875838"/>
          </a:xfrm>
          <a:prstGeom prst="rect">
            <a:avLst/>
          </a:prstGeom>
          <a:noFill/>
          <a:ln w="9525">
            <a:noFill/>
            <a:miter lim="800000"/>
            <a:headEnd/>
            <a:tailEnd/>
          </a:ln>
          <a:effectLst/>
        </p:spPr>
      </p:pic>
      <p:pic>
        <p:nvPicPr>
          <p:cNvPr id="67586" name="Picture 2"/>
          <p:cNvPicPr>
            <a:picLocks noChangeAspect="1" noChangeArrowheads="1"/>
          </p:cNvPicPr>
          <p:nvPr/>
        </p:nvPicPr>
        <mc:AlternateContent>
          <mc:Choice xmlns:ma="http://schemas.microsoft.com/office/mac/drawingml/2008/main" Requires="ma">
            <p:blipFill>
              <a:blip r:embed="rId5"/>
              <a:srcRect/>
              <a:stretch>
                <a:fillRect/>
              </a:stretch>
            </p:blipFill>
          </mc:Choice>
          <mc:Fallback>
            <p:blipFill>
              <a:blip r:embed="rId6"/>
              <a:srcRect/>
              <a:stretch>
                <a:fillRect/>
              </a:stretch>
            </p:blipFill>
          </mc:Fallback>
        </mc:AlternateContent>
        <p:spPr bwMode="auto">
          <a:xfrm>
            <a:off x="3444081" y="2575719"/>
            <a:ext cx="12435830" cy="170353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4" y="1127920"/>
            <a:ext cx="11973702" cy="1338828"/>
          </a:xfrm>
          <a:prstGeom prst="rect">
            <a:avLst/>
          </a:prstGeom>
          <a:noFill/>
        </p:spPr>
        <p:txBody>
          <a:bodyPr wrap="square" rtlCol="0">
            <a:spAutoFit/>
          </a:bodyPr>
          <a:lstStyle/>
          <a:p>
            <a:r>
              <a:rPr lang="en-US" sz="3600" dirty="0" smtClean="0">
                <a:solidFill>
                  <a:srgbClr val="FFFFFF"/>
                </a:solidFill>
                <a:latin typeface="Avant Garde"/>
                <a:cs typeface="Avant Garde"/>
              </a:rPr>
              <a:t>The returns on education (and penalty for lack of education) have been greater for women in recent years.</a:t>
            </a:r>
          </a:p>
          <a:p>
            <a:endParaRPr lang="en-US" sz="900" dirty="0" smtClean="0">
              <a:solidFill>
                <a:srgbClr val="FFFFFF"/>
              </a:solidFill>
              <a:latin typeface="Avant Garde"/>
              <a:cs typeface="Avant Garde"/>
            </a:endParaRPr>
          </a:p>
        </p:txBody>
      </p:sp>
      <p:sp>
        <p:nvSpPr>
          <p:cNvPr id="5" name="TextBox 4"/>
          <p:cNvSpPr txBox="1"/>
          <p:nvPr/>
        </p:nvSpPr>
        <p:spPr>
          <a:xfrm>
            <a:off x="2472391" y="8819180"/>
            <a:ext cx="12261915"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The College Advantage, Georgetown </a:t>
            </a:r>
            <a:r>
              <a:rPr lang="en-US" sz="1100" dirty="0">
                <a:solidFill>
                  <a:srgbClr val="FFFFFF"/>
                </a:solidFill>
                <a:latin typeface="Avant Garde"/>
                <a:cs typeface="Avant Garde"/>
              </a:rPr>
              <a:t>Center on Education and the </a:t>
            </a:r>
            <a:r>
              <a:rPr lang="en-US" sz="1100" dirty="0" smtClean="0">
                <a:solidFill>
                  <a:srgbClr val="FFFFFF"/>
                </a:solidFill>
                <a:latin typeface="Avant Garde"/>
                <a:cs typeface="Avant Garde"/>
              </a:rPr>
              <a:t>Workforce, 8/15/12.</a:t>
            </a:r>
            <a:endParaRPr lang="en-US" dirty="0">
              <a:solidFill>
                <a:srgbClr val="FFFFFF"/>
              </a:solidFill>
              <a:latin typeface="Avant Garde"/>
              <a:cs typeface="Avant Garde"/>
            </a:endParaRPr>
          </a:p>
        </p:txBody>
      </p:sp>
      <p:sp>
        <p:nvSpPr>
          <p:cNvPr id="14" name="Slide Number Placeholder 13"/>
          <p:cNvSpPr>
            <a:spLocks noGrp="1"/>
          </p:cNvSpPr>
          <p:nvPr>
            <p:ph type="sldNum" sz="quarter" idx="12"/>
          </p:nvPr>
        </p:nvSpPr>
        <p:spPr/>
        <p:txBody>
          <a:bodyPr/>
          <a:lstStyle/>
          <a:p>
            <a:r>
              <a:rPr lang="en-US" smtClean="0"/>
              <a:t>-</a:t>
            </a:r>
            <a:fld id="{5E8EF2F0-B23E-0D45-9EC4-8ABB153D8498}" type="slidenum">
              <a:rPr lang="en-US" smtClean="0"/>
              <a:pPr/>
              <a:t>8</a:t>
            </a:fld>
            <a:r>
              <a:rPr lang="en-US" smtClean="0"/>
              <a:t>-</a:t>
            </a: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74323" y="8405583"/>
            <a:ext cx="7258050" cy="3238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47994"/>
          <a:stretch/>
        </p:blipFill>
        <p:spPr bwMode="auto">
          <a:xfrm>
            <a:off x="2621648" y="2347119"/>
            <a:ext cx="6221727" cy="605846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1" name="Picture 4"/>
          <p:cNvPicPr>
            <a:picLocks noChangeAspect="1" noChangeArrowheads="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2121"/>
          <a:stretch/>
        </p:blipFill>
        <p:spPr bwMode="auto">
          <a:xfrm>
            <a:off x="9006681" y="2347119"/>
            <a:ext cx="5727993" cy="605846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9852485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2" y="1127920"/>
            <a:ext cx="12342079" cy="646331"/>
          </a:xfrm>
          <a:prstGeom prst="rect">
            <a:avLst/>
          </a:prstGeom>
          <a:noFill/>
        </p:spPr>
        <p:txBody>
          <a:bodyPr wrap="square" rtlCol="0">
            <a:spAutoFit/>
          </a:bodyPr>
          <a:lstStyle/>
          <a:p>
            <a:r>
              <a:rPr lang="en-US" sz="3600" dirty="0" smtClean="0">
                <a:solidFill>
                  <a:srgbClr val="FFFFFF"/>
                </a:solidFill>
                <a:latin typeface="Avant Garde"/>
                <a:cs typeface="Avant Garde"/>
              </a:rPr>
              <a:t>Overview of our K-12 public school system today.</a:t>
            </a:r>
            <a:endParaRPr lang="en-US" sz="3600" dirty="0">
              <a:solidFill>
                <a:srgbClr val="FFFFFF"/>
              </a:solidFill>
              <a:latin typeface="Avant Garde"/>
              <a:cs typeface="Avant Garde"/>
            </a:endParaRPr>
          </a:p>
        </p:txBody>
      </p:sp>
      <p:sp>
        <p:nvSpPr>
          <p:cNvPr id="5" name="TextBox 4"/>
          <p:cNvSpPr txBox="1"/>
          <p:nvPr/>
        </p:nvSpPr>
        <p:spPr>
          <a:xfrm>
            <a:off x="2377281" y="2270919"/>
            <a:ext cx="7315201" cy="6771084"/>
          </a:xfrm>
          <a:prstGeom prst="rect">
            <a:avLst/>
          </a:prstGeom>
          <a:noFill/>
        </p:spPr>
        <p:txBody>
          <a:bodyPr wrap="square" numCol="1" rtlCol="0">
            <a:spAutoFit/>
          </a:bodyPr>
          <a:lstStyle/>
          <a:p>
            <a:pPr marL="342900" indent="-342900">
              <a:spcAft>
                <a:spcPts val="1200"/>
              </a:spcAft>
              <a:buFont typeface="Arial" pitchFamily="34" charset="0"/>
              <a:buChar char="•"/>
            </a:pPr>
            <a:r>
              <a:rPr lang="en-US" sz="2200" dirty="0" smtClean="0">
                <a:solidFill>
                  <a:srgbClr val="FFFFFF"/>
                </a:solidFill>
                <a:latin typeface="Avant Garde"/>
                <a:cs typeface="Avant Garde"/>
              </a:rPr>
              <a:t>49.3 million public school students in 98,706 schools in 13,809 independent school districts</a:t>
            </a:r>
          </a:p>
          <a:p>
            <a:pPr marL="342900" indent="-342900">
              <a:spcAft>
                <a:spcPts val="1200"/>
              </a:spcAft>
              <a:buFont typeface="Arial" pitchFamily="34" charset="0"/>
              <a:buChar char="•"/>
            </a:pPr>
            <a:r>
              <a:rPr lang="en-US" sz="2200" dirty="0" smtClean="0">
                <a:solidFill>
                  <a:srgbClr val="FFFFFF"/>
                </a:solidFill>
                <a:latin typeface="Avant Garde"/>
                <a:cs typeface="Avant Garde"/>
              </a:rPr>
              <a:t>Total spending  in K-12 public schools of $602 billion dollars annually, exceeding all areas of government spending except healthcare</a:t>
            </a:r>
          </a:p>
          <a:p>
            <a:pPr marL="342900" indent="-342900">
              <a:buFont typeface="Arial" pitchFamily="34" charset="0"/>
              <a:buChar char="•"/>
            </a:pPr>
            <a:r>
              <a:rPr lang="en-US" sz="2200" dirty="0" smtClean="0">
                <a:solidFill>
                  <a:srgbClr val="FFFFFF"/>
                </a:solidFill>
                <a:latin typeface="Avant Garde"/>
                <a:cs typeface="Avant Garde"/>
              </a:rPr>
              <a:t>A high degree of state and local autonomy</a:t>
            </a:r>
          </a:p>
          <a:p>
            <a:pPr marL="1124072" lvl="2" indent="-342900">
              <a:buFont typeface="Wingdings" pitchFamily="2" charset="2"/>
              <a:buChar char="Ø"/>
            </a:pPr>
            <a:r>
              <a:rPr lang="en-US" sz="1800" dirty="0" smtClean="0">
                <a:solidFill>
                  <a:srgbClr val="FFFFFF"/>
                </a:solidFill>
                <a:latin typeface="Avant Garde"/>
                <a:cs typeface="Avant Garde"/>
              </a:rPr>
              <a:t>No scale/R&amp;D</a:t>
            </a:r>
          </a:p>
          <a:p>
            <a:pPr marL="1124072" lvl="2" indent="-342900">
              <a:buFont typeface="Wingdings" pitchFamily="2" charset="2"/>
              <a:buChar char="Ø"/>
            </a:pPr>
            <a:r>
              <a:rPr lang="en-US" sz="1800" dirty="0" smtClean="0">
                <a:solidFill>
                  <a:srgbClr val="FFFFFF"/>
                </a:solidFill>
                <a:latin typeface="Avant Garde"/>
                <a:cs typeface="Avant Garde"/>
              </a:rPr>
              <a:t>No common metric of success</a:t>
            </a:r>
          </a:p>
          <a:p>
            <a:pPr marL="1124072" lvl="2" indent="-342900">
              <a:spcAft>
                <a:spcPts val="1200"/>
              </a:spcAft>
              <a:buFont typeface="Wingdings" pitchFamily="2" charset="2"/>
              <a:buChar char="Ø"/>
            </a:pPr>
            <a:r>
              <a:rPr lang="en-US" sz="1800" dirty="0" smtClean="0">
                <a:solidFill>
                  <a:srgbClr val="FFFFFF"/>
                </a:solidFill>
                <a:latin typeface="Avant Garde"/>
                <a:cs typeface="Avant Garde"/>
              </a:rPr>
              <a:t>Fiscal inequity</a:t>
            </a:r>
          </a:p>
          <a:p>
            <a:pPr marL="342900" indent="-342900">
              <a:spcAft>
                <a:spcPts val="1200"/>
              </a:spcAft>
              <a:buFont typeface="Arial" pitchFamily="34" charset="0"/>
              <a:buChar char="•"/>
            </a:pPr>
            <a:r>
              <a:rPr lang="en-US" sz="2200" dirty="0" smtClean="0">
                <a:solidFill>
                  <a:srgbClr val="FFFFFF"/>
                </a:solidFill>
                <a:latin typeface="Avant Garde"/>
                <a:cs typeface="Avant Garde"/>
              </a:rPr>
              <a:t>A "delivery system" that has changed little for generations</a:t>
            </a:r>
          </a:p>
          <a:p>
            <a:pPr marL="342900" indent="-342900">
              <a:spcAft>
                <a:spcPts val="1200"/>
              </a:spcAft>
              <a:buFont typeface="Arial" pitchFamily="34" charset="0"/>
              <a:buChar char="•"/>
            </a:pPr>
            <a:r>
              <a:rPr lang="en-US" sz="2200" dirty="0" smtClean="0">
                <a:solidFill>
                  <a:srgbClr val="FFFFFF"/>
                </a:solidFill>
                <a:latin typeface="Avant Garde"/>
                <a:cs typeface="Avant Garde"/>
              </a:rPr>
              <a:t>Entrenched bureaucratic system of top-down governance</a:t>
            </a:r>
          </a:p>
          <a:p>
            <a:pPr marL="342900" indent="-342900">
              <a:spcAft>
                <a:spcPts val="1200"/>
              </a:spcAft>
              <a:buFont typeface="Arial" pitchFamily="34" charset="0"/>
              <a:buChar char="•"/>
            </a:pPr>
            <a:r>
              <a:rPr lang="en-US" sz="2200" dirty="0" smtClean="0">
                <a:solidFill>
                  <a:srgbClr val="FFFFFF"/>
                </a:solidFill>
                <a:latin typeface="Avant Garde"/>
                <a:cs typeface="Avant Garde"/>
              </a:rPr>
              <a:t>Overall, there are a small percentage of excellent schools, usually serving the most privileged students, a wide swath of mediocrity, and a catastrophically failing system among the bottom 25% of schools, which victimize mostly low-income, minority children</a:t>
            </a:r>
          </a:p>
        </p:txBody>
      </p:sp>
      <p:pic>
        <p:nvPicPr>
          <p:cNvPr id="68610"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10196512" y="2776201"/>
            <a:ext cx="4478338" cy="5651500"/>
          </a:xfrm>
          <a:prstGeom prst="rect">
            <a:avLst/>
          </a:prstGeom>
          <a:noFill/>
          <a:ln w="9525">
            <a:noFill/>
            <a:miter lim="800000"/>
            <a:headEnd/>
            <a:tailEnd/>
          </a:ln>
          <a:effectLst/>
        </p:spPr>
      </p:pic>
      <p:sp>
        <p:nvSpPr>
          <p:cNvPr id="6" name="TextBox 5"/>
          <p:cNvSpPr txBox="1"/>
          <p:nvPr/>
        </p:nvSpPr>
        <p:spPr>
          <a:xfrm>
            <a:off x="874931" y="9248309"/>
            <a:ext cx="12246550" cy="261610"/>
          </a:xfrm>
          <a:prstGeom prst="rect">
            <a:avLst/>
          </a:prstGeom>
          <a:noFill/>
        </p:spPr>
        <p:txBody>
          <a:bodyPr wrap="square" rtlCol="0">
            <a:spAutoFit/>
          </a:bodyPr>
          <a:lstStyle/>
          <a:p>
            <a:r>
              <a:rPr lang="en-US" sz="1100" dirty="0" smtClean="0">
                <a:solidFill>
                  <a:srgbClr val="FFFFFF"/>
                </a:solidFill>
                <a:latin typeface="Avant Garde"/>
                <a:cs typeface="Avant Garde"/>
              </a:rPr>
              <a:t>Source: Digest of Education Statistics, 2010 (2008-09 data); chart: The Economic Impact of the Achievement Gap in America's Schools, McKinsey &amp; Co., 4/09.</a:t>
            </a:r>
            <a:endParaRPr lang="en-US" sz="1100" dirty="0">
              <a:solidFill>
                <a:srgbClr val="FFFFFF"/>
              </a:solidFill>
              <a:latin typeface="Avant Garde"/>
              <a:cs typeface="Avant Garde"/>
            </a:endParaRPr>
          </a:p>
        </p:txBody>
      </p:sp>
      <p:sp>
        <p:nvSpPr>
          <p:cNvPr id="8" name="Slide Number Placeholder 7"/>
          <p:cNvSpPr>
            <a:spLocks noGrp="1"/>
          </p:cNvSpPr>
          <p:nvPr>
            <p:ph type="sldNum" sz="quarter" idx="12"/>
          </p:nvPr>
        </p:nvSpPr>
        <p:spPr/>
        <p:txBody>
          <a:bodyPr/>
          <a:lstStyle/>
          <a:p>
            <a:r>
              <a:rPr lang="en-US" smtClean="0"/>
              <a:t>-</a:t>
            </a:r>
            <a:fld id="{5E8EF2F0-B23E-0D45-9EC4-8ABB153D8498}" type="slidenum">
              <a:rPr lang="en-US" smtClean="0"/>
              <a:pPr/>
              <a:t>80</a:t>
            </a:fld>
            <a:r>
              <a:rPr lang="en-US" smtClean="0"/>
              <a:t>-</a:t>
            </a:r>
            <a:endParaRPr lang="en-US" dirty="0"/>
          </a:p>
        </p:txBody>
      </p:sp>
      <p:sp>
        <p:nvSpPr>
          <p:cNvPr id="3" name="Rectangle 2"/>
          <p:cNvSpPr/>
          <p:nvPr/>
        </p:nvSpPr>
        <p:spPr>
          <a:xfrm>
            <a:off x="11389659" y="4404519"/>
            <a:ext cx="969822" cy="304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1363435" y="4344573"/>
            <a:ext cx="1095172" cy="400110"/>
          </a:xfrm>
          <a:prstGeom prst="rect">
            <a:avLst/>
          </a:prstGeom>
          <a:noFill/>
        </p:spPr>
        <p:txBody>
          <a:bodyPr wrap="none" rtlCol="0">
            <a:spAutoFit/>
          </a:bodyPr>
          <a:lstStyle/>
          <a:p>
            <a:r>
              <a:rPr lang="en-US" sz="2000" dirty="0" smtClean="0">
                <a:solidFill>
                  <a:schemeClr val="bg1"/>
                </a:solidFill>
                <a:cs typeface="Arial" pitchFamily="34" charset="0"/>
              </a:rPr>
              <a:t>$602 bn.</a:t>
            </a:r>
            <a:endParaRPr lang="en-US" sz="2000" dirty="0">
              <a:solidFill>
                <a:schemeClr val="bg1"/>
              </a:solidFill>
              <a:cs typeface="Arial"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58282" y="3500978"/>
            <a:ext cx="10515599" cy="3341941"/>
          </a:xfrm>
          <a:prstGeom prst="rect">
            <a:avLst/>
          </a:prstGeom>
          <a:noFill/>
        </p:spPr>
        <p:txBody>
          <a:bodyPr wrap="square" numCol="1" rtlCol="0">
            <a:spAutoFit/>
          </a:bodyPr>
          <a:lstStyle/>
          <a:p>
            <a:pPr marL="612648" indent="-612648">
              <a:spcBef>
                <a:spcPts val="700"/>
              </a:spcBef>
              <a:buFontTx/>
              <a:buAutoNum type="arabicPeriod"/>
            </a:pPr>
            <a:r>
              <a:rPr lang="en-US" sz="2600" dirty="0" smtClean="0">
                <a:solidFill>
                  <a:srgbClr val="FFFFFF"/>
                </a:solidFill>
                <a:latin typeface="Avant Garde"/>
                <a:cs typeface="Avant Garde"/>
              </a:rPr>
              <a:t>Lifetime tenure (i.e., cannot remove ineffective performers)</a:t>
            </a:r>
          </a:p>
          <a:p>
            <a:pPr marL="612648" indent="-612648">
              <a:spcBef>
                <a:spcPts val="700"/>
              </a:spcBef>
              <a:buFontTx/>
              <a:buAutoNum type="arabicPeriod"/>
            </a:pPr>
            <a:r>
              <a:rPr lang="en-US" sz="2600" dirty="0" smtClean="0">
                <a:solidFill>
                  <a:srgbClr val="FFFFFF"/>
                </a:solidFill>
                <a:latin typeface="Avant Garde"/>
                <a:cs typeface="Avant Garde"/>
              </a:rPr>
              <a:t>Lockstep pay</a:t>
            </a:r>
          </a:p>
          <a:p>
            <a:pPr marL="612648" indent="-612648">
              <a:spcBef>
                <a:spcPts val="700"/>
              </a:spcBef>
              <a:buFontTx/>
              <a:buAutoNum type="arabicPeriod"/>
            </a:pPr>
            <a:r>
              <a:rPr lang="en-US" sz="2600" dirty="0" smtClean="0">
                <a:solidFill>
                  <a:srgbClr val="FFFFFF"/>
                </a:solidFill>
                <a:latin typeface="Avant Garde"/>
                <a:cs typeface="Avant Garde"/>
              </a:rPr>
              <a:t>System driven by seniority (not merit)</a:t>
            </a:r>
          </a:p>
          <a:p>
            <a:pPr marL="612648" indent="-612648">
              <a:spcBef>
                <a:spcPts val="700"/>
              </a:spcBef>
              <a:buFontTx/>
              <a:buNone/>
            </a:pPr>
            <a:r>
              <a:rPr lang="en-US" sz="2600" dirty="0" smtClean="0">
                <a:solidFill>
                  <a:srgbClr val="FFFFFF"/>
                </a:solidFill>
                <a:latin typeface="Avant Garde"/>
                <a:cs typeface="Avant Garde"/>
              </a:rPr>
              <a:t>	</a:t>
            </a:r>
          </a:p>
          <a:p>
            <a:pPr marL="612648" indent="-612648">
              <a:spcBef>
                <a:spcPts val="700"/>
              </a:spcBef>
              <a:buFontTx/>
              <a:buNone/>
            </a:pPr>
            <a:r>
              <a:rPr lang="en-US" sz="2600" dirty="0" smtClean="0">
                <a:solidFill>
                  <a:srgbClr val="FFFFFF"/>
                </a:solidFill>
                <a:latin typeface="Avant Garde"/>
                <a:cs typeface="Avant Garde"/>
              </a:rPr>
              <a:t>	"These three pillars need to be replaced with a culture that differentiates based on merit and organizational need."    </a:t>
            </a:r>
          </a:p>
          <a:p>
            <a:pPr marL="612648" indent="-612648">
              <a:spcBef>
                <a:spcPts val="700"/>
              </a:spcBef>
              <a:buFontTx/>
              <a:buNone/>
            </a:pPr>
            <a:r>
              <a:rPr lang="en-US" sz="2200" dirty="0" smtClean="0">
                <a:solidFill>
                  <a:srgbClr val="FFFFFF"/>
                </a:solidFill>
                <a:latin typeface="Avant Garde"/>
                <a:cs typeface="Avant Garde"/>
              </a:rPr>
              <a:t>                  – Joel Klein, Chancellor, NYC public schools</a:t>
            </a:r>
          </a:p>
        </p:txBody>
      </p:sp>
      <p:sp>
        <p:nvSpPr>
          <p:cNvPr id="5" name="TextBox 4"/>
          <p:cNvSpPr txBox="1"/>
          <p:nvPr/>
        </p:nvSpPr>
        <p:spPr>
          <a:xfrm>
            <a:off x="2760602" y="1127920"/>
            <a:ext cx="10513279" cy="1200329"/>
          </a:xfrm>
          <a:prstGeom prst="rect">
            <a:avLst/>
          </a:prstGeom>
          <a:noFill/>
        </p:spPr>
        <p:txBody>
          <a:bodyPr wrap="square" rtlCol="0">
            <a:spAutoFit/>
          </a:bodyPr>
          <a:lstStyle/>
          <a:p>
            <a:r>
              <a:rPr lang="en-US" sz="3600" dirty="0" smtClean="0">
                <a:solidFill>
                  <a:srgbClr val="FFFFFF"/>
                </a:solidFill>
                <a:latin typeface="Avant Garde"/>
                <a:cs typeface="Avant Garde"/>
              </a:rPr>
              <a:t>Too many school systems today are dominated by the "Three Pillars of Mediocrity."</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81</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62881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2" y="2956719"/>
            <a:ext cx="6931879" cy="2308324"/>
          </a:xfrm>
          <a:prstGeom prst="rect">
            <a:avLst/>
          </a:prstGeom>
          <a:noFill/>
        </p:spPr>
        <p:txBody>
          <a:bodyPr wrap="square" rtlCol="0">
            <a:spAutoFit/>
          </a:bodyPr>
          <a:lstStyle/>
          <a:p>
            <a:r>
              <a:rPr lang="en-US" sz="3600" dirty="0" smtClean="0">
                <a:solidFill>
                  <a:srgbClr val="FFFFFF"/>
                </a:solidFill>
                <a:latin typeface="Avant Garde"/>
                <a:cs typeface="Avant Garde"/>
              </a:rPr>
              <a:t>There are two general approaches to fixing our schools: improve the current system and create alternatives to it.</a:t>
            </a:r>
            <a:endParaRPr lang="en-US" sz="3600" dirty="0">
              <a:solidFill>
                <a:srgbClr val="FFFFFF"/>
              </a:solidFill>
              <a:latin typeface="Avant Garde"/>
              <a:cs typeface="Avant Garde"/>
            </a:endParaRPr>
          </a:p>
        </p:txBody>
      </p:sp>
      <p:sp>
        <p:nvSpPr>
          <p:cNvPr id="5" name="Slide Number Placeholder 4"/>
          <p:cNvSpPr>
            <a:spLocks noGrp="1"/>
          </p:cNvSpPr>
          <p:nvPr>
            <p:ph type="sldNum" sz="quarter" idx="12"/>
          </p:nvPr>
        </p:nvSpPr>
        <p:spPr/>
        <p:txBody>
          <a:bodyPr/>
          <a:lstStyle/>
          <a:p>
            <a:r>
              <a:rPr lang="en-US" smtClean="0"/>
              <a:t>-</a:t>
            </a:r>
            <a:fld id="{5E8EF2F0-B23E-0D45-9EC4-8ABB153D8498}" type="slidenum">
              <a:rPr lang="en-US" smtClean="0"/>
              <a:pPr/>
              <a:t>82</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116764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58281" y="1745511"/>
            <a:ext cx="10058399" cy="7840608"/>
          </a:xfrm>
          <a:prstGeom prst="rect">
            <a:avLst/>
          </a:prstGeom>
          <a:noFill/>
        </p:spPr>
        <p:txBody>
          <a:bodyPr wrap="square" numCol="1" rtlCol="0">
            <a:spAutoFit/>
          </a:bodyPr>
          <a:lstStyle/>
          <a:p>
            <a:pPr marL="347663" indent="-347663">
              <a:spcBef>
                <a:spcPts val="700"/>
              </a:spcBef>
              <a:buFontTx/>
              <a:buAutoNum type="arabicPeriod"/>
            </a:pPr>
            <a:r>
              <a:rPr lang="en-US" sz="2600" dirty="0" smtClean="0">
                <a:solidFill>
                  <a:srgbClr val="FFFFFF"/>
                </a:solidFill>
                <a:latin typeface="Avant Garde"/>
                <a:cs typeface="Avant Garde"/>
              </a:rPr>
              <a:t>Adopt the right strategy and tactics</a:t>
            </a:r>
          </a:p>
          <a:p>
            <a:pPr marL="738188" lvl="1" indent="-347663">
              <a:spcBef>
                <a:spcPts val="700"/>
              </a:spcBef>
              <a:buFont typeface="Arial" pitchFamily="34" charset="0"/>
              <a:buChar char="•"/>
            </a:pPr>
            <a:r>
              <a:rPr lang="en-US" sz="1800" dirty="0" smtClean="0">
                <a:solidFill>
                  <a:srgbClr val="FFFFFF"/>
                </a:solidFill>
                <a:latin typeface="Avant Garde"/>
                <a:cs typeface="Avant Garde"/>
              </a:rPr>
              <a:t>Set high expectations and standards, benchmarked against international standards</a:t>
            </a:r>
          </a:p>
          <a:p>
            <a:pPr marL="1519360" lvl="2" indent="-347663">
              <a:spcBef>
                <a:spcPts val="700"/>
              </a:spcBef>
              <a:buFont typeface="Arial" pitchFamily="34" charset="0"/>
              <a:buChar char="•"/>
            </a:pPr>
            <a:r>
              <a:rPr lang="en-US" sz="1400" dirty="0" smtClean="0">
                <a:solidFill>
                  <a:srgbClr val="FFFFFF"/>
                </a:solidFill>
                <a:latin typeface="Avant Garde"/>
                <a:cs typeface="Avant Garde"/>
              </a:rPr>
              <a:t>For political reasons, most states have engaged in a race to the bottom</a:t>
            </a:r>
          </a:p>
          <a:p>
            <a:pPr marL="1519360" lvl="2" indent="-347663">
              <a:spcBef>
                <a:spcPts val="700"/>
              </a:spcBef>
              <a:buFont typeface="Arial" pitchFamily="34" charset="0"/>
              <a:buChar char="•"/>
            </a:pPr>
            <a:r>
              <a:rPr lang="en-US" sz="1400" dirty="0" smtClean="0">
                <a:solidFill>
                  <a:srgbClr val="FFFFFF"/>
                </a:solidFill>
                <a:latin typeface="Avant Garde"/>
                <a:cs typeface="Avant Garde"/>
              </a:rPr>
              <a:t>No </a:t>
            </a:r>
            <a:r>
              <a:rPr lang="en-US" sz="1400" dirty="0">
                <a:solidFill>
                  <a:srgbClr val="FFFFFF"/>
                </a:solidFill>
                <a:latin typeface="Avant Garde"/>
                <a:cs typeface="Avant Garde"/>
              </a:rPr>
              <a:t>state set its own reading proficiency standard for fourth-graders at a level that met or exceeded </a:t>
            </a:r>
            <a:r>
              <a:rPr lang="en-US" sz="1400" dirty="0" smtClean="0">
                <a:solidFill>
                  <a:srgbClr val="FFFFFF"/>
                </a:solidFill>
                <a:latin typeface="Avant Garde"/>
                <a:cs typeface="Avant Garde"/>
              </a:rPr>
              <a:t>NAEP's "proficient" </a:t>
            </a:r>
            <a:r>
              <a:rPr lang="en-US" sz="1400" dirty="0">
                <a:solidFill>
                  <a:srgbClr val="FFFFFF"/>
                </a:solidFill>
                <a:latin typeface="Avant Garde"/>
                <a:cs typeface="Avant Garde"/>
              </a:rPr>
              <a:t>standard</a:t>
            </a:r>
          </a:p>
          <a:p>
            <a:pPr marL="1519360" lvl="2" indent="-347663">
              <a:spcBef>
                <a:spcPts val="700"/>
              </a:spcBef>
              <a:buFont typeface="Arial" pitchFamily="34" charset="0"/>
              <a:buChar char="•"/>
            </a:pPr>
            <a:r>
              <a:rPr lang="en-US" sz="1400" dirty="0" smtClean="0">
                <a:solidFill>
                  <a:srgbClr val="FFFFFF"/>
                </a:solidFill>
                <a:latin typeface="Avant Garde"/>
                <a:cs typeface="Avant Garde"/>
              </a:rPr>
              <a:t>34 </a:t>
            </a:r>
            <a:r>
              <a:rPr lang="en-US" sz="1400" dirty="0">
                <a:solidFill>
                  <a:srgbClr val="FFFFFF"/>
                </a:solidFill>
                <a:latin typeface="Avant Garde"/>
                <a:cs typeface="Avant Garde"/>
              </a:rPr>
              <a:t>states set their proficiency standard so low that it falls below the </a:t>
            </a:r>
            <a:r>
              <a:rPr lang="en-US" sz="1400" dirty="0" smtClean="0">
                <a:solidFill>
                  <a:srgbClr val="FFFFFF"/>
                </a:solidFill>
                <a:latin typeface="Avant Garde"/>
                <a:cs typeface="Avant Garde"/>
              </a:rPr>
              <a:t>NAEP's "basic" </a:t>
            </a:r>
            <a:r>
              <a:rPr lang="en-US" sz="1400" dirty="0">
                <a:solidFill>
                  <a:srgbClr val="FFFFFF"/>
                </a:solidFill>
                <a:latin typeface="Avant Garde"/>
                <a:cs typeface="Avant Garde"/>
              </a:rPr>
              <a:t>reading level</a:t>
            </a:r>
          </a:p>
          <a:p>
            <a:pPr marL="1519360" lvl="2" indent="-347663">
              <a:spcBef>
                <a:spcPts val="700"/>
              </a:spcBef>
              <a:buFont typeface="Arial" pitchFamily="34" charset="0"/>
              <a:buChar char="•"/>
            </a:pPr>
            <a:r>
              <a:rPr lang="en-US" sz="1400" dirty="0" smtClean="0">
                <a:solidFill>
                  <a:srgbClr val="FFFFFF"/>
                </a:solidFill>
                <a:latin typeface="Avant Garde"/>
                <a:cs typeface="Avant Garde"/>
              </a:rPr>
              <a:t>From 2005-07</a:t>
            </a:r>
            <a:r>
              <a:rPr lang="en-US" sz="1400" dirty="0">
                <a:solidFill>
                  <a:srgbClr val="FFFFFF"/>
                </a:solidFill>
                <a:latin typeface="Avant Garde"/>
                <a:cs typeface="Avant Garde"/>
              </a:rPr>
              <a:t>, 15 states lowered their proficiency standards in fourth- and eighth-grade reading or math, while only 8 states increased rigor of standards in one or both subjects and </a:t>
            </a:r>
            <a:r>
              <a:rPr lang="en-US" sz="1400" dirty="0" smtClean="0">
                <a:solidFill>
                  <a:srgbClr val="FFFFFF"/>
                </a:solidFill>
                <a:latin typeface="Avant Garde"/>
                <a:cs typeface="Avant Garde"/>
              </a:rPr>
              <a:t>grades</a:t>
            </a:r>
          </a:p>
          <a:p>
            <a:pPr marL="738188" lvl="1" indent="-347663">
              <a:spcBef>
                <a:spcPts val="700"/>
              </a:spcBef>
              <a:buFont typeface="Arial" pitchFamily="34" charset="0"/>
              <a:buChar char="•"/>
            </a:pPr>
            <a:r>
              <a:rPr lang="en-US" sz="1800" dirty="0" smtClean="0">
                <a:solidFill>
                  <a:srgbClr val="FFFFFF"/>
                </a:solidFill>
                <a:latin typeface="Avant Garde"/>
                <a:cs typeface="Avant Garde"/>
              </a:rPr>
              <a:t>Create more choice among public schools and empower parents via a “Parent Trigger”</a:t>
            </a:r>
          </a:p>
          <a:p>
            <a:pPr marL="738188" lvl="1" indent="-347663">
              <a:spcBef>
                <a:spcPts val="700"/>
              </a:spcBef>
              <a:buFont typeface="Arial" pitchFamily="34" charset="0"/>
              <a:buChar char="•"/>
            </a:pPr>
            <a:r>
              <a:rPr lang="en-US" sz="1800" dirty="0" smtClean="0">
                <a:solidFill>
                  <a:srgbClr val="FFFFFF"/>
                </a:solidFill>
                <a:latin typeface="Avant Garde"/>
                <a:cs typeface="Avant Garde"/>
              </a:rPr>
              <a:t>Focus on recruiting high-potential teachers </a:t>
            </a:r>
          </a:p>
          <a:p>
            <a:pPr marL="738188" lvl="1" indent="-347663">
              <a:spcBef>
                <a:spcPts val="700"/>
              </a:spcBef>
              <a:buFont typeface="Arial" pitchFamily="34" charset="0"/>
              <a:buChar char="•"/>
            </a:pPr>
            <a:r>
              <a:rPr lang="en-US" sz="1800" dirty="0" smtClean="0">
                <a:solidFill>
                  <a:srgbClr val="FFFFFF"/>
                </a:solidFill>
                <a:latin typeface="Avant Garde"/>
                <a:cs typeface="Avant Garde"/>
              </a:rPr>
              <a:t>Develop effective training and mentoring programs for all teachers, especially new ones, to ensure that they reach their potential</a:t>
            </a:r>
          </a:p>
          <a:p>
            <a:pPr marL="738188" lvl="1" indent="-347663">
              <a:spcBef>
                <a:spcPts val="700"/>
              </a:spcBef>
              <a:buFont typeface="Arial" pitchFamily="34" charset="0"/>
              <a:buChar char="•"/>
            </a:pPr>
            <a:r>
              <a:rPr lang="en-US" sz="1800" dirty="0" smtClean="0">
                <a:solidFill>
                  <a:srgbClr val="FFFFFF"/>
                </a:solidFill>
                <a:latin typeface="Avant Garde"/>
                <a:cs typeface="Avant Garde"/>
              </a:rPr>
              <a:t>Develop robust evaluations systems, including value-added data, to better measure teacher effectiveness and identify the most effective and ineffective teachers </a:t>
            </a:r>
          </a:p>
          <a:p>
            <a:pPr marL="738188" lvl="1" indent="-347663">
              <a:spcBef>
                <a:spcPts val="700"/>
              </a:spcBef>
              <a:buFont typeface="Arial" pitchFamily="34" charset="0"/>
              <a:buChar char="•"/>
            </a:pPr>
            <a:r>
              <a:rPr lang="en-US" sz="1800" dirty="0" smtClean="0">
                <a:solidFill>
                  <a:srgbClr val="FFFFFF"/>
                </a:solidFill>
                <a:latin typeface="Avant Garde"/>
                <a:cs typeface="Avant Garde"/>
              </a:rPr>
              <a:t>Distribute teacher talent more equitably</a:t>
            </a:r>
          </a:p>
          <a:p>
            <a:pPr marL="738188" lvl="1" indent="-347663">
              <a:spcBef>
                <a:spcPts val="700"/>
              </a:spcBef>
              <a:buFont typeface="Arial" pitchFamily="34" charset="0"/>
              <a:buChar char="•"/>
            </a:pPr>
            <a:r>
              <a:rPr lang="en-US" sz="1800" dirty="0">
                <a:solidFill>
                  <a:srgbClr val="FFFFFF"/>
                </a:solidFill>
                <a:latin typeface="Avant Garde"/>
                <a:cs typeface="Avant Garde"/>
              </a:rPr>
              <a:t>Introduce differential pay based on three factors: subject areas (e.g., pay math and science teachers more), "hardship pay" (for those willing to teach in the toughest schools); and merit (pay top performers more)</a:t>
            </a:r>
          </a:p>
          <a:p>
            <a:pPr marL="738188" lvl="1" indent="-347663">
              <a:spcBef>
                <a:spcPts val="700"/>
              </a:spcBef>
              <a:buFont typeface="Arial" pitchFamily="34" charset="0"/>
              <a:buChar char="•"/>
            </a:pPr>
            <a:r>
              <a:rPr lang="en-US" sz="1800" dirty="0" smtClean="0">
                <a:solidFill>
                  <a:srgbClr val="FFFFFF"/>
                </a:solidFill>
                <a:latin typeface="Avant Garde"/>
                <a:cs typeface="Avant Garde"/>
              </a:rPr>
              <a:t>Renegotiate onerous provisions in union contracts (e.g., make it easier to remove ineffective teachers, make it harder to get tenure, eliminate seniority "bumping" rights and layoffs driven entirely by seniority)</a:t>
            </a:r>
          </a:p>
          <a:p>
            <a:pPr marL="738188" lvl="1" indent="-347663">
              <a:spcBef>
                <a:spcPts val="700"/>
              </a:spcBef>
              <a:buFont typeface="Arial" pitchFamily="34" charset="0"/>
              <a:buChar char="•"/>
            </a:pPr>
            <a:r>
              <a:rPr lang="en-US" sz="1800" dirty="0">
                <a:solidFill>
                  <a:srgbClr val="FFFFFF"/>
                </a:solidFill>
                <a:latin typeface="Avant Garde"/>
                <a:cs typeface="Avant Garde"/>
              </a:rPr>
              <a:t>Use proven curricula</a:t>
            </a:r>
          </a:p>
          <a:p>
            <a:pPr marL="738188" lvl="1" indent="-347663">
              <a:spcBef>
                <a:spcPts val="700"/>
              </a:spcBef>
              <a:buFont typeface="Arial" pitchFamily="34" charset="0"/>
              <a:buChar char="•"/>
            </a:pPr>
            <a:r>
              <a:rPr lang="en-US" sz="1800" dirty="0">
                <a:solidFill>
                  <a:srgbClr val="FFFFFF"/>
                </a:solidFill>
                <a:latin typeface="Avant Garde"/>
                <a:cs typeface="Avant Garde"/>
              </a:rPr>
              <a:t>Extend the school day and year</a:t>
            </a:r>
          </a:p>
          <a:p>
            <a:pPr marL="738188" lvl="1" indent="-347663">
              <a:spcBef>
                <a:spcPts val="700"/>
              </a:spcBef>
              <a:buFont typeface="Arial" pitchFamily="34" charset="0"/>
              <a:buChar char="•"/>
            </a:pPr>
            <a:r>
              <a:rPr lang="en-US" sz="1800" dirty="0">
                <a:solidFill>
                  <a:srgbClr val="FFFFFF"/>
                </a:solidFill>
                <a:latin typeface="Avant Garde"/>
                <a:cs typeface="Avant Garde"/>
              </a:rPr>
              <a:t>Eliminate social </a:t>
            </a:r>
            <a:r>
              <a:rPr lang="en-US" sz="1800" dirty="0" smtClean="0">
                <a:solidFill>
                  <a:srgbClr val="FFFFFF"/>
                </a:solidFill>
                <a:latin typeface="Avant Garde"/>
                <a:cs typeface="Avant Garde"/>
              </a:rPr>
              <a:t>promotion</a:t>
            </a:r>
            <a:endParaRPr lang="en-US" sz="1800" dirty="0">
              <a:solidFill>
                <a:srgbClr val="FFFFFF"/>
              </a:solidFill>
              <a:latin typeface="Avant Garde"/>
              <a:cs typeface="Avant Garde"/>
            </a:endParaRPr>
          </a:p>
        </p:txBody>
      </p:sp>
      <p:sp>
        <p:nvSpPr>
          <p:cNvPr id="6" name="TextBox 5"/>
          <p:cNvSpPr txBox="1"/>
          <p:nvPr/>
        </p:nvSpPr>
        <p:spPr>
          <a:xfrm>
            <a:off x="2760602" y="442119"/>
            <a:ext cx="10513279" cy="1200329"/>
          </a:xfrm>
          <a:prstGeom prst="rect">
            <a:avLst/>
          </a:prstGeom>
          <a:noFill/>
        </p:spPr>
        <p:txBody>
          <a:bodyPr wrap="square" rtlCol="0">
            <a:spAutoFit/>
          </a:bodyPr>
          <a:lstStyle/>
          <a:p>
            <a:r>
              <a:rPr lang="en-US" sz="3600" dirty="0" smtClean="0">
                <a:solidFill>
                  <a:srgbClr val="FFFFFF"/>
                </a:solidFill>
                <a:latin typeface="Avant Garde"/>
                <a:cs typeface="Avant Garde"/>
              </a:rPr>
              <a:t>Improve the current system</a:t>
            </a:r>
          </a:p>
          <a:p>
            <a:r>
              <a:rPr lang="en-US" sz="3600" dirty="0" smtClean="0">
                <a:solidFill>
                  <a:srgbClr val="FFFFFF"/>
                </a:solidFill>
                <a:latin typeface="Avant Garde"/>
                <a:cs typeface="Avant Garde"/>
              </a:rPr>
              <a:t>4 steps for fixing any broken system (1):</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83</a:t>
            </a:fld>
            <a:r>
              <a:rPr lang="en-US" smtClean="0"/>
              <a:t>-</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1495544"/>
            <a:ext cx="10437079" cy="6935232"/>
          </a:xfrm>
          <a:prstGeom prst="rect">
            <a:avLst/>
          </a:prstGeom>
          <a:noFill/>
        </p:spPr>
        <p:txBody>
          <a:bodyPr wrap="square" numCol="1" rtlCol="0">
            <a:spAutoFit/>
          </a:bodyPr>
          <a:lstStyle/>
          <a:p>
            <a:pPr marL="457200" indent="-457200">
              <a:spcBef>
                <a:spcPts val="700"/>
              </a:spcBef>
              <a:buFont typeface="+mj-lt"/>
              <a:buAutoNum type="arabicPeriod" startAt="2"/>
            </a:pPr>
            <a:r>
              <a:rPr lang="en-US" sz="2600" dirty="0" smtClean="0">
                <a:solidFill>
                  <a:srgbClr val="FFFFFF"/>
                </a:solidFill>
                <a:latin typeface="Avant Garde"/>
                <a:cs typeface="Avant Garde"/>
              </a:rPr>
              <a:t>Hire and train great leaders and then empower them</a:t>
            </a:r>
          </a:p>
          <a:p>
            <a:pPr marL="758825" lvl="1" indent="-296863">
              <a:spcBef>
                <a:spcPts val="700"/>
              </a:spcBef>
              <a:buFontTx/>
              <a:buChar char="•"/>
            </a:pPr>
            <a:r>
              <a:rPr lang="en-US" sz="2000" dirty="0" smtClean="0">
                <a:solidFill>
                  <a:srgbClr val="FFFFFF"/>
                </a:solidFill>
                <a:latin typeface="Avant Garde"/>
                <a:cs typeface="Avant Garde"/>
              </a:rPr>
              <a:t>Give principals the power to manage their schools by giving them more control over their budgets and staff; in particular, they need the ability to hire great teachers and have a reasonable process for removing ineffective ones</a:t>
            </a:r>
          </a:p>
          <a:p>
            <a:pPr marL="457200" indent="-457200">
              <a:spcBef>
                <a:spcPts val="700"/>
              </a:spcBef>
              <a:buFont typeface="+mj-lt"/>
              <a:buAutoNum type="arabicPeriod" startAt="3"/>
            </a:pPr>
            <a:r>
              <a:rPr lang="en-US" sz="2600" dirty="0" smtClean="0">
                <a:solidFill>
                  <a:srgbClr val="FFFFFF"/>
                </a:solidFill>
                <a:latin typeface="Avant Garde"/>
                <a:cs typeface="Avant Garde"/>
              </a:rPr>
              <a:t>Measure results</a:t>
            </a:r>
          </a:p>
          <a:p>
            <a:pPr marL="758825" lvl="1" indent="-296863">
              <a:spcBef>
                <a:spcPts val="700"/>
              </a:spcBef>
              <a:buFontTx/>
              <a:buChar char="•"/>
            </a:pPr>
            <a:r>
              <a:rPr lang="en-US" sz="2000" dirty="0" smtClean="0">
                <a:solidFill>
                  <a:srgbClr val="FFFFFF"/>
                </a:solidFill>
                <a:latin typeface="Avant Garde"/>
                <a:cs typeface="Avant Garde"/>
              </a:rPr>
              <a:t>Better measure student achievement and teacher and principal effectiveness by improving the collection and use of data and establishing rigorous, comprehensive evaluation systems that include, but are not limited to, test scores</a:t>
            </a:r>
          </a:p>
          <a:p>
            <a:pPr marL="758825" lvl="1" indent="-296863">
              <a:spcBef>
                <a:spcPts val="700"/>
              </a:spcBef>
              <a:buFontTx/>
              <a:buChar char="•"/>
            </a:pPr>
            <a:r>
              <a:rPr lang="en-US" sz="2000" dirty="0" smtClean="0">
                <a:solidFill>
                  <a:srgbClr val="FFFFFF"/>
                </a:solidFill>
                <a:latin typeface="Avant Garde"/>
                <a:cs typeface="Avant Garde"/>
              </a:rPr>
              <a:t>We must eliminate "happy schools" – schools in which the students are happy, the parents are happy, the teachers are happy and the principal is happy – the only problem is that the children can't read!</a:t>
            </a:r>
          </a:p>
          <a:p>
            <a:pPr marL="347663" indent="-347663">
              <a:spcBef>
                <a:spcPts val="700"/>
              </a:spcBef>
              <a:buFontTx/>
              <a:buAutoNum type="arabicPeriod" startAt="3"/>
            </a:pPr>
            <a:r>
              <a:rPr lang="en-US" sz="2600" dirty="0" smtClean="0">
                <a:solidFill>
                  <a:srgbClr val="FFFFFF"/>
                </a:solidFill>
                <a:latin typeface="Avant Garde"/>
                <a:cs typeface="Avant Garde"/>
              </a:rPr>
              <a:t>Hold people accountable</a:t>
            </a:r>
          </a:p>
          <a:p>
            <a:pPr marL="758825" lvl="1" indent="-296863">
              <a:spcBef>
                <a:spcPts val="700"/>
              </a:spcBef>
              <a:buFontTx/>
              <a:buChar char="•"/>
            </a:pPr>
            <a:r>
              <a:rPr lang="en-US" sz="2000" dirty="0" smtClean="0">
                <a:solidFill>
                  <a:srgbClr val="FFFFFF"/>
                </a:solidFill>
                <a:latin typeface="Avant Garde"/>
                <a:cs typeface="Avant Garde"/>
              </a:rPr>
              <a:t>Identify and reward the best people in various ways, including differential pay</a:t>
            </a:r>
          </a:p>
          <a:p>
            <a:pPr marL="758825" lvl="1" indent="-296863">
              <a:spcBef>
                <a:spcPts val="700"/>
              </a:spcBef>
              <a:buFontTx/>
              <a:buChar char="•"/>
            </a:pPr>
            <a:r>
              <a:rPr lang="en-US" sz="2000" dirty="0" smtClean="0">
                <a:solidFill>
                  <a:srgbClr val="FFFFFF"/>
                </a:solidFill>
                <a:latin typeface="Avant Garde"/>
                <a:cs typeface="Avant Garde"/>
              </a:rPr>
              <a:t>Put ineffective principals and teachers on probation, give them training and support and, if they do not improve, remove them</a:t>
            </a:r>
          </a:p>
          <a:p>
            <a:pPr marL="758825" lvl="1" indent="-296863">
              <a:spcBef>
                <a:spcPts val="700"/>
              </a:spcBef>
              <a:buFontTx/>
              <a:buChar char="•"/>
            </a:pPr>
            <a:r>
              <a:rPr lang="en-US" sz="2000" dirty="0" smtClean="0">
                <a:solidFill>
                  <a:srgbClr val="FFFFFF"/>
                </a:solidFill>
                <a:latin typeface="Avant Garde"/>
                <a:cs typeface="Avant Garde"/>
              </a:rPr>
              <a:t>Grade all schools, make the results public, and take strong actions to address chronically underperforming schools, including the possibility of requiring all adults to reapply for their jobs and/or shutting the school down and turning the building over to proven operators</a:t>
            </a:r>
          </a:p>
        </p:txBody>
      </p:sp>
      <p:sp>
        <p:nvSpPr>
          <p:cNvPr id="6" name="TextBox 5"/>
          <p:cNvSpPr txBox="1"/>
          <p:nvPr/>
        </p:nvSpPr>
        <p:spPr>
          <a:xfrm>
            <a:off x="2760602" y="289719"/>
            <a:ext cx="10513279" cy="1200329"/>
          </a:xfrm>
          <a:prstGeom prst="rect">
            <a:avLst/>
          </a:prstGeom>
          <a:noFill/>
        </p:spPr>
        <p:txBody>
          <a:bodyPr wrap="square" rtlCol="0">
            <a:spAutoFit/>
          </a:bodyPr>
          <a:lstStyle/>
          <a:p>
            <a:r>
              <a:rPr lang="en-US" sz="3600" dirty="0" smtClean="0">
                <a:solidFill>
                  <a:srgbClr val="FFFFFF"/>
                </a:solidFill>
                <a:latin typeface="Avant Garde"/>
                <a:cs typeface="Avant Garde"/>
              </a:rPr>
              <a:t>Improve the current system</a:t>
            </a:r>
          </a:p>
          <a:p>
            <a:r>
              <a:rPr lang="en-US" sz="3600" dirty="0" smtClean="0">
                <a:solidFill>
                  <a:srgbClr val="FFFFFF"/>
                </a:solidFill>
                <a:latin typeface="Avant Garde"/>
                <a:cs typeface="Avant Garde"/>
              </a:rPr>
              <a:t>4 steps for fixing any broken system (2-4):</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84</a:t>
            </a:fld>
            <a:r>
              <a:rPr lang="en-US" smtClean="0"/>
              <a:t>-</a:t>
            </a:r>
            <a:endParaRPr lang="en-US" dirty="0"/>
          </a:p>
        </p:txBody>
      </p:sp>
      <p:sp>
        <p:nvSpPr>
          <p:cNvPr id="8" name="TextBox 7"/>
          <p:cNvSpPr txBox="1"/>
          <p:nvPr/>
        </p:nvSpPr>
        <p:spPr>
          <a:xfrm>
            <a:off x="1691481" y="8430776"/>
            <a:ext cx="15011400" cy="1200329"/>
          </a:xfrm>
          <a:prstGeom prst="rect">
            <a:avLst/>
          </a:prstGeom>
          <a:noFill/>
          <a:ln>
            <a:solidFill>
              <a:schemeClr val="bg1"/>
            </a:solidFill>
          </a:ln>
        </p:spPr>
        <p:txBody>
          <a:bodyPr wrap="square" numCol="1" rtlCol="0">
            <a:spAutoFit/>
          </a:bodyPr>
          <a:lstStyle/>
          <a:p>
            <a:pPr marL="285750" indent="-285750">
              <a:buFont typeface="Arial" pitchFamily="34" charset="0"/>
              <a:buChar char="•"/>
            </a:pPr>
            <a:r>
              <a:rPr lang="en-US" sz="2400" dirty="0" smtClean="0">
                <a:solidFill>
                  <a:srgbClr val="FFFFFF"/>
                </a:solidFill>
                <a:latin typeface="Avant Garde"/>
                <a:cs typeface="Avant Garde"/>
              </a:rPr>
              <a:t>Execution and implementation are critical</a:t>
            </a:r>
          </a:p>
          <a:p>
            <a:pPr marL="285750" indent="-285750">
              <a:buFont typeface="Arial" pitchFamily="34" charset="0"/>
              <a:buChar char="•"/>
            </a:pPr>
            <a:r>
              <a:rPr lang="en-US" sz="2400" dirty="0" smtClean="0">
                <a:solidFill>
                  <a:srgbClr val="FFFFFF"/>
                </a:solidFill>
                <a:latin typeface="Avant Garde"/>
                <a:cs typeface="Avant Garde"/>
              </a:rPr>
              <a:t>The system is so large and so broken that it will take decades to truly fix it – it's like turning a supertanker</a:t>
            </a:r>
          </a:p>
          <a:p>
            <a:pPr marL="1066922" lvl="1" indent="-285750"/>
            <a:r>
              <a:rPr lang="en-US" sz="2400" dirty="0" smtClean="0">
                <a:solidFill>
                  <a:srgbClr val="FFFFFF"/>
                </a:solidFill>
                <a:latin typeface="Avant Garde"/>
                <a:cs typeface="Avant Garde"/>
              </a:rPr>
              <a:t>-	But the journey of 1,000 miles begins with the first step…</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9" name="Chart 18"/>
          <p:cNvGraphicFramePr/>
          <p:nvPr/>
        </p:nvGraphicFramePr>
        <p:xfrm>
          <a:off x="3520281" y="3109119"/>
          <a:ext cx="77724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2758282" y="1324045"/>
            <a:ext cx="11429999" cy="2092881"/>
          </a:xfrm>
          <a:prstGeom prst="rect">
            <a:avLst/>
          </a:prstGeom>
          <a:noFill/>
        </p:spPr>
        <p:txBody>
          <a:bodyPr wrap="square" numCol="1" rtlCol="0">
            <a:spAutoFit/>
          </a:bodyPr>
          <a:lstStyle/>
          <a:p>
            <a:r>
              <a:rPr lang="en-US" sz="2600" dirty="0" smtClean="0">
                <a:solidFill>
                  <a:srgbClr val="FFFFFF"/>
                </a:solidFill>
                <a:latin typeface="Avant Garde"/>
                <a:cs typeface="Avant Garde"/>
              </a:rPr>
              <a:t>Facts:</a:t>
            </a:r>
          </a:p>
          <a:p>
            <a:pPr marL="285750" indent="-285750">
              <a:buFont typeface="Arial" pitchFamily="34" charset="0"/>
              <a:buChar char="•"/>
            </a:pPr>
            <a:r>
              <a:rPr lang="en-US" sz="2600" dirty="0" smtClean="0">
                <a:solidFill>
                  <a:srgbClr val="FFFFFF"/>
                </a:solidFill>
                <a:latin typeface="Avant Garde"/>
                <a:cs typeface="Avant Garde"/>
              </a:rPr>
              <a:t>Overall spending, even adjusted for inflation, has risen steadily…and large city schools are spending the most per pupil</a:t>
            </a:r>
          </a:p>
          <a:p>
            <a:pPr marL="285750" indent="-285750">
              <a:buFont typeface="Arial" pitchFamily="34" charset="0"/>
              <a:buChar char="•"/>
            </a:pPr>
            <a:r>
              <a:rPr lang="en-US" sz="2600" dirty="0" smtClean="0">
                <a:solidFill>
                  <a:srgbClr val="FFFFFF"/>
                </a:solidFill>
                <a:latin typeface="Avant Garde"/>
                <a:cs typeface="Avant Garde"/>
              </a:rPr>
              <a:t>More spending is not correlated with better outcomes among cities:</a:t>
            </a:r>
          </a:p>
          <a:p>
            <a:pPr marL="285750" indent="-285750">
              <a:buFont typeface="Arial" pitchFamily="34" charset="0"/>
              <a:buChar char="•"/>
            </a:pPr>
            <a:endParaRPr lang="en-US" sz="2600" dirty="0" smtClean="0">
              <a:solidFill>
                <a:srgbClr val="FFFFFF"/>
              </a:solidFill>
              <a:latin typeface="Avant Garde"/>
              <a:cs typeface="Avant Garde"/>
            </a:endParaRPr>
          </a:p>
        </p:txBody>
      </p:sp>
      <p:sp>
        <p:nvSpPr>
          <p:cNvPr id="5" name="TextBox 4"/>
          <p:cNvSpPr txBox="1"/>
          <p:nvPr/>
        </p:nvSpPr>
        <p:spPr>
          <a:xfrm>
            <a:off x="2760602" y="79990"/>
            <a:ext cx="8989279" cy="1200329"/>
          </a:xfrm>
          <a:prstGeom prst="rect">
            <a:avLst/>
          </a:prstGeom>
          <a:noFill/>
        </p:spPr>
        <p:txBody>
          <a:bodyPr wrap="square" rtlCol="0">
            <a:spAutoFit/>
          </a:bodyPr>
          <a:lstStyle/>
          <a:p>
            <a:r>
              <a:rPr lang="en-US" sz="3600" dirty="0" smtClean="0">
                <a:solidFill>
                  <a:srgbClr val="FFFFFF"/>
                </a:solidFill>
                <a:latin typeface="Avant Garde"/>
                <a:cs typeface="Avant Garde"/>
              </a:rPr>
              <a:t>Why isn't spending more money on my list of necessary reforms?</a:t>
            </a:r>
          </a:p>
        </p:txBody>
      </p:sp>
      <p:sp>
        <p:nvSpPr>
          <p:cNvPr id="7" name="Slide Number Placeholder 6"/>
          <p:cNvSpPr>
            <a:spLocks noGrp="1"/>
          </p:cNvSpPr>
          <p:nvPr>
            <p:ph type="sldNum" sz="quarter" idx="12"/>
          </p:nvPr>
        </p:nvSpPr>
        <p:spPr>
          <a:xfrm>
            <a:off x="13459725" y="9365122"/>
            <a:ext cx="4096438" cy="525797"/>
          </a:xfrm>
        </p:spPr>
        <p:txBody>
          <a:bodyPr/>
          <a:lstStyle/>
          <a:p>
            <a:r>
              <a:rPr lang="en-US" dirty="0" smtClean="0"/>
              <a:t>-</a:t>
            </a:r>
            <a:fld id="{5E8EF2F0-B23E-0D45-9EC4-8ABB153D8498}" type="slidenum">
              <a:rPr lang="en-US" smtClean="0"/>
              <a:pPr/>
              <a:t>85</a:t>
            </a:fld>
            <a:r>
              <a:rPr lang="en-US" dirty="0" smtClean="0"/>
              <a:t>-</a:t>
            </a:r>
            <a:endParaRPr lang="en-US" dirty="0"/>
          </a:p>
        </p:txBody>
      </p:sp>
      <p:sp>
        <p:nvSpPr>
          <p:cNvPr id="6" name="TextBox 5"/>
          <p:cNvSpPr txBox="1"/>
          <p:nvPr/>
        </p:nvSpPr>
        <p:spPr>
          <a:xfrm>
            <a:off x="1234281" y="7985919"/>
            <a:ext cx="15011400" cy="1692771"/>
          </a:xfrm>
          <a:prstGeom prst="rect">
            <a:avLst/>
          </a:prstGeom>
          <a:noFill/>
          <a:ln>
            <a:solidFill>
              <a:schemeClr val="bg1"/>
            </a:solidFill>
          </a:ln>
        </p:spPr>
        <p:txBody>
          <a:bodyPr wrap="square" numCol="1" rtlCol="0">
            <a:spAutoFit/>
          </a:bodyPr>
          <a:lstStyle/>
          <a:p>
            <a:pPr marL="285750" indent="-285750">
              <a:buFont typeface="Arial" pitchFamily="34" charset="0"/>
              <a:buChar char="•"/>
            </a:pPr>
            <a:r>
              <a:rPr lang="en-US" sz="2600" dirty="0" smtClean="0">
                <a:solidFill>
                  <a:srgbClr val="FFFFFF"/>
                </a:solidFill>
                <a:latin typeface="Avant Garde"/>
                <a:cs typeface="Avant Garde"/>
              </a:rPr>
              <a:t>In the absence of genuine reform, simply increasing spending has proven to be a waste of money (e.g., Kansas City); in fact, it can do harm by further entrenching the status quo (e.g., New Jersey)</a:t>
            </a:r>
          </a:p>
          <a:p>
            <a:pPr marL="285750" indent="-285750">
              <a:buFont typeface="Arial" pitchFamily="34" charset="0"/>
              <a:buChar char="•"/>
            </a:pPr>
            <a:r>
              <a:rPr lang="en-US" sz="2600" dirty="0" smtClean="0">
                <a:solidFill>
                  <a:srgbClr val="FFFFFF"/>
                </a:solidFill>
                <a:latin typeface="Avant Garde"/>
                <a:cs typeface="Avant Garde"/>
              </a:rPr>
              <a:t>However, more money is a critical element to grease the wheels of reform</a:t>
            </a:r>
          </a:p>
          <a:p>
            <a:pPr marL="285750" indent="-285750">
              <a:buFont typeface="Arial" pitchFamily="34" charset="0"/>
              <a:buChar char="•"/>
            </a:pPr>
            <a:r>
              <a:rPr lang="en-US" sz="2600" dirty="0" smtClean="0">
                <a:solidFill>
                  <a:srgbClr val="FFFFFF"/>
                </a:solidFill>
                <a:latin typeface="Avant Garde"/>
                <a:cs typeface="Avant Garde"/>
              </a:rPr>
              <a:t>The key is to marry reform with additional resources (e.g., NYC, Washington DC, Austin)</a:t>
            </a:r>
          </a:p>
        </p:txBody>
      </p:sp>
      <p:sp>
        <p:nvSpPr>
          <p:cNvPr id="11" name="TextBox 10"/>
          <p:cNvSpPr txBox="1"/>
          <p:nvPr/>
        </p:nvSpPr>
        <p:spPr>
          <a:xfrm>
            <a:off x="4434681" y="4252119"/>
            <a:ext cx="1219200" cy="369332"/>
          </a:xfrm>
          <a:prstGeom prst="rect">
            <a:avLst/>
          </a:prstGeom>
          <a:noFill/>
        </p:spPr>
        <p:txBody>
          <a:bodyPr wrap="square" numCol="1" rtlCol="0">
            <a:spAutoFit/>
          </a:bodyPr>
          <a:lstStyle/>
          <a:p>
            <a:pPr marL="285750" indent="-285750"/>
            <a:r>
              <a:rPr lang="en-US" sz="1800" dirty="0" smtClean="0">
                <a:solidFill>
                  <a:srgbClr val="FFFFFF"/>
                </a:solidFill>
                <a:latin typeface="Avant Garde"/>
                <a:cs typeface="Avant Garde"/>
              </a:rPr>
              <a:t>Austin</a:t>
            </a:r>
          </a:p>
        </p:txBody>
      </p:sp>
      <p:sp>
        <p:nvSpPr>
          <p:cNvPr id="12" name="TextBox 11"/>
          <p:cNvSpPr txBox="1"/>
          <p:nvPr/>
        </p:nvSpPr>
        <p:spPr>
          <a:xfrm>
            <a:off x="4206081" y="3720862"/>
            <a:ext cx="1219200" cy="369332"/>
          </a:xfrm>
          <a:prstGeom prst="rect">
            <a:avLst/>
          </a:prstGeom>
          <a:noFill/>
        </p:spPr>
        <p:txBody>
          <a:bodyPr wrap="square" numCol="1" rtlCol="0">
            <a:spAutoFit/>
          </a:bodyPr>
          <a:lstStyle/>
          <a:p>
            <a:pPr marL="285750" indent="-285750"/>
            <a:r>
              <a:rPr lang="en-US" sz="1800" dirty="0" smtClean="0">
                <a:solidFill>
                  <a:srgbClr val="FFFFFF"/>
                </a:solidFill>
                <a:latin typeface="Avant Garde"/>
                <a:cs typeface="Avant Garde"/>
              </a:rPr>
              <a:t>Charlotte</a:t>
            </a:r>
          </a:p>
        </p:txBody>
      </p:sp>
      <p:sp>
        <p:nvSpPr>
          <p:cNvPr id="14" name="TextBox 13"/>
          <p:cNvSpPr txBox="1"/>
          <p:nvPr/>
        </p:nvSpPr>
        <p:spPr>
          <a:xfrm>
            <a:off x="4139406" y="5482987"/>
            <a:ext cx="1219200" cy="369332"/>
          </a:xfrm>
          <a:prstGeom prst="rect">
            <a:avLst/>
          </a:prstGeom>
          <a:noFill/>
        </p:spPr>
        <p:txBody>
          <a:bodyPr wrap="square" numCol="1" rtlCol="0">
            <a:spAutoFit/>
          </a:bodyPr>
          <a:lstStyle/>
          <a:p>
            <a:pPr marL="285750" indent="-285750"/>
            <a:r>
              <a:rPr lang="en-US" sz="1800" dirty="0" smtClean="0">
                <a:solidFill>
                  <a:srgbClr val="FFFFFF"/>
                </a:solidFill>
                <a:latin typeface="Avant Garde"/>
                <a:cs typeface="Avant Garde"/>
              </a:rPr>
              <a:t>Houston</a:t>
            </a:r>
          </a:p>
        </p:txBody>
      </p:sp>
      <p:sp>
        <p:nvSpPr>
          <p:cNvPr id="18" name="Text Box 19"/>
          <p:cNvSpPr txBox="1">
            <a:spLocks noChangeArrowheads="1"/>
          </p:cNvSpPr>
          <p:nvPr/>
        </p:nvSpPr>
        <p:spPr bwMode="auto">
          <a:xfrm>
            <a:off x="1920081" y="4023519"/>
            <a:ext cx="1615281" cy="1938992"/>
          </a:xfrm>
          <a:prstGeom prst="rect">
            <a:avLst/>
          </a:prstGeom>
          <a:noFill/>
          <a:ln w="9525">
            <a:noFill/>
            <a:miter lim="800000"/>
            <a:headEnd/>
            <a:tailEnd/>
          </a:ln>
          <a:effectLst/>
        </p:spPr>
        <p:txBody>
          <a:bodyPr wrap="square">
            <a:spAutoFit/>
          </a:bodyPr>
          <a:lstStyle/>
          <a:p>
            <a:pPr>
              <a:spcBef>
                <a:spcPct val="50000"/>
              </a:spcBef>
            </a:pPr>
            <a:r>
              <a:rPr lang="en-US" sz="2000" dirty="0">
                <a:solidFill>
                  <a:schemeClr val="bg1"/>
                </a:solidFill>
                <a:latin typeface="Avant Garde"/>
              </a:rPr>
              <a:t>Percent of </a:t>
            </a:r>
            <a:r>
              <a:rPr lang="en-US" sz="2000" dirty="0" smtClean="0">
                <a:solidFill>
                  <a:schemeClr val="bg1"/>
                </a:solidFill>
                <a:latin typeface="Avant Garde"/>
              </a:rPr>
              <a:t>4</a:t>
            </a:r>
            <a:r>
              <a:rPr lang="en-US" sz="2000" baseline="30000" dirty="0" smtClean="0">
                <a:solidFill>
                  <a:schemeClr val="bg1"/>
                </a:solidFill>
                <a:latin typeface="Avant Garde"/>
              </a:rPr>
              <a:t>th</a:t>
            </a:r>
            <a:r>
              <a:rPr lang="en-US" sz="2000" dirty="0" smtClean="0">
                <a:solidFill>
                  <a:schemeClr val="bg1"/>
                </a:solidFill>
                <a:latin typeface="Avant Garde"/>
              </a:rPr>
              <a:t> </a:t>
            </a:r>
            <a:r>
              <a:rPr lang="en-US" sz="2000" dirty="0">
                <a:solidFill>
                  <a:schemeClr val="bg1"/>
                </a:solidFill>
                <a:latin typeface="Avant Garde"/>
              </a:rPr>
              <a:t>grade students proficient or </a:t>
            </a:r>
            <a:r>
              <a:rPr lang="en-US" sz="2000" dirty="0" smtClean="0">
                <a:solidFill>
                  <a:schemeClr val="bg1"/>
                </a:solidFill>
                <a:latin typeface="Avant Garde"/>
              </a:rPr>
              <a:t>advanced in reading</a:t>
            </a:r>
            <a:endParaRPr lang="en-US" sz="2000" dirty="0">
              <a:solidFill>
                <a:schemeClr val="bg1"/>
              </a:solidFill>
              <a:latin typeface="Avant Garde"/>
            </a:endParaRPr>
          </a:p>
        </p:txBody>
      </p:sp>
      <p:sp>
        <p:nvSpPr>
          <p:cNvPr id="20" name="Text Box 19"/>
          <p:cNvSpPr txBox="1">
            <a:spLocks noChangeArrowheads="1"/>
          </p:cNvSpPr>
          <p:nvPr/>
        </p:nvSpPr>
        <p:spPr bwMode="auto">
          <a:xfrm>
            <a:off x="6263481" y="7452519"/>
            <a:ext cx="2438400" cy="400110"/>
          </a:xfrm>
          <a:prstGeom prst="rect">
            <a:avLst/>
          </a:prstGeom>
          <a:noFill/>
          <a:ln w="9525">
            <a:noFill/>
            <a:miter lim="800000"/>
            <a:headEnd/>
            <a:tailEnd/>
          </a:ln>
          <a:effectLst/>
        </p:spPr>
        <p:txBody>
          <a:bodyPr wrap="square">
            <a:spAutoFit/>
          </a:bodyPr>
          <a:lstStyle/>
          <a:p>
            <a:pPr>
              <a:spcBef>
                <a:spcPct val="50000"/>
              </a:spcBef>
            </a:pPr>
            <a:r>
              <a:rPr lang="en-US" sz="2000" dirty="0" smtClean="0">
                <a:solidFill>
                  <a:schemeClr val="bg1"/>
                </a:solidFill>
                <a:latin typeface="Avant Garde"/>
              </a:rPr>
              <a:t>Per Pupil Spending</a:t>
            </a:r>
            <a:endParaRPr lang="en-US" sz="2000" dirty="0">
              <a:solidFill>
                <a:schemeClr val="bg1"/>
              </a:solidFill>
              <a:latin typeface="Avant Garde"/>
            </a:endParaRPr>
          </a:p>
        </p:txBody>
      </p:sp>
      <p:sp>
        <p:nvSpPr>
          <p:cNvPr id="21" name="TextBox 20"/>
          <p:cNvSpPr txBox="1"/>
          <p:nvPr/>
        </p:nvSpPr>
        <p:spPr>
          <a:xfrm>
            <a:off x="5358606" y="4328319"/>
            <a:ext cx="1219200" cy="369332"/>
          </a:xfrm>
          <a:prstGeom prst="rect">
            <a:avLst/>
          </a:prstGeom>
          <a:noFill/>
        </p:spPr>
        <p:txBody>
          <a:bodyPr wrap="square" numCol="1" rtlCol="0">
            <a:spAutoFit/>
          </a:bodyPr>
          <a:lstStyle/>
          <a:p>
            <a:pPr marL="285750" indent="-285750"/>
            <a:r>
              <a:rPr lang="en-US" sz="1800" dirty="0" smtClean="0">
                <a:solidFill>
                  <a:srgbClr val="FFFFFF"/>
                </a:solidFill>
                <a:latin typeface="Avant Garde"/>
                <a:cs typeface="Avant Garde"/>
              </a:rPr>
              <a:t>Chicago</a:t>
            </a:r>
          </a:p>
        </p:txBody>
      </p:sp>
      <p:sp>
        <p:nvSpPr>
          <p:cNvPr id="22" name="TextBox 21"/>
          <p:cNvSpPr txBox="1"/>
          <p:nvPr/>
        </p:nvSpPr>
        <p:spPr>
          <a:xfrm>
            <a:off x="5282406" y="5166519"/>
            <a:ext cx="1295400" cy="369332"/>
          </a:xfrm>
          <a:prstGeom prst="rect">
            <a:avLst/>
          </a:prstGeom>
          <a:noFill/>
        </p:spPr>
        <p:txBody>
          <a:bodyPr wrap="square" numCol="1" rtlCol="0">
            <a:spAutoFit/>
          </a:bodyPr>
          <a:lstStyle/>
          <a:p>
            <a:pPr marL="285750" indent="-285750"/>
            <a:r>
              <a:rPr lang="en-US" sz="1800" dirty="0" smtClean="0">
                <a:solidFill>
                  <a:srgbClr val="FFFFFF"/>
                </a:solidFill>
                <a:latin typeface="Avant Garde"/>
                <a:cs typeface="Avant Garde"/>
              </a:rPr>
              <a:t>San Diego</a:t>
            </a:r>
          </a:p>
        </p:txBody>
      </p:sp>
      <p:sp>
        <p:nvSpPr>
          <p:cNvPr id="23" name="TextBox 22"/>
          <p:cNvSpPr txBox="1"/>
          <p:nvPr/>
        </p:nvSpPr>
        <p:spPr>
          <a:xfrm>
            <a:off x="6092031" y="5890419"/>
            <a:ext cx="533400" cy="369332"/>
          </a:xfrm>
          <a:prstGeom prst="rect">
            <a:avLst/>
          </a:prstGeom>
          <a:noFill/>
        </p:spPr>
        <p:txBody>
          <a:bodyPr wrap="square" numCol="1" rtlCol="0">
            <a:spAutoFit/>
          </a:bodyPr>
          <a:lstStyle/>
          <a:p>
            <a:pPr marL="285750" indent="-285750"/>
            <a:r>
              <a:rPr lang="en-US" sz="1800" dirty="0" smtClean="0">
                <a:solidFill>
                  <a:srgbClr val="FFFFFF"/>
                </a:solidFill>
                <a:latin typeface="Avant Garde"/>
                <a:cs typeface="Avant Garde"/>
              </a:rPr>
              <a:t>LA</a:t>
            </a:r>
          </a:p>
        </p:txBody>
      </p:sp>
      <p:sp>
        <p:nvSpPr>
          <p:cNvPr id="24" name="TextBox 23"/>
          <p:cNvSpPr txBox="1"/>
          <p:nvPr/>
        </p:nvSpPr>
        <p:spPr>
          <a:xfrm>
            <a:off x="6444456" y="6299994"/>
            <a:ext cx="1295400" cy="369332"/>
          </a:xfrm>
          <a:prstGeom prst="rect">
            <a:avLst/>
          </a:prstGeom>
          <a:noFill/>
        </p:spPr>
        <p:txBody>
          <a:bodyPr wrap="square" numCol="1" rtlCol="0">
            <a:spAutoFit/>
          </a:bodyPr>
          <a:lstStyle/>
          <a:p>
            <a:pPr marL="285750" indent="-285750"/>
            <a:r>
              <a:rPr lang="en-US" sz="1800" dirty="0" smtClean="0">
                <a:solidFill>
                  <a:srgbClr val="FFFFFF"/>
                </a:solidFill>
                <a:latin typeface="Avant Garde"/>
                <a:cs typeface="Avant Garde"/>
              </a:rPr>
              <a:t>Cleveland</a:t>
            </a:r>
          </a:p>
        </p:txBody>
      </p:sp>
      <p:sp>
        <p:nvSpPr>
          <p:cNvPr id="25" name="TextBox 24"/>
          <p:cNvSpPr txBox="1"/>
          <p:nvPr/>
        </p:nvSpPr>
        <p:spPr>
          <a:xfrm>
            <a:off x="7530306" y="5433219"/>
            <a:ext cx="990600" cy="369332"/>
          </a:xfrm>
          <a:prstGeom prst="rect">
            <a:avLst/>
          </a:prstGeom>
          <a:noFill/>
        </p:spPr>
        <p:txBody>
          <a:bodyPr wrap="square" numCol="1" rtlCol="0">
            <a:spAutoFit/>
          </a:bodyPr>
          <a:lstStyle/>
          <a:p>
            <a:pPr marL="285750" indent="-285750"/>
            <a:r>
              <a:rPr lang="en-US" sz="1800" dirty="0" smtClean="0">
                <a:solidFill>
                  <a:srgbClr val="FFFFFF"/>
                </a:solidFill>
                <a:latin typeface="Avant Garde"/>
                <a:cs typeface="Avant Garde"/>
              </a:rPr>
              <a:t>Atlanta</a:t>
            </a:r>
          </a:p>
        </p:txBody>
      </p:sp>
      <p:sp>
        <p:nvSpPr>
          <p:cNvPr id="26" name="TextBox 25"/>
          <p:cNvSpPr txBox="1"/>
          <p:nvPr/>
        </p:nvSpPr>
        <p:spPr>
          <a:xfrm>
            <a:off x="7711281" y="4804569"/>
            <a:ext cx="990600" cy="369332"/>
          </a:xfrm>
          <a:prstGeom prst="rect">
            <a:avLst/>
          </a:prstGeom>
          <a:noFill/>
        </p:spPr>
        <p:txBody>
          <a:bodyPr wrap="square" numCol="1" rtlCol="0">
            <a:spAutoFit/>
          </a:bodyPr>
          <a:lstStyle/>
          <a:p>
            <a:pPr marL="285750" indent="-285750"/>
            <a:r>
              <a:rPr lang="en-US" sz="1800" dirty="0" smtClean="0">
                <a:solidFill>
                  <a:srgbClr val="FFFFFF"/>
                </a:solidFill>
                <a:latin typeface="Avant Garde"/>
                <a:cs typeface="Avant Garde"/>
              </a:rPr>
              <a:t>Boston</a:t>
            </a:r>
          </a:p>
        </p:txBody>
      </p:sp>
      <p:sp>
        <p:nvSpPr>
          <p:cNvPr id="27" name="TextBox 26"/>
          <p:cNvSpPr txBox="1"/>
          <p:nvPr/>
        </p:nvSpPr>
        <p:spPr>
          <a:xfrm>
            <a:off x="8825706" y="5776119"/>
            <a:ext cx="990600" cy="369332"/>
          </a:xfrm>
          <a:prstGeom prst="rect">
            <a:avLst/>
          </a:prstGeom>
          <a:noFill/>
        </p:spPr>
        <p:txBody>
          <a:bodyPr wrap="square" numCol="1" rtlCol="0">
            <a:spAutoFit/>
          </a:bodyPr>
          <a:lstStyle/>
          <a:p>
            <a:pPr marL="285750" indent="-285750"/>
            <a:r>
              <a:rPr lang="en-US" sz="1800" dirty="0" smtClean="0">
                <a:solidFill>
                  <a:srgbClr val="FFFFFF"/>
                </a:solidFill>
                <a:latin typeface="Avant Garde"/>
                <a:cs typeface="Avant Garde"/>
              </a:rPr>
              <a:t>DC</a:t>
            </a:r>
          </a:p>
        </p:txBody>
      </p:sp>
      <p:sp>
        <p:nvSpPr>
          <p:cNvPr id="28" name="TextBox 27"/>
          <p:cNvSpPr txBox="1"/>
          <p:nvPr/>
        </p:nvSpPr>
        <p:spPr>
          <a:xfrm>
            <a:off x="10206831" y="4318794"/>
            <a:ext cx="685800" cy="369332"/>
          </a:xfrm>
          <a:prstGeom prst="rect">
            <a:avLst/>
          </a:prstGeom>
          <a:noFill/>
        </p:spPr>
        <p:txBody>
          <a:bodyPr wrap="square" numCol="1" rtlCol="0">
            <a:spAutoFit/>
          </a:bodyPr>
          <a:lstStyle/>
          <a:p>
            <a:pPr marL="285750" indent="-285750"/>
            <a:r>
              <a:rPr lang="en-US" sz="1800" dirty="0" smtClean="0">
                <a:solidFill>
                  <a:srgbClr val="FFFFFF"/>
                </a:solidFill>
                <a:latin typeface="Avant Garde"/>
                <a:cs typeface="Avant Garde"/>
              </a:rPr>
              <a:t>NYC</a:t>
            </a:r>
          </a:p>
        </p:txBody>
      </p:sp>
      <p:cxnSp>
        <p:nvCxnSpPr>
          <p:cNvPr id="30" name="Straight Arrow Connector 29"/>
          <p:cNvCxnSpPr/>
          <p:nvPr/>
        </p:nvCxnSpPr>
        <p:spPr>
          <a:xfrm rot="10800000" flipV="1">
            <a:off x="3977481" y="3649901"/>
            <a:ext cx="7315200" cy="2"/>
          </a:xfrm>
          <a:prstGeom prst="straightConnector1">
            <a:avLst/>
          </a:prstGeom>
          <a:ln>
            <a:solidFill>
              <a:schemeClr val="bg1"/>
            </a:solidFill>
            <a:prstDash val="sysDash"/>
            <a:tailEnd type="none"/>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1292681" y="3031937"/>
            <a:ext cx="4800600" cy="1292662"/>
          </a:xfrm>
          <a:prstGeom prst="rect">
            <a:avLst/>
          </a:prstGeom>
          <a:noFill/>
          <a:ln>
            <a:solidFill>
              <a:schemeClr val="bg1"/>
            </a:solidFill>
          </a:ln>
        </p:spPr>
        <p:txBody>
          <a:bodyPr wrap="square" numCol="1" rtlCol="0">
            <a:spAutoFit/>
          </a:bodyPr>
          <a:lstStyle/>
          <a:p>
            <a:r>
              <a:rPr lang="en-US" sz="2600" dirty="0" smtClean="0">
                <a:solidFill>
                  <a:srgbClr val="FFFFFF"/>
                </a:solidFill>
                <a:latin typeface="Avant Garde"/>
                <a:cs typeface="Avant Garde"/>
              </a:rPr>
              <a:t>In not even one of the 11 cities are more than 35% of 4</a:t>
            </a:r>
            <a:r>
              <a:rPr lang="en-US" sz="2600" baseline="30000" dirty="0" smtClean="0">
                <a:solidFill>
                  <a:srgbClr val="FFFFFF"/>
                </a:solidFill>
                <a:latin typeface="Avant Garde"/>
                <a:cs typeface="Avant Garde"/>
              </a:rPr>
              <a:t>th</a:t>
            </a:r>
            <a:r>
              <a:rPr lang="en-US" sz="2600" dirty="0" smtClean="0">
                <a:solidFill>
                  <a:srgbClr val="FFFFFF"/>
                </a:solidFill>
                <a:latin typeface="Avant Garde"/>
                <a:cs typeface="Avant Garde"/>
              </a:rPr>
              <a:t> graders reading proficiently</a:t>
            </a:r>
          </a:p>
        </p:txBody>
      </p:sp>
      <p:sp>
        <p:nvSpPr>
          <p:cNvPr id="33" name="TextBox 32"/>
          <p:cNvSpPr txBox="1"/>
          <p:nvPr/>
        </p:nvSpPr>
        <p:spPr>
          <a:xfrm>
            <a:off x="11292681" y="7059359"/>
            <a:ext cx="6019800" cy="600164"/>
          </a:xfrm>
          <a:prstGeom prst="rect">
            <a:avLst/>
          </a:prstGeom>
          <a:noFill/>
        </p:spPr>
        <p:txBody>
          <a:bodyPr wrap="square" rtlCol="0">
            <a:spAutoFit/>
          </a:bodyPr>
          <a:lstStyle/>
          <a:p>
            <a:pPr>
              <a:spcBef>
                <a:spcPct val="50000"/>
              </a:spcBef>
            </a:pPr>
            <a:r>
              <a:rPr lang="en-US" sz="1100" dirty="0" smtClean="0">
                <a:solidFill>
                  <a:srgbClr val="FFFFFF"/>
                </a:solidFill>
                <a:latin typeface="Avant Garde"/>
                <a:cs typeface="Avant Garde"/>
              </a:rPr>
              <a:t>Sources: NAEP Data Explorer (http://nces.ed.gov/nationsreportcard/naepdata/dataset.aspx); U.S. Census Bureau Public Education Finances 2007, pp. 95-110 (www2.census.gov/govs/school/07f33pub.pdf).</a:t>
            </a:r>
            <a:endParaRPr lang="en-US" sz="1100" dirty="0">
              <a:solidFill>
                <a:srgbClr val="FFFFFF"/>
              </a:solidFill>
              <a:latin typeface="Avant Garde"/>
              <a:cs typeface="Avant Garde"/>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58282" y="1889919"/>
            <a:ext cx="10972799" cy="7340471"/>
          </a:xfrm>
          <a:prstGeom prst="rect">
            <a:avLst/>
          </a:prstGeom>
          <a:noFill/>
        </p:spPr>
        <p:txBody>
          <a:bodyPr wrap="square" numCol="1" rtlCol="0">
            <a:spAutoFit/>
          </a:bodyPr>
          <a:lstStyle/>
          <a:p>
            <a:pPr>
              <a:spcBef>
                <a:spcPts val="600"/>
              </a:spcBef>
            </a:pPr>
            <a:r>
              <a:rPr lang="en-US" sz="2600" dirty="0" smtClean="0">
                <a:solidFill>
                  <a:srgbClr val="FFFFFF"/>
                </a:solidFill>
                <a:latin typeface="Avant Garde"/>
                <a:cs typeface="Avant Garde"/>
              </a:rPr>
              <a:t>Under Gov. Jeb Bush, who was elected in 1998 and served for eight years, Florida adopted a broad, ambitious reform agenda that included:</a:t>
            </a:r>
          </a:p>
          <a:p>
            <a:pPr marL="457200" indent="-457200">
              <a:spcBef>
                <a:spcPts val="600"/>
              </a:spcBef>
              <a:buFont typeface="Arial" pitchFamily="34" charset="0"/>
              <a:buChar char="•"/>
            </a:pPr>
            <a:r>
              <a:rPr lang="en-US" sz="2600" dirty="0" smtClean="0">
                <a:solidFill>
                  <a:srgbClr val="FFFFFF"/>
                </a:solidFill>
                <a:latin typeface="Avant Garde"/>
                <a:cs typeface="Avant Garde"/>
              </a:rPr>
              <a:t>Giving all schools grades</a:t>
            </a:r>
          </a:p>
          <a:p>
            <a:pPr marL="457200" indent="-457200">
              <a:spcBef>
                <a:spcPts val="600"/>
              </a:spcBef>
              <a:buFont typeface="Arial" pitchFamily="34" charset="0"/>
              <a:buChar char="•"/>
            </a:pPr>
            <a:r>
              <a:rPr lang="en-US" sz="2600" dirty="0">
                <a:solidFill>
                  <a:srgbClr val="FFFFFF"/>
                </a:solidFill>
                <a:latin typeface="Avant Garde"/>
                <a:cs typeface="Avant Garde"/>
              </a:rPr>
              <a:t>M</a:t>
            </a:r>
            <a:r>
              <a:rPr lang="en-US" sz="2600" dirty="0" smtClean="0">
                <a:solidFill>
                  <a:srgbClr val="FFFFFF"/>
                </a:solidFill>
                <a:latin typeface="Avant Garde"/>
                <a:cs typeface="Avant Garde"/>
              </a:rPr>
              <a:t>oney </a:t>
            </a:r>
            <a:r>
              <a:rPr lang="en-US" sz="2600" dirty="0">
                <a:solidFill>
                  <a:srgbClr val="FFFFFF"/>
                </a:solidFill>
                <a:latin typeface="Avant Garde"/>
                <a:cs typeface="Avant Garde"/>
              </a:rPr>
              <a:t>to schools and directly to principals and teachers to reward </a:t>
            </a:r>
            <a:r>
              <a:rPr lang="en-US" sz="2600" dirty="0" smtClean="0">
                <a:solidFill>
                  <a:srgbClr val="FFFFFF"/>
                </a:solidFill>
                <a:latin typeface="Avant Garde"/>
                <a:cs typeface="Avant Garde"/>
              </a:rPr>
              <a:t>success</a:t>
            </a:r>
          </a:p>
          <a:p>
            <a:pPr marL="457200" indent="-457200">
              <a:spcBef>
                <a:spcPts val="600"/>
              </a:spcBef>
              <a:buFont typeface="Arial" pitchFamily="34" charset="0"/>
              <a:buChar char="•"/>
            </a:pPr>
            <a:r>
              <a:rPr lang="en-US" sz="2600" dirty="0">
                <a:solidFill>
                  <a:srgbClr val="FFFFFF"/>
                </a:solidFill>
                <a:latin typeface="Avant Garde"/>
                <a:cs typeface="Avant Garde"/>
              </a:rPr>
              <a:t>A</a:t>
            </a:r>
            <a:r>
              <a:rPr lang="en-US" sz="2600" dirty="0" smtClean="0">
                <a:solidFill>
                  <a:srgbClr val="FFFFFF"/>
                </a:solidFill>
                <a:latin typeface="Avant Garde"/>
                <a:cs typeface="Avant Garde"/>
              </a:rPr>
              <a:t>llowing </a:t>
            </a:r>
            <a:r>
              <a:rPr lang="en-US" sz="2600" dirty="0">
                <a:solidFill>
                  <a:srgbClr val="FFFFFF"/>
                </a:solidFill>
                <a:latin typeface="Avant Garde"/>
                <a:cs typeface="Avant Garde"/>
              </a:rPr>
              <a:t>parents to opt out of chronically failing </a:t>
            </a:r>
            <a:r>
              <a:rPr lang="en-US" sz="2600" dirty="0" smtClean="0">
                <a:solidFill>
                  <a:srgbClr val="FFFFFF"/>
                </a:solidFill>
                <a:latin typeface="Avant Garde"/>
                <a:cs typeface="Avant Garde"/>
              </a:rPr>
              <a:t>schools</a:t>
            </a:r>
          </a:p>
          <a:p>
            <a:pPr marL="457200" indent="-457200">
              <a:spcBef>
                <a:spcPts val="600"/>
              </a:spcBef>
              <a:buFont typeface="Arial" pitchFamily="34" charset="0"/>
              <a:buChar char="•"/>
            </a:pPr>
            <a:r>
              <a:rPr lang="en-US" sz="2600" dirty="0">
                <a:solidFill>
                  <a:srgbClr val="FFFFFF"/>
                </a:solidFill>
                <a:latin typeface="Avant Garde"/>
                <a:cs typeface="Avant Garde"/>
              </a:rPr>
              <a:t>E</a:t>
            </a:r>
            <a:r>
              <a:rPr lang="en-US" sz="2600" dirty="0" smtClean="0">
                <a:solidFill>
                  <a:srgbClr val="FFFFFF"/>
                </a:solidFill>
                <a:latin typeface="Avant Garde"/>
                <a:cs typeface="Avant Garde"/>
              </a:rPr>
              <a:t>nding </a:t>
            </a:r>
            <a:r>
              <a:rPr lang="en-US" sz="2600" dirty="0">
                <a:solidFill>
                  <a:srgbClr val="FFFFFF"/>
                </a:solidFill>
                <a:latin typeface="Avant Garde"/>
                <a:cs typeface="Avant Garde"/>
              </a:rPr>
              <a:t>social promotion after </a:t>
            </a:r>
            <a:r>
              <a:rPr lang="en-US" sz="2600" dirty="0" smtClean="0">
                <a:solidFill>
                  <a:srgbClr val="FFFFFF"/>
                </a:solidFill>
                <a:latin typeface="Avant Garde"/>
                <a:cs typeface="Avant Garde"/>
              </a:rPr>
              <a:t>3</a:t>
            </a:r>
            <a:r>
              <a:rPr lang="en-US" sz="2600" baseline="30000" dirty="0" smtClean="0">
                <a:solidFill>
                  <a:srgbClr val="FFFFFF"/>
                </a:solidFill>
                <a:latin typeface="Avant Garde"/>
                <a:cs typeface="Avant Garde"/>
              </a:rPr>
              <a:t>rd</a:t>
            </a:r>
            <a:r>
              <a:rPr lang="en-US" sz="2600" dirty="0" smtClean="0">
                <a:solidFill>
                  <a:srgbClr val="FFFFFF"/>
                </a:solidFill>
                <a:latin typeface="Avant Garde"/>
                <a:cs typeface="Avant Garde"/>
              </a:rPr>
              <a:t> grade</a:t>
            </a:r>
          </a:p>
          <a:p>
            <a:pPr marL="457200" indent="-457200">
              <a:spcBef>
                <a:spcPts val="600"/>
              </a:spcBef>
              <a:buFont typeface="Arial" pitchFamily="34" charset="0"/>
              <a:buChar char="•"/>
            </a:pPr>
            <a:r>
              <a:rPr lang="en-US" sz="2600" dirty="0">
                <a:solidFill>
                  <a:srgbClr val="FFFFFF"/>
                </a:solidFill>
                <a:latin typeface="Avant Garde"/>
                <a:cs typeface="Avant Garde"/>
              </a:rPr>
              <a:t>R</a:t>
            </a:r>
            <a:r>
              <a:rPr lang="en-US" sz="2600" dirty="0" smtClean="0">
                <a:solidFill>
                  <a:srgbClr val="FFFFFF"/>
                </a:solidFill>
                <a:latin typeface="Avant Garde"/>
                <a:cs typeface="Avant Garde"/>
              </a:rPr>
              <a:t>aising </a:t>
            </a:r>
            <a:r>
              <a:rPr lang="en-US" sz="2600" dirty="0">
                <a:solidFill>
                  <a:srgbClr val="FFFFFF"/>
                </a:solidFill>
                <a:latin typeface="Avant Garde"/>
                <a:cs typeface="Avant Garde"/>
              </a:rPr>
              <a:t>high school graduation </a:t>
            </a:r>
            <a:r>
              <a:rPr lang="en-US" sz="2600" dirty="0" smtClean="0">
                <a:solidFill>
                  <a:srgbClr val="FFFFFF"/>
                </a:solidFill>
                <a:latin typeface="Avant Garde"/>
                <a:cs typeface="Avant Garde"/>
              </a:rPr>
              <a:t>requirements</a:t>
            </a:r>
          </a:p>
          <a:p>
            <a:pPr marL="457200" indent="-457200">
              <a:spcBef>
                <a:spcPts val="600"/>
              </a:spcBef>
              <a:buFont typeface="Arial" pitchFamily="34" charset="0"/>
              <a:buChar char="•"/>
            </a:pPr>
            <a:r>
              <a:rPr lang="en-US" sz="2600" dirty="0">
                <a:solidFill>
                  <a:srgbClr val="FFFFFF"/>
                </a:solidFill>
                <a:latin typeface="Avant Garde"/>
                <a:cs typeface="Avant Garde"/>
              </a:rPr>
              <a:t>S</a:t>
            </a:r>
            <a:r>
              <a:rPr lang="en-US" sz="2600" dirty="0" smtClean="0">
                <a:solidFill>
                  <a:srgbClr val="FFFFFF"/>
                </a:solidFill>
                <a:latin typeface="Avant Garde"/>
                <a:cs typeface="Avant Garde"/>
              </a:rPr>
              <a:t>etting </a:t>
            </a:r>
            <a:r>
              <a:rPr lang="en-US" sz="2600" dirty="0">
                <a:solidFill>
                  <a:srgbClr val="FFFFFF"/>
                </a:solidFill>
                <a:latin typeface="Avant Garde"/>
                <a:cs typeface="Avant Garde"/>
              </a:rPr>
              <a:t>up alternative routes to teacher </a:t>
            </a:r>
            <a:r>
              <a:rPr lang="en-US" sz="2600" dirty="0" smtClean="0">
                <a:solidFill>
                  <a:srgbClr val="FFFFFF"/>
                </a:solidFill>
                <a:latin typeface="Avant Garde"/>
                <a:cs typeface="Avant Garde"/>
              </a:rPr>
              <a:t>certification</a:t>
            </a:r>
          </a:p>
          <a:p>
            <a:pPr marL="457200" indent="-457200">
              <a:spcBef>
                <a:spcPts val="600"/>
              </a:spcBef>
              <a:buFont typeface="Arial" pitchFamily="34" charset="0"/>
              <a:buChar char="•"/>
            </a:pPr>
            <a:r>
              <a:rPr lang="en-US" sz="2600" dirty="0">
                <a:solidFill>
                  <a:srgbClr val="FFFFFF"/>
                </a:solidFill>
                <a:latin typeface="Avant Garde"/>
                <a:cs typeface="Avant Garde"/>
              </a:rPr>
              <a:t>R</a:t>
            </a:r>
            <a:r>
              <a:rPr lang="en-US" sz="2600" dirty="0" smtClean="0">
                <a:solidFill>
                  <a:srgbClr val="FFFFFF"/>
                </a:solidFill>
                <a:latin typeface="Avant Garde"/>
                <a:cs typeface="Avant Garde"/>
              </a:rPr>
              <a:t>eforming </a:t>
            </a:r>
            <a:r>
              <a:rPr lang="en-US" sz="2600" dirty="0">
                <a:solidFill>
                  <a:srgbClr val="FFFFFF"/>
                </a:solidFill>
                <a:latin typeface="Avant Garde"/>
                <a:cs typeface="Avant Garde"/>
              </a:rPr>
              <a:t>teacher evaluations and </a:t>
            </a:r>
            <a:r>
              <a:rPr lang="en-US" sz="2600" dirty="0" smtClean="0">
                <a:solidFill>
                  <a:srgbClr val="FFFFFF"/>
                </a:solidFill>
                <a:latin typeface="Avant Garde"/>
                <a:cs typeface="Avant Garde"/>
              </a:rPr>
              <a:t>tenure</a:t>
            </a:r>
          </a:p>
          <a:p>
            <a:pPr marL="457200" indent="-457200">
              <a:spcBef>
                <a:spcPts val="600"/>
              </a:spcBef>
              <a:buFont typeface="Arial" pitchFamily="34" charset="0"/>
              <a:buChar char="•"/>
            </a:pPr>
            <a:r>
              <a:rPr lang="en-US" sz="2600" dirty="0">
                <a:solidFill>
                  <a:srgbClr val="FFFFFF"/>
                </a:solidFill>
                <a:latin typeface="Avant Garde"/>
                <a:cs typeface="Avant Garde"/>
              </a:rPr>
              <a:t>T</a:t>
            </a:r>
            <a:r>
              <a:rPr lang="en-US" sz="2600" dirty="0" smtClean="0">
                <a:solidFill>
                  <a:srgbClr val="FFFFFF"/>
                </a:solidFill>
                <a:latin typeface="Avant Garde"/>
                <a:cs typeface="Avant Garde"/>
              </a:rPr>
              <a:t>ying evaluations </a:t>
            </a:r>
            <a:r>
              <a:rPr lang="en-US" sz="2600" dirty="0">
                <a:solidFill>
                  <a:srgbClr val="FFFFFF"/>
                </a:solidFill>
                <a:latin typeface="Avant Garde"/>
                <a:cs typeface="Avant Garde"/>
              </a:rPr>
              <a:t>to teacher </a:t>
            </a:r>
            <a:r>
              <a:rPr lang="en-US" sz="2600" dirty="0" smtClean="0">
                <a:solidFill>
                  <a:srgbClr val="FFFFFF"/>
                </a:solidFill>
                <a:latin typeface="Avant Garde"/>
                <a:cs typeface="Avant Garde"/>
              </a:rPr>
              <a:t>pay</a:t>
            </a:r>
          </a:p>
          <a:p>
            <a:pPr marL="457200" indent="-457200">
              <a:spcBef>
                <a:spcPts val="600"/>
              </a:spcBef>
              <a:buFont typeface="Arial" pitchFamily="34" charset="0"/>
              <a:buChar char="•"/>
            </a:pPr>
            <a:r>
              <a:rPr lang="en-US" sz="2600" dirty="0">
                <a:solidFill>
                  <a:srgbClr val="FFFFFF"/>
                </a:solidFill>
                <a:latin typeface="Avant Garde"/>
                <a:cs typeface="Avant Garde"/>
              </a:rPr>
              <a:t>E</a:t>
            </a:r>
            <a:r>
              <a:rPr lang="en-US" sz="2600" dirty="0" smtClean="0">
                <a:solidFill>
                  <a:srgbClr val="FFFFFF"/>
                </a:solidFill>
                <a:latin typeface="Avant Garde"/>
                <a:cs typeface="Avant Garde"/>
              </a:rPr>
              <a:t>liminating  layoffs via LIFO</a:t>
            </a:r>
          </a:p>
          <a:p>
            <a:pPr marL="457200" indent="-457200">
              <a:spcBef>
                <a:spcPts val="600"/>
              </a:spcBef>
              <a:buFont typeface="Arial" pitchFamily="34" charset="0"/>
              <a:buChar char="•"/>
            </a:pPr>
            <a:r>
              <a:rPr lang="en-US" sz="2600" dirty="0">
                <a:solidFill>
                  <a:srgbClr val="FFFFFF"/>
                </a:solidFill>
                <a:latin typeface="Avant Garde"/>
                <a:cs typeface="Avant Garde"/>
              </a:rPr>
              <a:t>R</a:t>
            </a:r>
            <a:r>
              <a:rPr lang="en-US" sz="2600" dirty="0" smtClean="0">
                <a:solidFill>
                  <a:srgbClr val="FFFFFF"/>
                </a:solidFill>
                <a:latin typeface="Avant Garde"/>
                <a:cs typeface="Avant Garde"/>
              </a:rPr>
              <a:t>equiring </a:t>
            </a:r>
            <a:r>
              <a:rPr lang="en-US" sz="2600" dirty="0">
                <a:solidFill>
                  <a:srgbClr val="FFFFFF"/>
                </a:solidFill>
                <a:latin typeface="Avant Garde"/>
                <a:cs typeface="Avant Garde"/>
              </a:rPr>
              <a:t>mutual content (i.e., principals must approve any teacher transfers into their </a:t>
            </a:r>
            <a:r>
              <a:rPr lang="en-US" sz="2600" dirty="0" smtClean="0">
                <a:solidFill>
                  <a:srgbClr val="FFFFFF"/>
                </a:solidFill>
                <a:latin typeface="Avant Garde"/>
                <a:cs typeface="Avant Garde"/>
              </a:rPr>
              <a:t>school)</a:t>
            </a:r>
          </a:p>
          <a:p>
            <a:pPr marL="457200" indent="-457200">
              <a:spcBef>
                <a:spcPts val="600"/>
              </a:spcBef>
              <a:buFont typeface="Arial" pitchFamily="34" charset="0"/>
              <a:buChar char="•"/>
            </a:pPr>
            <a:r>
              <a:rPr lang="en-US" sz="2600" dirty="0" smtClean="0">
                <a:solidFill>
                  <a:srgbClr val="FFFFFF"/>
                </a:solidFill>
                <a:latin typeface="Avant Garde"/>
                <a:cs typeface="Avant Garde"/>
              </a:rPr>
              <a:t>The full </a:t>
            </a:r>
            <a:r>
              <a:rPr lang="en-US" sz="2600" dirty="0">
                <a:solidFill>
                  <a:srgbClr val="FFFFFF"/>
                </a:solidFill>
                <a:latin typeface="Avant Garde"/>
                <a:cs typeface="Avant Garde"/>
              </a:rPr>
              <a:t>gamut of choice: various tax credit scholarships, charter schools, vouchers for pre-kindergarten, and virtual education</a:t>
            </a:r>
            <a:endParaRPr lang="en-US" sz="2600" dirty="0" smtClean="0">
              <a:solidFill>
                <a:srgbClr val="FFFFFF"/>
              </a:solidFill>
              <a:latin typeface="Avant Garde"/>
              <a:cs typeface="Avant Garde"/>
            </a:endParaRPr>
          </a:p>
        </p:txBody>
      </p:sp>
      <p:sp>
        <p:nvSpPr>
          <p:cNvPr id="5" name="TextBox 4"/>
          <p:cNvSpPr txBox="1"/>
          <p:nvPr/>
        </p:nvSpPr>
        <p:spPr>
          <a:xfrm>
            <a:off x="2760602" y="823119"/>
            <a:ext cx="9446479" cy="646331"/>
          </a:xfrm>
          <a:prstGeom prst="rect">
            <a:avLst/>
          </a:prstGeom>
          <a:noFill/>
        </p:spPr>
        <p:txBody>
          <a:bodyPr wrap="square" rtlCol="0">
            <a:spAutoFit/>
          </a:bodyPr>
          <a:lstStyle/>
          <a:p>
            <a:r>
              <a:rPr lang="en-US" sz="3600" dirty="0" smtClean="0">
                <a:solidFill>
                  <a:srgbClr val="FFFFFF"/>
                </a:solidFill>
                <a:latin typeface="Avant Garde"/>
                <a:cs typeface="Avant Garde"/>
              </a:rPr>
              <a:t>Florida: a statewide case study of success.</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86</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367024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58282" y="2194719"/>
            <a:ext cx="10972799" cy="3200876"/>
          </a:xfrm>
          <a:prstGeom prst="rect">
            <a:avLst/>
          </a:prstGeom>
          <a:noFill/>
        </p:spPr>
        <p:txBody>
          <a:bodyPr wrap="square" numCol="1" rtlCol="0">
            <a:spAutoFit/>
          </a:bodyPr>
          <a:lstStyle/>
          <a:p>
            <a:pPr marL="457200" indent="-457200">
              <a:spcBef>
                <a:spcPts val="600"/>
              </a:spcBef>
              <a:buFont typeface="Arial" pitchFamily="34" charset="0"/>
              <a:buChar char="•"/>
            </a:pPr>
            <a:r>
              <a:rPr lang="en-US" sz="2600" dirty="0" smtClean="0">
                <a:solidFill>
                  <a:srgbClr val="FFFFFF"/>
                </a:solidFill>
                <a:latin typeface="Avant Garde"/>
                <a:cs typeface="Avant Garde"/>
              </a:rPr>
              <a:t>Both </a:t>
            </a:r>
            <a:r>
              <a:rPr lang="en-US" sz="2600" dirty="0">
                <a:solidFill>
                  <a:srgbClr val="FFFFFF"/>
                </a:solidFill>
                <a:latin typeface="Avant Garde"/>
                <a:cs typeface="Avant Garde"/>
              </a:rPr>
              <a:t>NAEP and state FCAT scores </a:t>
            </a:r>
            <a:r>
              <a:rPr lang="en-US" sz="2600" dirty="0" smtClean="0">
                <a:solidFill>
                  <a:srgbClr val="FFFFFF"/>
                </a:solidFill>
                <a:latin typeface="Avant Garde"/>
                <a:cs typeface="Avant Garde"/>
              </a:rPr>
              <a:t>skyrocketed</a:t>
            </a:r>
          </a:p>
          <a:p>
            <a:pPr marL="457200" indent="-457200">
              <a:spcBef>
                <a:spcPts val="600"/>
              </a:spcBef>
              <a:buFont typeface="Arial" pitchFamily="34" charset="0"/>
              <a:buChar char="•"/>
            </a:pPr>
            <a:r>
              <a:rPr lang="en-US" sz="2600" dirty="0">
                <a:solidFill>
                  <a:srgbClr val="FFFFFF"/>
                </a:solidFill>
                <a:latin typeface="Avant Garde"/>
                <a:cs typeface="Avant Garde"/>
              </a:rPr>
              <a:t>G</a:t>
            </a:r>
            <a:r>
              <a:rPr lang="en-US" sz="2600" dirty="0" smtClean="0">
                <a:solidFill>
                  <a:srgbClr val="FFFFFF"/>
                </a:solidFill>
                <a:latin typeface="Avant Garde"/>
                <a:cs typeface="Avant Garde"/>
              </a:rPr>
              <a:t>raduation </a:t>
            </a:r>
            <a:r>
              <a:rPr lang="en-US" sz="2600" dirty="0">
                <a:solidFill>
                  <a:srgbClr val="FFFFFF"/>
                </a:solidFill>
                <a:latin typeface="Avant Garde"/>
                <a:cs typeface="Avant Garde"/>
              </a:rPr>
              <a:t>rates jumped </a:t>
            </a:r>
            <a:r>
              <a:rPr lang="en-US" sz="2600" i="1" dirty="0" smtClean="0">
                <a:solidFill>
                  <a:srgbClr val="FFFFFF"/>
                </a:solidFill>
                <a:latin typeface="Avant Garde"/>
                <a:cs typeface="Avant Garde"/>
              </a:rPr>
              <a:t>and</a:t>
            </a:r>
            <a:r>
              <a:rPr lang="en-US" sz="2600" dirty="0" smtClean="0">
                <a:solidFill>
                  <a:srgbClr val="FFFFFF"/>
                </a:solidFill>
                <a:latin typeface="Avant Garde"/>
                <a:cs typeface="Avant Garde"/>
              </a:rPr>
              <a:t> remediation </a:t>
            </a:r>
            <a:r>
              <a:rPr lang="en-US" sz="2600" dirty="0">
                <a:solidFill>
                  <a:srgbClr val="FFFFFF"/>
                </a:solidFill>
                <a:latin typeface="Avant Garde"/>
                <a:cs typeface="Avant Garde"/>
              </a:rPr>
              <a:t>rates </a:t>
            </a:r>
            <a:r>
              <a:rPr lang="en-US" sz="2600" dirty="0" smtClean="0">
                <a:solidFill>
                  <a:srgbClr val="FFFFFF"/>
                </a:solidFill>
                <a:latin typeface="Avant Garde"/>
                <a:cs typeface="Avant Garde"/>
              </a:rPr>
              <a:t>fell</a:t>
            </a:r>
          </a:p>
          <a:p>
            <a:pPr marL="457200" indent="-457200">
              <a:spcBef>
                <a:spcPts val="600"/>
              </a:spcBef>
              <a:buFont typeface="Arial" pitchFamily="34" charset="0"/>
              <a:buChar char="•"/>
            </a:pPr>
            <a:r>
              <a:rPr lang="en-US" sz="2600" dirty="0" smtClean="0">
                <a:solidFill>
                  <a:srgbClr val="FFFFFF"/>
                </a:solidFill>
                <a:latin typeface="Avant Garde"/>
                <a:cs typeface="Avant Garde"/>
              </a:rPr>
              <a:t>AP </a:t>
            </a:r>
            <a:r>
              <a:rPr lang="en-US" sz="2600" dirty="0">
                <a:solidFill>
                  <a:srgbClr val="FFFFFF"/>
                </a:solidFill>
                <a:latin typeface="Avant Garde"/>
                <a:cs typeface="Avant Garde"/>
              </a:rPr>
              <a:t>exams taken and passed </a:t>
            </a:r>
            <a:r>
              <a:rPr lang="en-US" sz="2600" dirty="0" smtClean="0">
                <a:solidFill>
                  <a:srgbClr val="FFFFFF"/>
                </a:solidFill>
                <a:latin typeface="Avant Garde"/>
                <a:cs typeface="Avant Garde"/>
              </a:rPr>
              <a:t>soared</a:t>
            </a:r>
          </a:p>
          <a:p>
            <a:pPr marL="457200" indent="-457200">
              <a:spcBef>
                <a:spcPts val="600"/>
              </a:spcBef>
              <a:buFont typeface="Arial" pitchFamily="34" charset="0"/>
              <a:buChar char="•"/>
            </a:pPr>
            <a:r>
              <a:rPr lang="en-US" sz="2600" dirty="0">
                <a:solidFill>
                  <a:srgbClr val="FFFFFF"/>
                </a:solidFill>
                <a:latin typeface="Avant Garde"/>
                <a:cs typeface="Avant Garde"/>
              </a:rPr>
              <a:t>T</a:t>
            </a:r>
            <a:r>
              <a:rPr lang="en-US" sz="2600" dirty="0" smtClean="0">
                <a:solidFill>
                  <a:srgbClr val="FFFFFF"/>
                </a:solidFill>
                <a:latin typeface="Avant Garde"/>
                <a:cs typeface="Avant Garde"/>
              </a:rPr>
              <a:t>he </a:t>
            </a:r>
            <a:r>
              <a:rPr lang="en-US" sz="2600" dirty="0">
                <a:solidFill>
                  <a:srgbClr val="FFFFFF"/>
                </a:solidFill>
                <a:latin typeface="Avant Garde"/>
                <a:cs typeface="Avant Garde"/>
              </a:rPr>
              <a:t>number of schools rated A or B went up 4x while the number rated D or F fell 73% </a:t>
            </a:r>
            <a:endParaRPr lang="en-US" sz="2600" dirty="0" smtClean="0">
              <a:solidFill>
                <a:srgbClr val="FFFFFF"/>
              </a:solidFill>
              <a:latin typeface="Avant Garde"/>
              <a:cs typeface="Avant Garde"/>
            </a:endParaRPr>
          </a:p>
          <a:p>
            <a:pPr marL="457200" indent="-457200">
              <a:spcBef>
                <a:spcPts val="600"/>
              </a:spcBef>
              <a:buFont typeface="Arial" pitchFamily="34" charset="0"/>
              <a:buChar char="•"/>
            </a:pPr>
            <a:r>
              <a:rPr lang="en-US" sz="2600" dirty="0">
                <a:solidFill>
                  <a:srgbClr val="FFFFFF"/>
                </a:solidFill>
                <a:latin typeface="Avant Garde"/>
                <a:cs typeface="Avant Garde"/>
              </a:rPr>
              <a:t>B</a:t>
            </a:r>
            <a:r>
              <a:rPr lang="en-US" sz="2600" dirty="0" smtClean="0">
                <a:solidFill>
                  <a:srgbClr val="FFFFFF"/>
                </a:solidFill>
                <a:latin typeface="Avant Garde"/>
                <a:cs typeface="Avant Garde"/>
              </a:rPr>
              <a:t>est </a:t>
            </a:r>
            <a:r>
              <a:rPr lang="en-US" sz="2600" dirty="0">
                <a:solidFill>
                  <a:srgbClr val="FFFFFF"/>
                </a:solidFill>
                <a:latin typeface="Avant Garde"/>
                <a:cs typeface="Avant Garde"/>
              </a:rPr>
              <a:t>of all, the largest gains were among low-income, </a:t>
            </a:r>
            <a:r>
              <a:rPr lang="en-US" sz="2600" dirty="0" smtClean="0">
                <a:solidFill>
                  <a:srgbClr val="FFFFFF"/>
                </a:solidFill>
                <a:latin typeface="Avant Garde"/>
                <a:cs typeface="Avant Garde"/>
              </a:rPr>
              <a:t>Black, </a:t>
            </a:r>
            <a:r>
              <a:rPr lang="en-US" sz="2600" dirty="0">
                <a:solidFill>
                  <a:srgbClr val="FFFFFF"/>
                </a:solidFill>
                <a:latin typeface="Avant Garde"/>
                <a:cs typeface="Avant Garde"/>
              </a:rPr>
              <a:t>and Hispanic students.</a:t>
            </a:r>
            <a:endParaRPr lang="en-US" sz="2600" dirty="0" smtClean="0">
              <a:solidFill>
                <a:srgbClr val="FFFFFF"/>
              </a:solidFill>
              <a:latin typeface="Avant Garde"/>
              <a:cs typeface="Avant Garde"/>
            </a:endParaRPr>
          </a:p>
        </p:txBody>
      </p:sp>
      <p:sp>
        <p:nvSpPr>
          <p:cNvPr id="5" name="TextBox 4"/>
          <p:cNvSpPr txBox="1"/>
          <p:nvPr/>
        </p:nvSpPr>
        <p:spPr>
          <a:xfrm>
            <a:off x="2760602" y="817296"/>
            <a:ext cx="9903679" cy="646331"/>
          </a:xfrm>
          <a:prstGeom prst="rect">
            <a:avLst/>
          </a:prstGeom>
          <a:noFill/>
        </p:spPr>
        <p:txBody>
          <a:bodyPr wrap="square" rtlCol="0">
            <a:spAutoFit/>
          </a:bodyPr>
          <a:lstStyle/>
          <a:p>
            <a:r>
              <a:rPr lang="en-US" sz="3600" dirty="0" smtClean="0">
                <a:solidFill>
                  <a:srgbClr val="FFFFFF"/>
                </a:solidFill>
                <a:latin typeface="Avant Garde"/>
                <a:cs typeface="Avant Garde"/>
              </a:rPr>
              <a:t>Florida has shown dramatic improvements.</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87</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011672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817296"/>
            <a:ext cx="9903679" cy="646331"/>
          </a:xfrm>
          <a:prstGeom prst="rect">
            <a:avLst/>
          </a:prstGeom>
          <a:noFill/>
        </p:spPr>
        <p:txBody>
          <a:bodyPr wrap="square" rtlCol="0">
            <a:spAutoFit/>
          </a:bodyPr>
          <a:lstStyle/>
          <a:p>
            <a:r>
              <a:rPr lang="en-US" sz="3600" dirty="0" smtClean="0">
                <a:solidFill>
                  <a:srgbClr val="FFFFFF"/>
                </a:solidFill>
                <a:latin typeface="Avant Garde"/>
                <a:cs typeface="Avant Garde"/>
              </a:rPr>
              <a:t>Examples of Florida’s dramatic gains:</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88</a:t>
            </a:fld>
            <a:r>
              <a:rPr lang="en-US" smtClean="0"/>
              <a:t>-</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606881" y="1585119"/>
            <a:ext cx="6172200" cy="782141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nvGrpSpPr>
          <p:cNvPr id="2" name="Group 1"/>
          <p:cNvGrpSpPr/>
          <p:nvPr/>
        </p:nvGrpSpPr>
        <p:grpSpPr>
          <a:xfrm>
            <a:off x="930320" y="1808630"/>
            <a:ext cx="8838361" cy="3667451"/>
            <a:chOff x="744608" y="213519"/>
            <a:chExt cx="9819396" cy="4347420"/>
          </a:xfrm>
        </p:grpSpPr>
        <p:pic>
          <p:nvPicPr>
            <p:cNvPr id="8" name="Picture 2"/>
            <p:cNvPicPr>
              <a:picLocks noChangeAspect="1" noChangeArrowheads="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89756"/>
            <a:stretch/>
          </p:blipFill>
          <p:spPr bwMode="auto">
            <a:xfrm>
              <a:off x="744608" y="3982340"/>
              <a:ext cx="9819396" cy="57859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33276"/>
            <a:stretch/>
          </p:blipFill>
          <p:spPr bwMode="auto">
            <a:xfrm>
              <a:off x="744608" y="213519"/>
              <a:ext cx="9819396" cy="376882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grpSp>
        <p:nvGrpSpPr>
          <p:cNvPr id="3" name="Group 2"/>
          <p:cNvGrpSpPr/>
          <p:nvPr/>
        </p:nvGrpSpPr>
        <p:grpSpPr>
          <a:xfrm>
            <a:off x="2148681" y="5672731"/>
            <a:ext cx="6173360" cy="3733800"/>
            <a:chOff x="1843881" y="5476081"/>
            <a:chExt cx="5662612" cy="3454274"/>
          </a:xfrm>
        </p:grpSpPr>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17672"/>
            <a:stretch/>
          </p:blipFill>
          <p:spPr bwMode="auto">
            <a:xfrm>
              <a:off x="1843881" y="5476081"/>
              <a:ext cx="5662612" cy="345427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2686" t="84665" r="4007"/>
            <a:stretch/>
          </p:blipFill>
          <p:spPr bwMode="auto">
            <a:xfrm>
              <a:off x="2562272" y="5962703"/>
              <a:ext cx="3351922"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407896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2" y="1889919"/>
            <a:ext cx="10818079" cy="5632311"/>
          </a:xfrm>
          <a:prstGeom prst="rect">
            <a:avLst/>
          </a:prstGeom>
          <a:noFill/>
        </p:spPr>
        <p:txBody>
          <a:bodyPr wrap="square" rtlCol="0">
            <a:spAutoFit/>
          </a:bodyPr>
          <a:lstStyle/>
          <a:p>
            <a:r>
              <a:rPr lang="en-US" sz="3600" dirty="0" smtClean="0">
                <a:solidFill>
                  <a:srgbClr val="FFFFFF"/>
                </a:solidFill>
                <a:latin typeface="Avant Garde"/>
                <a:cs typeface="Avant Garde"/>
              </a:rPr>
              <a:t>There is a limit, however, to how much improvement can be made, even by the greatest reformers, within the constraints of the existing system</a:t>
            </a:r>
          </a:p>
          <a:p>
            <a:pPr marL="1238372" lvl="1" indent="-457200">
              <a:buFontTx/>
              <a:buChar char="-"/>
            </a:pPr>
            <a:r>
              <a:rPr lang="en-US" sz="2800" dirty="0" smtClean="0">
                <a:solidFill>
                  <a:srgbClr val="FFFFFF"/>
                </a:solidFill>
                <a:latin typeface="Avant Garde"/>
                <a:cs typeface="Avant Garde"/>
              </a:rPr>
              <a:t>We can move from an F to a C, but not to an A</a:t>
            </a:r>
            <a:endParaRPr lang="en-US" sz="1400" dirty="0" smtClean="0">
              <a:solidFill>
                <a:srgbClr val="FFFFFF"/>
              </a:solidFill>
              <a:latin typeface="Avant Garde"/>
              <a:cs typeface="Avant Garde"/>
            </a:endParaRPr>
          </a:p>
          <a:p>
            <a:endParaRPr lang="en-US" sz="1200" dirty="0" smtClean="0">
              <a:solidFill>
                <a:srgbClr val="FFFFFF"/>
              </a:solidFill>
              <a:latin typeface="Avant Garde"/>
              <a:cs typeface="Avant Garde"/>
            </a:endParaRPr>
          </a:p>
          <a:p>
            <a:r>
              <a:rPr lang="en-US" sz="3600" dirty="0" smtClean="0">
                <a:solidFill>
                  <a:srgbClr val="FFFFFF"/>
                </a:solidFill>
                <a:latin typeface="Avant Garde"/>
                <a:cs typeface="Avant Garde"/>
              </a:rPr>
              <a:t>To move to an A, a new “</a:t>
            </a:r>
            <a:r>
              <a:rPr lang="en-US" sz="3600" dirty="0" err="1" smtClean="0">
                <a:solidFill>
                  <a:srgbClr val="FFFFFF"/>
                </a:solidFill>
                <a:latin typeface="Avant Garde"/>
                <a:cs typeface="Avant Garde"/>
              </a:rPr>
              <a:t>relinquisher</a:t>
            </a:r>
            <a:r>
              <a:rPr lang="en-US" sz="3600" dirty="0" smtClean="0">
                <a:solidFill>
                  <a:srgbClr val="FFFFFF"/>
                </a:solidFill>
                <a:latin typeface="Avant Garde"/>
                <a:cs typeface="Avant Garde"/>
              </a:rPr>
              <a:t>” model is needed, which is being pioneered in New Orleans</a:t>
            </a:r>
          </a:p>
          <a:p>
            <a:pPr marL="1238372" lvl="1" indent="-457200">
              <a:buFontTx/>
              <a:buChar char="-"/>
            </a:pPr>
            <a:r>
              <a:rPr lang="en-US" sz="2800" dirty="0" smtClean="0">
                <a:solidFill>
                  <a:srgbClr val="FFFFFF"/>
                </a:solidFill>
                <a:latin typeface="Avant Garde"/>
                <a:cs typeface="Avant Garde"/>
              </a:rPr>
              <a:t>Replace a school system with a system of schools</a:t>
            </a:r>
          </a:p>
          <a:p>
            <a:pPr marL="1238372" lvl="1" indent="-457200">
              <a:buFontTx/>
              <a:buChar char="-"/>
            </a:pPr>
            <a:r>
              <a:rPr lang="en-US" sz="2800" dirty="0" smtClean="0">
                <a:solidFill>
                  <a:srgbClr val="FFFFFF"/>
                </a:solidFill>
                <a:latin typeface="Avant Garde"/>
                <a:cs typeface="Avant Garde"/>
              </a:rPr>
              <a:t>“Let </a:t>
            </a:r>
            <a:r>
              <a:rPr lang="en-US" sz="2800" dirty="0">
                <a:solidFill>
                  <a:srgbClr val="FFFFFF"/>
                </a:solidFill>
                <a:latin typeface="Avant Garde"/>
                <a:cs typeface="Avant Garde"/>
              </a:rPr>
              <a:t>government set standards and hold schools accountable. Let educators operate schools and measure teacher performance however they choose. And, most importantly, let parents choose schools for their children</a:t>
            </a:r>
            <a:r>
              <a:rPr lang="en-US" sz="2800" dirty="0" smtClean="0">
                <a:solidFill>
                  <a:srgbClr val="FFFFFF"/>
                </a:solidFill>
                <a:latin typeface="Avant Garde"/>
                <a:cs typeface="Avant Garde"/>
              </a:rPr>
              <a:t>.”</a:t>
            </a:r>
            <a:endParaRPr lang="en-US" sz="2800" dirty="0">
              <a:solidFill>
                <a:srgbClr val="FFFFFF"/>
              </a:solidFill>
              <a:latin typeface="Avant Garde"/>
              <a:cs typeface="Avant Garde"/>
            </a:endParaRPr>
          </a:p>
        </p:txBody>
      </p:sp>
      <p:sp>
        <p:nvSpPr>
          <p:cNvPr id="5" name="Slide Number Placeholder 4"/>
          <p:cNvSpPr>
            <a:spLocks noGrp="1"/>
          </p:cNvSpPr>
          <p:nvPr>
            <p:ph type="sldNum" sz="quarter" idx="12"/>
          </p:nvPr>
        </p:nvSpPr>
        <p:spPr/>
        <p:txBody>
          <a:bodyPr/>
          <a:lstStyle/>
          <a:p>
            <a:r>
              <a:rPr lang="en-US" smtClean="0"/>
              <a:t>-</a:t>
            </a:r>
            <a:fld id="{5E8EF2F0-B23E-0D45-9EC4-8ABB153D8498}" type="slidenum">
              <a:rPr lang="en-US" smtClean="0"/>
              <a:pPr/>
              <a:t>89</a:t>
            </a:fld>
            <a:r>
              <a:rPr lang="en-US" smtClean="0"/>
              <a:t>-</a:t>
            </a:r>
            <a:endParaRPr lang="en-US" dirty="0"/>
          </a:p>
        </p:txBody>
      </p:sp>
      <p:sp>
        <p:nvSpPr>
          <p:cNvPr id="2" name="TextBox 1"/>
          <p:cNvSpPr txBox="1"/>
          <p:nvPr/>
        </p:nvSpPr>
        <p:spPr>
          <a:xfrm>
            <a:off x="6568281" y="7433409"/>
            <a:ext cx="6683240" cy="400110"/>
          </a:xfrm>
          <a:prstGeom prst="rect">
            <a:avLst/>
          </a:prstGeom>
          <a:noFill/>
        </p:spPr>
        <p:txBody>
          <a:bodyPr wrap="none" rtlCol="0">
            <a:spAutoFit/>
          </a:bodyPr>
          <a:lstStyle/>
          <a:p>
            <a:pPr marL="0" lvl="1"/>
            <a:r>
              <a:rPr lang="en-US" sz="2000" dirty="0">
                <a:solidFill>
                  <a:srgbClr val="FFFFFF"/>
                </a:solidFill>
                <a:latin typeface="Avant Garde"/>
                <a:cs typeface="Avant Garde"/>
              </a:rPr>
              <a:t>– </a:t>
            </a:r>
            <a:r>
              <a:rPr lang="en-US" sz="2000" dirty="0" err="1">
                <a:solidFill>
                  <a:srgbClr val="FFFFFF"/>
                </a:solidFill>
                <a:latin typeface="Avant Garde"/>
                <a:cs typeface="Avant Garde"/>
              </a:rPr>
              <a:t>Neerav</a:t>
            </a:r>
            <a:r>
              <a:rPr lang="en-US" sz="2000" dirty="0">
                <a:solidFill>
                  <a:srgbClr val="FFFFFF"/>
                </a:solidFill>
                <a:latin typeface="Avant Garde"/>
                <a:cs typeface="Avant Garde"/>
              </a:rPr>
              <a:t> Kingsland, CEO, New Schools for New </a:t>
            </a:r>
            <a:r>
              <a:rPr lang="en-US" sz="2000" dirty="0" smtClean="0">
                <a:solidFill>
                  <a:srgbClr val="FFFFFF"/>
                </a:solidFill>
                <a:latin typeface="Avant Garde"/>
                <a:cs typeface="Avant Garde"/>
              </a:rPr>
              <a:t>Orleans</a:t>
            </a:r>
            <a:endParaRPr lang="en-US" sz="3200" dirty="0">
              <a:solidFill>
                <a:srgbClr val="FFFFFF"/>
              </a:solidFill>
              <a:latin typeface="Avant Garde"/>
              <a:cs typeface="Avant Garde"/>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6531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60604" y="1127920"/>
            <a:ext cx="12113477" cy="646331"/>
          </a:xfrm>
          <a:prstGeom prst="rect">
            <a:avLst/>
          </a:prstGeom>
          <a:noFill/>
        </p:spPr>
        <p:txBody>
          <a:bodyPr wrap="square" rtlCol="0">
            <a:spAutoFit/>
          </a:bodyPr>
          <a:lstStyle/>
          <a:p>
            <a:r>
              <a:rPr lang="en-US" sz="3600" dirty="0" smtClean="0">
                <a:solidFill>
                  <a:srgbClr val="FFFFFF"/>
                </a:solidFill>
                <a:latin typeface="Avant Garde"/>
                <a:cs typeface="Avant Garde"/>
              </a:rPr>
              <a:t>Even a bachelor’s degree isn’t enough.</a:t>
            </a:r>
            <a:endParaRPr lang="en-US" sz="900" dirty="0" smtClean="0">
              <a:solidFill>
                <a:srgbClr val="FFFFFF"/>
              </a:solidFill>
              <a:latin typeface="Avant Garde"/>
              <a:cs typeface="Avant Garde"/>
            </a:endParaRPr>
          </a:p>
        </p:txBody>
      </p:sp>
      <p:sp>
        <p:nvSpPr>
          <p:cNvPr id="5" name="TextBox 4"/>
          <p:cNvSpPr txBox="1"/>
          <p:nvPr/>
        </p:nvSpPr>
        <p:spPr>
          <a:xfrm>
            <a:off x="2472391" y="8819180"/>
            <a:ext cx="12261915" cy="430887"/>
          </a:xfrm>
          <a:prstGeom prst="rect">
            <a:avLst/>
          </a:prstGeom>
          <a:noFill/>
        </p:spPr>
        <p:txBody>
          <a:bodyPr wrap="square" rtlCol="0">
            <a:spAutoFit/>
          </a:bodyPr>
          <a:lstStyle/>
          <a:p>
            <a:r>
              <a:rPr lang="en-US" sz="1100" dirty="0" smtClean="0">
                <a:solidFill>
                  <a:srgbClr val="FFFFFF"/>
                </a:solidFill>
                <a:latin typeface="Avant Garde"/>
                <a:cs typeface="Avant Garde"/>
              </a:rPr>
              <a:t>Source: The State of Working America, Economic Policy Institute, 12</a:t>
            </a:r>
            <a:r>
              <a:rPr lang="en-US" sz="1100" baseline="30000" dirty="0" smtClean="0">
                <a:solidFill>
                  <a:srgbClr val="FFFFFF"/>
                </a:solidFill>
                <a:latin typeface="Avant Garde"/>
                <a:cs typeface="Avant Garde"/>
              </a:rPr>
              <a:t>th</a:t>
            </a:r>
            <a:r>
              <a:rPr lang="en-US" sz="1100" dirty="0" smtClean="0">
                <a:solidFill>
                  <a:srgbClr val="FFFFFF"/>
                </a:solidFill>
                <a:latin typeface="Avant Garde"/>
                <a:cs typeface="Avant Garde"/>
              </a:rPr>
              <a:t> edition, </a:t>
            </a:r>
            <a:r>
              <a:rPr lang="en-US" sz="1100" dirty="0">
                <a:solidFill>
                  <a:srgbClr val="FFFFFF"/>
                </a:solidFill>
                <a:latin typeface="Avant Garde"/>
                <a:cs typeface="Avant Garde"/>
              </a:rPr>
              <a:t>advance release, </a:t>
            </a:r>
            <a:r>
              <a:rPr lang="en-US" sz="1100" dirty="0" smtClean="0">
                <a:solidFill>
                  <a:srgbClr val="FFFFFF"/>
                </a:solidFill>
                <a:latin typeface="Avant Garde"/>
                <a:cs typeface="Avant Garde"/>
              </a:rPr>
              <a:t>8/22/12;</a:t>
            </a:r>
          </a:p>
          <a:p>
            <a:r>
              <a:rPr lang="en-US" sz="1100" dirty="0" smtClean="0">
                <a:solidFill>
                  <a:srgbClr val="FFFFFF"/>
                </a:solidFill>
                <a:latin typeface="Avant Garde"/>
                <a:cs typeface="Avant Garde"/>
              </a:rPr>
              <a:t>cited</a:t>
            </a:r>
            <a:r>
              <a:rPr lang="en-US" sz="1100" dirty="0">
                <a:solidFill>
                  <a:srgbClr val="FFFFFF"/>
                </a:solidFill>
                <a:latin typeface="Avant Garde"/>
                <a:cs typeface="Avant Garde"/>
              </a:rPr>
              <a:t>: </a:t>
            </a:r>
            <a:r>
              <a:rPr lang="en-US" sz="1100" dirty="0" smtClean="0">
                <a:solidFill>
                  <a:srgbClr val="FFFFFF"/>
                </a:solidFill>
                <a:latin typeface="Avant Garde"/>
                <a:cs typeface="Avant Garde"/>
              </a:rPr>
              <a:t>www.washingtonpost.com/blogs/ezra-klein/wp/2012/08/17/education-and-the-recession-continued</a:t>
            </a:r>
            <a:r>
              <a:rPr lang="en-US" sz="1100" dirty="0">
                <a:solidFill>
                  <a:srgbClr val="FFFFFF"/>
                </a:solidFill>
                <a:latin typeface="Avant Garde"/>
                <a:cs typeface="Avant Garde"/>
              </a:rPr>
              <a:t>/</a:t>
            </a:r>
            <a:endParaRPr lang="en-US" dirty="0">
              <a:solidFill>
                <a:srgbClr val="FFFFFF"/>
              </a:solidFill>
              <a:latin typeface="Avant Garde"/>
              <a:cs typeface="Avant Garde"/>
            </a:endParaRPr>
          </a:p>
        </p:txBody>
      </p:sp>
      <p:sp>
        <p:nvSpPr>
          <p:cNvPr id="14" name="Slide Number Placeholder 13"/>
          <p:cNvSpPr>
            <a:spLocks noGrp="1"/>
          </p:cNvSpPr>
          <p:nvPr>
            <p:ph type="sldNum" sz="quarter" idx="12"/>
          </p:nvPr>
        </p:nvSpPr>
        <p:spPr/>
        <p:txBody>
          <a:bodyPr/>
          <a:lstStyle/>
          <a:p>
            <a:r>
              <a:rPr lang="en-US" smtClean="0"/>
              <a:t>-</a:t>
            </a:r>
            <a:fld id="{5E8EF2F0-B23E-0D45-9EC4-8ABB153D8498}" type="slidenum">
              <a:rPr lang="en-US" smtClean="0"/>
              <a:pPr/>
              <a:t>9</a:t>
            </a:fld>
            <a:r>
              <a:rPr lang="en-US" smtClean="0"/>
              <a:t>-</a:t>
            </a:r>
            <a:endParaRPr lang="en-US" dirty="0"/>
          </a:p>
        </p:txBody>
      </p:sp>
      <p:pic>
        <p:nvPicPr>
          <p:cNvPr id="5122" name="Picture 2" descr="http://www.washingtonpost.com/blogs/ezra-klein/files/2012/08/epi_joblosses.jp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36048" y="2455375"/>
            <a:ext cx="10134600" cy="608745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Oval 1"/>
          <p:cNvSpPr/>
          <p:nvPr/>
        </p:nvSpPr>
        <p:spPr>
          <a:xfrm rot="20137767">
            <a:off x="10277099" y="3920746"/>
            <a:ext cx="3429000" cy="160020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044281" y="3185318"/>
            <a:ext cx="5638800" cy="1384995"/>
          </a:xfrm>
          <a:prstGeom prst="rect">
            <a:avLst/>
          </a:prstGeom>
          <a:solidFill>
            <a:schemeClr val="bg1"/>
          </a:solidFill>
          <a:ln w="25400">
            <a:solidFill>
              <a:schemeClr val="tx1"/>
            </a:solidFill>
          </a:ln>
        </p:spPr>
        <p:txBody>
          <a:bodyPr wrap="square" rtlCol="0">
            <a:spAutoFit/>
          </a:bodyPr>
          <a:lstStyle/>
          <a:p>
            <a:r>
              <a:rPr lang="en-US" sz="2800" dirty="0">
                <a:latin typeface="Times New Roman" pitchFamily="18" charset="0"/>
                <a:cs typeface="Times New Roman" pitchFamily="18" charset="0"/>
              </a:rPr>
              <a:t>98.3% of job gains among those with at least a bachelor’s were realized by those with advanced </a:t>
            </a:r>
            <a:r>
              <a:rPr lang="en-US" sz="2800" dirty="0" smtClean="0">
                <a:latin typeface="Times New Roman" pitchFamily="18" charset="0"/>
                <a:cs typeface="Times New Roman" pitchFamily="18" charset="0"/>
              </a:rPr>
              <a:t>degrees</a:t>
            </a:r>
            <a:endParaRPr lang="en-US" sz="2800" dirty="0">
              <a:latin typeface="Times New Roman" pitchFamily="18" charset="0"/>
              <a:cs typeface="Times New Roman" pitchFamily="18" charset="0"/>
            </a:endParaRPr>
          </a:p>
        </p:txBody>
      </p:sp>
      <p:cxnSp>
        <p:nvCxnSpPr>
          <p:cNvPr id="7" name="Straight Arrow Connector 6"/>
          <p:cNvCxnSpPr>
            <a:stCxn id="3" idx="3"/>
          </p:cNvCxnSpPr>
          <p:nvPr/>
        </p:nvCxnSpPr>
        <p:spPr>
          <a:xfrm>
            <a:off x="10683081" y="3877816"/>
            <a:ext cx="1524000" cy="29810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704019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758282" y="1585119"/>
            <a:ext cx="11734799" cy="3293209"/>
          </a:xfrm>
          <a:prstGeom prst="rect">
            <a:avLst/>
          </a:prstGeom>
          <a:noFill/>
        </p:spPr>
        <p:txBody>
          <a:bodyPr wrap="square" numCol="1" rtlCol="0">
            <a:spAutoFit/>
          </a:bodyPr>
          <a:lstStyle/>
          <a:p>
            <a:pPr marL="457200" indent="-457200">
              <a:buFont typeface="Arial" pitchFamily="34" charset="0"/>
              <a:buChar char="•"/>
            </a:pPr>
            <a:r>
              <a:rPr lang="en-US" sz="2600" dirty="0" smtClean="0">
                <a:solidFill>
                  <a:srgbClr val="FFFFFF"/>
                </a:solidFill>
                <a:latin typeface="Avant Garde"/>
                <a:cs typeface="Avant Garde"/>
              </a:rPr>
              <a:t>Hurricane Katrina wiped out the existing school system, one of the worst in America, which was replaced with a system of choice, primarily via charter schools, which educate nearly 80% of all students now (soon 100%)</a:t>
            </a:r>
          </a:p>
          <a:p>
            <a:pPr marL="457200" indent="-457200">
              <a:buFont typeface="Arial" pitchFamily="34" charset="0"/>
              <a:buChar char="•"/>
            </a:pPr>
            <a:r>
              <a:rPr lang="en-US" sz="2600" dirty="0" smtClean="0">
                <a:solidFill>
                  <a:srgbClr val="FFFFFF"/>
                </a:solidFill>
                <a:latin typeface="Avant Garde"/>
                <a:cs typeface="Avant Garde"/>
              </a:rPr>
              <a:t>Many of the top school reform organizations in the country made large investments in New Orleans: KIPP, Teach for America, New Leaders for New Schools, etc.</a:t>
            </a:r>
          </a:p>
          <a:p>
            <a:pPr marL="457200" indent="-457200">
              <a:buFont typeface="Arial" pitchFamily="34" charset="0"/>
              <a:buChar char="•"/>
            </a:pPr>
            <a:r>
              <a:rPr lang="en-US" sz="2600" dirty="0" smtClean="0">
                <a:solidFill>
                  <a:srgbClr val="FFFFFF"/>
                </a:solidFill>
                <a:latin typeface="Avant Garde"/>
                <a:cs typeface="Avant Garde"/>
              </a:rPr>
              <a:t>The percentage of poor and African American students hasn’t changed:</a:t>
            </a:r>
          </a:p>
          <a:p>
            <a:pPr marL="457200" indent="-457200">
              <a:buFont typeface="Arial" pitchFamily="34" charset="0"/>
              <a:buChar char="•"/>
            </a:pPr>
            <a:endParaRPr lang="en-US" sz="2600" dirty="0" smtClean="0">
              <a:solidFill>
                <a:srgbClr val="FFFFFF"/>
              </a:solidFill>
              <a:latin typeface="Avant Garde"/>
              <a:cs typeface="Avant Garde"/>
            </a:endParaRPr>
          </a:p>
        </p:txBody>
      </p:sp>
      <p:sp>
        <p:nvSpPr>
          <p:cNvPr id="5" name="TextBox 4"/>
          <p:cNvSpPr txBox="1"/>
          <p:nvPr/>
        </p:nvSpPr>
        <p:spPr>
          <a:xfrm>
            <a:off x="2760602" y="823119"/>
            <a:ext cx="11732479" cy="646331"/>
          </a:xfrm>
          <a:prstGeom prst="rect">
            <a:avLst/>
          </a:prstGeom>
          <a:noFill/>
        </p:spPr>
        <p:txBody>
          <a:bodyPr wrap="square" rtlCol="0">
            <a:spAutoFit/>
          </a:bodyPr>
          <a:lstStyle/>
          <a:p>
            <a:r>
              <a:rPr lang="en-US" sz="3600" dirty="0" smtClean="0">
                <a:solidFill>
                  <a:srgbClr val="FFFFFF"/>
                </a:solidFill>
                <a:latin typeface="Avant Garde"/>
                <a:cs typeface="Avant Garde"/>
              </a:rPr>
              <a:t>Creating alternatives: the New Orleans case study.</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90</a:t>
            </a:fld>
            <a:r>
              <a:rPr lang="en-US" smtClean="0"/>
              <a:t>-</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854281" y="4634487"/>
            <a:ext cx="6387306" cy="422879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24881" y="4634487"/>
            <a:ext cx="6395505" cy="422742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42678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823119"/>
            <a:ext cx="8227279" cy="1200329"/>
          </a:xfrm>
          <a:prstGeom prst="rect">
            <a:avLst/>
          </a:prstGeom>
          <a:noFill/>
        </p:spPr>
        <p:txBody>
          <a:bodyPr wrap="square" rtlCol="0">
            <a:spAutoFit/>
          </a:bodyPr>
          <a:lstStyle/>
          <a:p>
            <a:r>
              <a:rPr lang="en-US" sz="3600" dirty="0">
                <a:solidFill>
                  <a:srgbClr val="FFFFFF"/>
                </a:solidFill>
                <a:latin typeface="Avant Garde"/>
                <a:cs typeface="Avant Garde"/>
              </a:rPr>
              <a:t>The percentage of students performing on grade level has risen </a:t>
            </a:r>
            <a:r>
              <a:rPr lang="en-US" sz="3600" dirty="0" smtClean="0">
                <a:solidFill>
                  <a:srgbClr val="FFFFFF"/>
                </a:solidFill>
                <a:latin typeface="Avant Garde"/>
                <a:cs typeface="Avant Garde"/>
              </a:rPr>
              <a:t>sharply.</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91</a:t>
            </a:fld>
            <a:r>
              <a:rPr lang="en-US" smtClean="0"/>
              <a:t>-</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20281" y="2880519"/>
            <a:ext cx="9024450" cy="5791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549055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823119"/>
            <a:ext cx="8227279" cy="1200329"/>
          </a:xfrm>
          <a:prstGeom prst="rect">
            <a:avLst/>
          </a:prstGeom>
          <a:noFill/>
        </p:spPr>
        <p:txBody>
          <a:bodyPr wrap="square" rtlCol="0">
            <a:spAutoFit/>
          </a:bodyPr>
          <a:lstStyle/>
          <a:p>
            <a:r>
              <a:rPr lang="en-US" sz="3600" dirty="0" smtClean="0">
                <a:solidFill>
                  <a:srgbClr val="FFFFFF"/>
                </a:solidFill>
                <a:latin typeface="Avant Garde"/>
                <a:cs typeface="Avant Garde"/>
              </a:rPr>
              <a:t>The gap between New Orleans and the state has narrowed dramatically.</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92</a:t>
            </a:fld>
            <a:r>
              <a:rPr lang="en-US" smtClean="0"/>
              <a:t>-</a:t>
            </a:r>
            <a:endParaRPr lang="en-US" dirty="0"/>
          </a:p>
        </p:txBody>
      </p:sp>
      <p:pic>
        <p:nvPicPr>
          <p:cNvPr id="6" name="Picture 5" descr="Picture 5.png"/>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96481" y="2880519"/>
            <a:ext cx="7848600" cy="5398369"/>
          </a:xfrm>
          <a:prstGeom prst="rect">
            <a:avLst/>
          </a:prstGeom>
          <a:noFill/>
          <a:ln>
            <a:noFill/>
          </a:ln>
        </p:spPr>
      </p:pic>
      <p:sp>
        <p:nvSpPr>
          <p:cNvPr id="2" name="TextBox 1"/>
          <p:cNvSpPr txBox="1"/>
          <p:nvPr/>
        </p:nvSpPr>
        <p:spPr>
          <a:xfrm>
            <a:off x="1691481" y="3871120"/>
            <a:ext cx="1794274" cy="1200329"/>
          </a:xfrm>
          <a:prstGeom prst="rect">
            <a:avLst/>
          </a:prstGeom>
          <a:noFill/>
        </p:spPr>
        <p:txBody>
          <a:bodyPr wrap="none" rtlCol="0">
            <a:spAutoFit/>
          </a:bodyPr>
          <a:lstStyle/>
          <a:p>
            <a:r>
              <a:rPr lang="en-US" sz="2400" dirty="0" smtClean="0">
                <a:solidFill>
                  <a:schemeClr val="bg1"/>
                </a:solidFill>
              </a:rPr>
              <a:t>State District</a:t>
            </a:r>
          </a:p>
          <a:p>
            <a:r>
              <a:rPr lang="en-US" sz="2400" dirty="0" smtClean="0">
                <a:solidFill>
                  <a:schemeClr val="bg1"/>
                </a:solidFill>
              </a:rPr>
              <a:t>Performance</a:t>
            </a:r>
          </a:p>
          <a:p>
            <a:r>
              <a:rPr lang="en-US" sz="2400" dirty="0" smtClean="0">
                <a:solidFill>
                  <a:schemeClr val="bg1"/>
                </a:solidFill>
              </a:rPr>
              <a:t>Score</a:t>
            </a:r>
          </a:p>
        </p:txBody>
      </p:sp>
      <p:sp>
        <p:nvSpPr>
          <p:cNvPr id="8" name="TextBox 7"/>
          <p:cNvSpPr txBox="1"/>
          <p:nvPr/>
        </p:nvSpPr>
        <p:spPr>
          <a:xfrm>
            <a:off x="2796939" y="8718276"/>
            <a:ext cx="11818938" cy="684803"/>
          </a:xfrm>
          <a:prstGeom prst="rect">
            <a:avLst/>
          </a:prstGeom>
          <a:noFill/>
        </p:spPr>
        <p:txBody>
          <a:bodyPr wrap="square" rtlCol="0">
            <a:spAutoFit/>
          </a:bodyPr>
          <a:lstStyle/>
          <a:p>
            <a:pPr>
              <a:spcBef>
                <a:spcPct val="50000"/>
              </a:spcBef>
            </a:pPr>
            <a:r>
              <a:rPr lang="en-US" sz="1100" dirty="0">
                <a:solidFill>
                  <a:srgbClr val="FFFFFF"/>
                </a:solidFill>
                <a:latin typeface="Avant Garde"/>
                <a:cs typeface="Avant Garde"/>
              </a:rPr>
              <a:t>Source: </a:t>
            </a:r>
            <a:r>
              <a:rPr lang="en-US" sz="1100" dirty="0" smtClean="0">
                <a:solidFill>
                  <a:srgbClr val="FFFFFF"/>
                </a:solidFill>
                <a:latin typeface="Avant Garde"/>
                <a:cs typeface="Avant Garde"/>
              </a:rPr>
              <a:t>Educate Now!</a:t>
            </a:r>
          </a:p>
          <a:p>
            <a:pPr>
              <a:spcBef>
                <a:spcPct val="50000"/>
              </a:spcBef>
            </a:pPr>
            <a:r>
              <a:rPr lang="en-US" sz="1100" dirty="0">
                <a:solidFill>
                  <a:srgbClr val="FFFFFF"/>
                </a:solidFill>
                <a:latin typeface="Avant Garde"/>
                <a:cs typeface="Avant Garde"/>
              </a:rPr>
              <a:t>Note: The DPS is the most comprehensive measurement of school and student performance. It includes all students, all tests, and all grade levels, as well as dropout and attendance data. The DPS for New Orleans includes all RSD and OPSB schools, both charter and direct-run.</a:t>
            </a:r>
          </a:p>
        </p:txBody>
      </p:sp>
      <p:sp>
        <p:nvSpPr>
          <p:cNvPr id="3" name="TextBox 2"/>
          <p:cNvSpPr txBox="1"/>
          <p:nvPr/>
        </p:nvSpPr>
        <p:spPr>
          <a:xfrm>
            <a:off x="2796939" y="2037853"/>
            <a:ext cx="10019742" cy="1107996"/>
          </a:xfrm>
          <a:prstGeom prst="rect">
            <a:avLst/>
          </a:prstGeom>
          <a:noFill/>
        </p:spPr>
        <p:txBody>
          <a:bodyPr wrap="square" rtlCol="0">
            <a:spAutoFit/>
          </a:bodyPr>
          <a:lstStyle/>
          <a:p>
            <a:r>
              <a:rPr lang="en-US" sz="2200" dirty="0">
                <a:solidFill>
                  <a:schemeClr val="bg1"/>
                </a:solidFill>
              </a:rPr>
              <a:t>Since 2005, the DPS for New Orleans has grown </a:t>
            </a:r>
            <a:r>
              <a:rPr lang="en-US" sz="2200" dirty="0" smtClean="0">
                <a:solidFill>
                  <a:schemeClr val="bg1"/>
                </a:solidFill>
              </a:rPr>
              <a:t>36.8 </a:t>
            </a:r>
            <a:r>
              <a:rPr lang="en-US" sz="2200" dirty="0">
                <a:solidFill>
                  <a:schemeClr val="bg1"/>
                </a:solidFill>
              </a:rPr>
              <a:t>points, more than any other </a:t>
            </a:r>
            <a:r>
              <a:rPr lang="en-US" sz="2200" dirty="0" smtClean="0">
                <a:solidFill>
                  <a:schemeClr val="bg1"/>
                </a:solidFill>
              </a:rPr>
              <a:t>district, and </a:t>
            </a:r>
            <a:r>
              <a:rPr lang="en-US" sz="2200" dirty="0">
                <a:solidFill>
                  <a:schemeClr val="bg1"/>
                </a:solidFill>
              </a:rPr>
              <a:t>closed the gap between our schools and the state average by 70 percent</a:t>
            </a:r>
            <a:r>
              <a:rPr lang="en-US" sz="2200" dirty="0" smtClean="0">
                <a:solidFill>
                  <a:schemeClr val="bg1"/>
                </a:solidFill>
              </a:rPr>
              <a:t>.</a:t>
            </a:r>
            <a:endParaRPr lang="en-US" sz="2200" dirty="0">
              <a:solidFill>
                <a:schemeClr val="bg1"/>
              </a:solidFill>
            </a:endParaRPr>
          </a:p>
          <a:p>
            <a:endParaRPr lang="en-US" sz="2200" dirty="0">
              <a:solidFill>
                <a:schemeClr val="bg1"/>
              </a:solidFill>
            </a:endParaRPr>
          </a:p>
        </p:txBody>
      </p:sp>
      <p:sp>
        <p:nvSpPr>
          <p:cNvPr id="4" name="TextBox 3"/>
          <p:cNvSpPr txBox="1"/>
          <p:nvPr/>
        </p:nvSpPr>
        <p:spPr>
          <a:xfrm>
            <a:off x="5577681" y="4069112"/>
            <a:ext cx="731290" cy="400110"/>
          </a:xfrm>
          <a:prstGeom prst="rect">
            <a:avLst/>
          </a:prstGeom>
          <a:noFill/>
        </p:spPr>
        <p:txBody>
          <a:bodyPr wrap="none" rtlCol="0">
            <a:spAutoFit/>
          </a:bodyPr>
          <a:lstStyle/>
          <a:p>
            <a:r>
              <a:rPr lang="en-US" sz="2000" b="1" dirty="0" smtClean="0"/>
              <a:t>State</a:t>
            </a:r>
            <a:endParaRPr lang="en-US" sz="2000" b="1" dirty="0"/>
          </a:p>
        </p:txBody>
      </p:sp>
      <p:sp>
        <p:nvSpPr>
          <p:cNvPr id="10" name="TextBox 9"/>
          <p:cNvSpPr txBox="1"/>
          <p:nvPr/>
        </p:nvSpPr>
        <p:spPr>
          <a:xfrm>
            <a:off x="6095726" y="6385719"/>
            <a:ext cx="1553952" cy="400110"/>
          </a:xfrm>
          <a:prstGeom prst="rect">
            <a:avLst/>
          </a:prstGeom>
          <a:noFill/>
        </p:spPr>
        <p:txBody>
          <a:bodyPr wrap="none" rtlCol="0">
            <a:spAutoFit/>
          </a:bodyPr>
          <a:lstStyle/>
          <a:p>
            <a:r>
              <a:rPr lang="en-US" sz="2000" b="1" dirty="0" smtClean="0"/>
              <a:t>New Orleans</a:t>
            </a:r>
            <a:endParaRPr lang="en-US" sz="2000"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671271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823119"/>
            <a:ext cx="8760679" cy="1200329"/>
          </a:xfrm>
          <a:prstGeom prst="rect">
            <a:avLst/>
          </a:prstGeom>
          <a:noFill/>
        </p:spPr>
        <p:txBody>
          <a:bodyPr wrap="square" rtlCol="0">
            <a:spAutoFit/>
          </a:bodyPr>
          <a:lstStyle/>
          <a:p>
            <a:r>
              <a:rPr lang="en-US" sz="3600" dirty="0" smtClean="0">
                <a:solidFill>
                  <a:srgbClr val="FFFFFF"/>
                </a:solidFill>
                <a:latin typeface="Avant Garde"/>
                <a:cs typeface="Avant Garde"/>
              </a:rPr>
              <a:t>New Orleans charter schools significantly outperform national averages.</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93</a:t>
            </a:fld>
            <a:r>
              <a:rPr lang="en-US" smtClean="0"/>
              <a:t>-</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15481" y="2499519"/>
            <a:ext cx="10163175" cy="60102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969238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823119"/>
            <a:ext cx="8760679" cy="1754326"/>
          </a:xfrm>
          <a:prstGeom prst="rect">
            <a:avLst/>
          </a:prstGeom>
          <a:noFill/>
        </p:spPr>
        <p:txBody>
          <a:bodyPr wrap="square" rtlCol="0">
            <a:spAutoFit/>
          </a:bodyPr>
          <a:lstStyle/>
          <a:p>
            <a:r>
              <a:rPr lang="en-US" sz="3600" dirty="0" smtClean="0">
                <a:solidFill>
                  <a:srgbClr val="FFFFFF"/>
                </a:solidFill>
                <a:latin typeface="Avant Garde"/>
                <a:cs typeface="Avant Garde"/>
              </a:rPr>
              <a:t>The number of failing schools has been cut in half in five years – and there will be almost none by 2016.</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94</a:t>
            </a:fld>
            <a:r>
              <a:rPr lang="en-US" smtClean="0"/>
              <a:t>-</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26603" y="2728119"/>
            <a:ext cx="6477000" cy="617628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449799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60602" y="823119"/>
            <a:ext cx="10970479" cy="1200329"/>
          </a:xfrm>
          <a:prstGeom prst="rect">
            <a:avLst/>
          </a:prstGeom>
          <a:noFill/>
        </p:spPr>
        <p:txBody>
          <a:bodyPr wrap="square" rtlCol="0">
            <a:spAutoFit/>
          </a:bodyPr>
          <a:lstStyle/>
          <a:p>
            <a:r>
              <a:rPr lang="en-US" sz="3600" dirty="0" smtClean="0">
                <a:solidFill>
                  <a:srgbClr val="FFFFFF"/>
                </a:solidFill>
                <a:latin typeface="Avant Garde"/>
                <a:cs typeface="Avant Garde"/>
              </a:rPr>
              <a:t>2/3 of parents in New Orleans say schools are better after Katrina, including 79% of charter parents.</a:t>
            </a:r>
            <a:endParaRPr lang="en-US" sz="3600" dirty="0">
              <a:solidFill>
                <a:srgbClr val="FFFFFF"/>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95</a:t>
            </a:fld>
            <a:r>
              <a:rPr lang="en-US" smtClean="0"/>
              <a:t>-</a:t>
            </a:r>
            <a:endParaRPr lang="en-US" dirty="0"/>
          </a:p>
        </p:txBody>
      </p:sp>
      <p:pic>
        <p:nvPicPr>
          <p:cNvPr id="6" name="Picture 5" descr="Description: Description: Description: Description: Description: Description: Description: Description: Description: http://gallery.mailchimp.com/497c6eaf94d56a7f14993932e/images/Opinion_Poll_Bar_Graph_1.5.12.1.jpg"/>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532" t="36836" r="2253" b="9823"/>
          <a:stretch/>
        </p:blipFill>
        <p:spPr bwMode="auto">
          <a:xfrm>
            <a:off x="4040530" y="2270919"/>
            <a:ext cx="7676005" cy="5943600"/>
          </a:xfrm>
          <a:prstGeom prst="rect">
            <a:avLst/>
          </a:prstGeom>
          <a:noFill/>
          <a:ln>
            <a:noFill/>
          </a:ln>
        </p:spPr>
      </p:pic>
      <p:sp>
        <p:nvSpPr>
          <p:cNvPr id="8" name="TextBox 7"/>
          <p:cNvSpPr txBox="1"/>
          <p:nvPr/>
        </p:nvSpPr>
        <p:spPr>
          <a:xfrm>
            <a:off x="2796939" y="8718276"/>
            <a:ext cx="11818938" cy="261610"/>
          </a:xfrm>
          <a:prstGeom prst="rect">
            <a:avLst/>
          </a:prstGeom>
          <a:noFill/>
        </p:spPr>
        <p:txBody>
          <a:bodyPr wrap="square" rtlCol="0">
            <a:spAutoFit/>
          </a:bodyPr>
          <a:lstStyle/>
          <a:p>
            <a:pPr>
              <a:spcBef>
                <a:spcPct val="50000"/>
              </a:spcBef>
            </a:pPr>
            <a:r>
              <a:rPr lang="en-US" sz="1100" dirty="0">
                <a:solidFill>
                  <a:srgbClr val="FFFFFF"/>
                </a:solidFill>
                <a:latin typeface="Avant Garde"/>
                <a:cs typeface="Avant Garde"/>
              </a:rPr>
              <a:t>Source: "Spotlight on Choice" project by the Scott S. Cowen Institute for Public Education Initiatives at Tulane </a:t>
            </a:r>
            <a:r>
              <a:rPr lang="en-US" sz="1100" dirty="0" smtClean="0">
                <a:solidFill>
                  <a:srgbClr val="FFFFFF"/>
                </a:solidFill>
                <a:latin typeface="Avant Garde"/>
                <a:cs typeface="Avant Garde"/>
              </a:rPr>
              <a:t>University, 2011.</a:t>
            </a:r>
            <a:endParaRPr lang="en-US" sz="1100" dirty="0">
              <a:solidFill>
                <a:srgbClr val="FFFFFF"/>
              </a:solidFill>
              <a:latin typeface="Avant Garde"/>
              <a:cs typeface="Avant Garde"/>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6686925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3596481" y="2194719"/>
            <a:ext cx="8227279" cy="4047262"/>
          </a:xfrm>
          <a:prstGeom prst="rect">
            <a:avLst/>
          </a:prstGeom>
          <a:noFill/>
        </p:spPr>
        <p:txBody>
          <a:bodyPr wrap="square" numCol="1" rtlCol="0">
            <a:spAutoFit/>
          </a:bodyPr>
          <a:lstStyle/>
          <a:p>
            <a:pPr marL="263525" indent="-263525" eaLnBrk="0" hangingPunct="0">
              <a:spcAft>
                <a:spcPts val="600"/>
              </a:spcAft>
              <a:buFontTx/>
              <a:buChar char="•"/>
            </a:pPr>
            <a:r>
              <a:rPr lang="en-US" sz="2800" dirty="0" smtClean="0">
                <a:solidFill>
                  <a:srgbClr val="FFFFFF"/>
                </a:solidFill>
                <a:latin typeface="Avant Garde"/>
                <a:cs typeface="Avant Garde"/>
              </a:rPr>
              <a:t>Even where it’s not possible to implement a “</a:t>
            </a:r>
            <a:r>
              <a:rPr lang="en-US" sz="2800" dirty="0" err="1" smtClean="0">
                <a:solidFill>
                  <a:srgbClr val="FFFFFF"/>
                </a:solidFill>
                <a:latin typeface="Avant Garde"/>
                <a:cs typeface="Avant Garde"/>
              </a:rPr>
              <a:t>relinquisher</a:t>
            </a:r>
            <a:r>
              <a:rPr lang="en-US" sz="2800" dirty="0" smtClean="0">
                <a:solidFill>
                  <a:srgbClr val="FFFFFF"/>
                </a:solidFill>
                <a:latin typeface="Avant Garde"/>
                <a:cs typeface="Avant Garde"/>
              </a:rPr>
              <a:t>” (most places), it’s important to create choices outside of the traditional public system via charter schools and tuition vouchers/tax credits</a:t>
            </a:r>
          </a:p>
          <a:p>
            <a:pPr marL="1044697" lvl="1" indent="-263525" eaLnBrk="0" hangingPunct="0">
              <a:spcAft>
                <a:spcPts val="600"/>
              </a:spcAft>
              <a:buFontTx/>
              <a:buChar char="-"/>
            </a:pPr>
            <a:r>
              <a:rPr lang="en-US" sz="2800" dirty="0" smtClean="0">
                <a:solidFill>
                  <a:srgbClr val="FFFFFF"/>
                </a:solidFill>
                <a:latin typeface="Avant Garde"/>
                <a:cs typeface="Avant Garde"/>
              </a:rPr>
              <a:t>The goal is both to create better options for many students and also to spur the regular public schools to improve, thereby benefiting even the students "left behind"</a:t>
            </a:r>
          </a:p>
        </p:txBody>
      </p:sp>
      <p:sp>
        <p:nvSpPr>
          <p:cNvPr id="8" name="TextBox 7"/>
          <p:cNvSpPr txBox="1"/>
          <p:nvPr/>
        </p:nvSpPr>
        <p:spPr>
          <a:xfrm>
            <a:off x="3675003" y="854135"/>
            <a:ext cx="9444158" cy="646331"/>
          </a:xfrm>
          <a:prstGeom prst="rect">
            <a:avLst/>
          </a:prstGeom>
          <a:noFill/>
        </p:spPr>
        <p:txBody>
          <a:bodyPr wrap="square" rtlCol="0">
            <a:spAutoFit/>
          </a:bodyPr>
          <a:lstStyle/>
          <a:p>
            <a:r>
              <a:rPr lang="en-US" sz="3600" dirty="0" smtClean="0">
                <a:solidFill>
                  <a:srgbClr val="FFFFFF"/>
                </a:solidFill>
                <a:latin typeface="Avant Garde"/>
                <a:cs typeface="Avant Garde"/>
              </a:rPr>
              <a:t>Alternatives to the current system.</a:t>
            </a:r>
            <a:endParaRPr lang="en-US" sz="3600" dirty="0">
              <a:solidFill>
                <a:srgbClr val="FFFFFF"/>
              </a:solidFill>
              <a:latin typeface="Avant Garde"/>
              <a:cs typeface="Avant Garde"/>
            </a:endParaRPr>
          </a:p>
        </p:txBody>
      </p:sp>
      <p:sp>
        <p:nvSpPr>
          <p:cNvPr id="9" name="Slide Number Placeholder 8"/>
          <p:cNvSpPr>
            <a:spLocks noGrp="1"/>
          </p:cNvSpPr>
          <p:nvPr>
            <p:ph type="sldNum" sz="quarter" idx="12"/>
          </p:nvPr>
        </p:nvSpPr>
        <p:spPr/>
        <p:txBody>
          <a:bodyPr/>
          <a:lstStyle/>
          <a:p>
            <a:r>
              <a:rPr lang="en-US" smtClean="0"/>
              <a:t>-</a:t>
            </a:r>
            <a:fld id="{5E8EF2F0-B23E-0D45-9EC4-8ABB153D8498}" type="slidenum">
              <a:rPr lang="en-US" smtClean="0"/>
              <a:pPr/>
              <a:t>96</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294531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3901281" y="1280319"/>
            <a:ext cx="8534400" cy="8309967"/>
          </a:xfrm>
          <a:prstGeom prst="rect">
            <a:avLst/>
          </a:prstGeom>
          <a:noFill/>
        </p:spPr>
        <p:txBody>
          <a:bodyPr wrap="square" numCol="1" rtlCol="0">
            <a:spAutoFit/>
          </a:bodyPr>
          <a:lstStyle/>
          <a:p>
            <a:pPr marL="263525" indent="-263525" eaLnBrk="0" hangingPunct="0">
              <a:spcAft>
                <a:spcPts val="600"/>
              </a:spcAft>
              <a:buFontTx/>
              <a:buChar char="•"/>
            </a:pPr>
            <a:r>
              <a:rPr lang="en-US" sz="2400" dirty="0" smtClean="0">
                <a:solidFill>
                  <a:srgbClr val="FFFFFF"/>
                </a:solidFill>
                <a:latin typeface="Avant Garde"/>
                <a:cs typeface="Avant Garde"/>
              </a:rPr>
              <a:t>Charter schools are tuition-free, non-selective public schools that operate with greater autonomy – and accountability – than regular public schools </a:t>
            </a:r>
          </a:p>
          <a:p>
            <a:pPr marL="263525" indent="-263525" eaLnBrk="0" hangingPunct="0">
              <a:spcAft>
                <a:spcPts val="600"/>
              </a:spcAft>
              <a:buFont typeface="Arial" pitchFamily="34" charset="0"/>
              <a:buChar char="•"/>
            </a:pPr>
            <a:r>
              <a:rPr lang="en-US" sz="2400" dirty="0" smtClean="0">
                <a:solidFill>
                  <a:srgbClr val="FFFFFF"/>
                </a:solidFill>
                <a:latin typeface="Avant Garde"/>
                <a:cs typeface="Avant Garde"/>
              </a:rPr>
              <a:t>There are 4,936 charter schools in 39 states and the District of Columbia, serving nearly 1.5 million students (roughly 3% market share)</a:t>
            </a:r>
          </a:p>
          <a:p>
            <a:pPr marL="263525" indent="-263525" eaLnBrk="0" hangingPunct="0">
              <a:spcAft>
                <a:spcPts val="600"/>
              </a:spcAft>
              <a:buFont typeface="Arial" pitchFamily="34" charset="0"/>
              <a:buChar char="•"/>
            </a:pPr>
            <a:r>
              <a:rPr lang="en-US" sz="2400" dirty="0" smtClean="0">
                <a:solidFill>
                  <a:srgbClr val="FFFFFF"/>
                </a:solidFill>
                <a:latin typeface="Avant Garde"/>
                <a:cs typeface="Avant Garde"/>
              </a:rPr>
              <a:t>Charter schools serve a higher percentage of low-income, minority, and urban students, and a lower percentage of special ed students and English Language Learners</a:t>
            </a:r>
          </a:p>
          <a:p>
            <a:pPr marL="263525" indent="-263525" eaLnBrk="0" hangingPunct="0">
              <a:spcAft>
                <a:spcPts val="600"/>
              </a:spcAft>
              <a:buFont typeface="Arial" pitchFamily="34" charset="0"/>
              <a:buChar char="•"/>
            </a:pPr>
            <a:r>
              <a:rPr lang="en-US" sz="2400" dirty="0" smtClean="0">
                <a:solidFill>
                  <a:srgbClr val="FFFFFF"/>
                </a:solidFill>
                <a:latin typeface="Avant Garde"/>
                <a:cs typeface="Avant Garde"/>
              </a:rPr>
              <a:t>As with regular public schools, the quality of charter schools varies widely</a:t>
            </a:r>
          </a:p>
          <a:p>
            <a:pPr marL="1044697" lvl="1" indent="-263525" eaLnBrk="0" hangingPunct="0">
              <a:spcAft>
                <a:spcPts val="600"/>
              </a:spcAft>
              <a:buFont typeface="Arial" pitchFamily="34" charset="0"/>
              <a:buChar char="•"/>
            </a:pPr>
            <a:r>
              <a:rPr lang="en-US" sz="2400" i="1" dirty="0" smtClean="0">
                <a:solidFill>
                  <a:srgbClr val="FFFFFF"/>
                </a:solidFill>
                <a:latin typeface="Avant Garde"/>
                <a:cs typeface="Avant Garde"/>
              </a:rPr>
              <a:t>Any</a:t>
            </a:r>
            <a:r>
              <a:rPr lang="en-US" sz="2400" dirty="0" smtClean="0">
                <a:solidFill>
                  <a:srgbClr val="FFFFFF"/>
                </a:solidFill>
                <a:latin typeface="Avant Garde"/>
                <a:cs typeface="Avant Garde"/>
              </a:rPr>
              <a:t> school, whether charter or not, that is consistently failing to properly educate children should be shut down</a:t>
            </a:r>
          </a:p>
          <a:p>
            <a:pPr marL="263525" indent="-263525" eaLnBrk="0" hangingPunct="0">
              <a:spcAft>
                <a:spcPts val="600"/>
              </a:spcAft>
              <a:buFont typeface="Arial" pitchFamily="34" charset="0"/>
              <a:buChar char="•"/>
            </a:pPr>
            <a:r>
              <a:rPr lang="en-US" sz="2400" dirty="0" smtClean="0">
                <a:solidFill>
                  <a:srgbClr val="FFFFFF"/>
                </a:solidFill>
                <a:latin typeface="Avant Garde"/>
                <a:cs typeface="Avant Garde"/>
              </a:rPr>
              <a:t>In states with strong charter laws, charter schools are showing greater student gains than nearby regular public schools</a:t>
            </a:r>
          </a:p>
          <a:p>
            <a:pPr marL="263525" indent="-263525" eaLnBrk="0" hangingPunct="0">
              <a:spcAft>
                <a:spcPts val="600"/>
              </a:spcAft>
              <a:buFont typeface="Arial" pitchFamily="34" charset="0"/>
              <a:buChar char="•"/>
            </a:pPr>
            <a:r>
              <a:rPr lang="en-US" sz="2400" dirty="0" smtClean="0">
                <a:solidFill>
                  <a:srgbClr val="FFFFFF"/>
                </a:solidFill>
                <a:latin typeface="Avant Garde"/>
                <a:cs typeface="Avant Garde"/>
              </a:rPr>
              <a:t>Of the few hundred best schools in America that are truly changing life trajectories of low-income, minority children, a wildly disproportionate number are charter schools such as KIPP, Achievement First, and Uncommon Schools</a:t>
            </a:r>
            <a:endParaRPr lang="en-US" sz="2400" dirty="0">
              <a:solidFill>
                <a:srgbClr val="FFFFFF"/>
              </a:solidFill>
              <a:latin typeface="Avant Garde"/>
              <a:cs typeface="Avant Garde"/>
            </a:endParaRPr>
          </a:p>
        </p:txBody>
      </p:sp>
      <p:sp>
        <p:nvSpPr>
          <p:cNvPr id="8" name="TextBox 7"/>
          <p:cNvSpPr txBox="1"/>
          <p:nvPr/>
        </p:nvSpPr>
        <p:spPr>
          <a:xfrm>
            <a:off x="4129881" y="481588"/>
            <a:ext cx="9444158" cy="646331"/>
          </a:xfrm>
          <a:prstGeom prst="rect">
            <a:avLst/>
          </a:prstGeom>
          <a:noFill/>
        </p:spPr>
        <p:txBody>
          <a:bodyPr wrap="square" rtlCol="0">
            <a:spAutoFit/>
          </a:bodyPr>
          <a:lstStyle/>
          <a:p>
            <a:r>
              <a:rPr lang="en-US" sz="3600" dirty="0" smtClean="0">
                <a:solidFill>
                  <a:srgbClr val="FFFFFF"/>
                </a:solidFill>
                <a:latin typeface="Avant Garde"/>
                <a:cs typeface="Avant Garde"/>
              </a:rPr>
              <a:t>Overview of charter schools:</a:t>
            </a:r>
            <a:endParaRPr lang="en-US" sz="3600" dirty="0">
              <a:solidFill>
                <a:srgbClr val="FFFFFF"/>
              </a:solidFill>
              <a:latin typeface="Avant Garde"/>
              <a:cs typeface="Avant Garde"/>
            </a:endParaRPr>
          </a:p>
        </p:txBody>
      </p:sp>
      <p:sp>
        <p:nvSpPr>
          <p:cNvPr id="9" name="Slide Number Placeholder 8"/>
          <p:cNvSpPr>
            <a:spLocks noGrp="1"/>
          </p:cNvSpPr>
          <p:nvPr>
            <p:ph type="sldNum" sz="quarter" idx="12"/>
          </p:nvPr>
        </p:nvSpPr>
        <p:spPr/>
        <p:txBody>
          <a:bodyPr/>
          <a:lstStyle/>
          <a:p>
            <a:r>
              <a:rPr lang="en-US" smtClean="0"/>
              <a:t>-</a:t>
            </a:r>
            <a:fld id="{5E8EF2F0-B23E-0D45-9EC4-8ABB153D8498}" type="slidenum">
              <a:rPr lang="en-US" smtClean="0"/>
              <a:pPr/>
              <a:t>97</a:t>
            </a:fld>
            <a:r>
              <a:rPr lang="en-US"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126510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4129881" y="481588"/>
            <a:ext cx="9677400" cy="1200329"/>
          </a:xfrm>
          <a:prstGeom prst="rect">
            <a:avLst/>
          </a:prstGeom>
          <a:noFill/>
        </p:spPr>
        <p:txBody>
          <a:bodyPr wrap="square" rtlCol="0">
            <a:spAutoFit/>
          </a:bodyPr>
          <a:lstStyle/>
          <a:p>
            <a:r>
              <a:rPr lang="en-US" sz="3600" dirty="0" smtClean="0">
                <a:solidFill>
                  <a:srgbClr val="FFFFFF"/>
                </a:solidFill>
                <a:latin typeface="Avant Garde"/>
                <a:cs typeface="Avant Garde"/>
              </a:rPr>
              <a:t>Charter schools have achieved high market share and number of students in certain cities.</a:t>
            </a:r>
            <a:endParaRPr lang="en-US" sz="3600" dirty="0">
              <a:solidFill>
                <a:srgbClr val="FFFFFF"/>
              </a:solidFill>
              <a:latin typeface="Avant Garde"/>
              <a:cs typeface="Avant Garde"/>
            </a:endParaRPr>
          </a:p>
        </p:txBody>
      </p:sp>
      <p:sp>
        <p:nvSpPr>
          <p:cNvPr id="9" name="Slide Number Placeholder 8"/>
          <p:cNvSpPr>
            <a:spLocks noGrp="1"/>
          </p:cNvSpPr>
          <p:nvPr>
            <p:ph type="sldNum" sz="quarter" idx="12"/>
          </p:nvPr>
        </p:nvSpPr>
        <p:spPr/>
        <p:txBody>
          <a:bodyPr/>
          <a:lstStyle/>
          <a:p>
            <a:r>
              <a:rPr lang="en-US" smtClean="0"/>
              <a:t>-</a:t>
            </a:r>
            <a:fld id="{5E8EF2F0-B23E-0D45-9EC4-8ABB153D8498}" type="slidenum">
              <a:rPr lang="en-US" smtClean="0"/>
              <a:pPr/>
              <a:t>98</a:t>
            </a:fld>
            <a:r>
              <a:rPr lang="en-US" smtClean="0"/>
              <a:t>-</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29099" y="1813719"/>
            <a:ext cx="9096375" cy="39909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33863" y="5928519"/>
            <a:ext cx="9086850" cy="35433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3808726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758282" y="2911326"/>
            <a:ext cx="10058399" cy="5647700"/>
          </a:xfrm>
          <a:prstGeom prst="rect">
            <a:avLst/>
          </a:prstGeom>
          <a:noFill/>
        </p:spPr>
        <p:txBody>
          <a:bodyPr wrap="square" numCol="1" rtlCol="0">
            <a:spAutoFit/>
          </a:bodyPr>
          <a:lstStyle/>
          <a:p>
            <a:pPr marL="347663" indent="-347663">
              <a:spcBef>
                <a:spcPts val="700"/>
              </a:spcBef>
              <a:buFontTx/>
              <a:buAutoNum type="arabicPeriod"/>
            </a:pPr>
            <a:r>
              <a:rPr lang="en-US" sz="2600" dirty="0" smtClean="0">
                <a:solidFill>
                  <a:srgbClr val="FFFFFF"/>
                </a:solidFill>
                <a:latin typeface="Avant Garde"/>
                <a:cs typeface="Avant Garde"/>
              </a:rPr>
              <a:t>They identify and train top-notch school leaders who are empowered and held accountable for building outstanding schools</a:t>
            </a:r>
          </a:p>
          <a:p>
            <a:pPr marL="347663" indent="-347663">
              <a:spcBef>
                <a:spcPts val="700"/>
              </a:spcBef>
              <a:buFontTx/>
              <a:buAutoNum type="arabicPeriod"/>
            </a:pPr>
            <a:r>
              <a:rPr lang="en-US" sz="2600" dirty="0" smtClean="0">
                <a:solidFill>
                  <a:srgbClr val="FFFFFF"/>
                </a:solidFill>
                <a:latin typeface="Avant Garde"/>
                <a:cs typeface="Avant Garde"/>
              </a:rPr>
              <a:t>The school leaders focus on recruiting, training, motivating and retaining top teachers</a:t>
            </a:r>
          </a:p>
          <a:p>
            <a:pPr marL="347663" indent="-347663">
              <a:spcBef>
                <a:spcPts val="700"/>
              </a:spcBef>
              <a:buFontTx/>
              <a:buAutoNum type="arabicPeriod"/>
            </a:pPr>
            <a:r>
              <a:rPr lang="en-US" sz="2600" dirty="0" smtClean="0">
                <a:solidFill>
                  <a:srgbClr val="FFFFFF"/>
                </a:solidFill>
                <a:latin typeface="Avant Garde"/>
                <a:cs typeface="Avant Garde"/>
              </a:rPr>
              <a:t>Extended school day and school year</a:t>
            </a:r>
          </a:p>
          <a:p>
            <a:pPr marL="1128835" lvl="1" indent="-347663">
              <a:spcBef>
                <a:spcPts val="700"/>
              </a:spcBef>
              <a:buFont typeface="Arial" pitchFamily="34" charset="0"/>
              <a:buChar char="•"/>
            </a:pPr>
            <a:r>
              <a:rPr lang="en-US" sz="2400" dirty="0" smtClean="0">
                <a:solidFill>
                  <a:srgbClr val="FFFFFF"/>
                </a:solidFill>
                <a:latin typeface="Avant Garde"/>
                <a:cs typeface="Avant Garde"/>
              </a:rPr>
              <a:t>KIPP students get 60% more class time than they would in regular public schools</a:t>
            </a:r>
          </a:p>
          <a:p>
            <a:pPr marL="347663" indent="-347663">
              <a:spcBef>
                <a:spcPts val="700"/>
              </a:spcBef>
              <a:buFontTx/>
              <a:buAutoNum type="arabicPeriod"/>
            </a:pPr>
            <a:r>
              <a:rPr lang="en-US" sz="2600" dirty="0" smtClean="0">
                <a:solidFill>
                  <a:srgbClr val="FFFFFF"/>
                </a:solidFill>
                <a:latin typeface="Avant Garde"/>
                <a:cs typeface="Avant Garde"/>
              </a:rPr>
              <a:t>Character and culture</a:t>
            </a:r>
          </a:p>
          <a:p>
            <a:pPr marL="1128835" lvl="1" indent="-347663">
              <a:spcBef>
                <a:spcPts val="700"/>
              </a:spcBef>
              <a:buFont typeface="Arial" pitchFamily="34" charset="0"/>
              <a:buChar char="•"/>
            </a:pPr>
            <a:r>
              <a:rPr lang="en-US" sz="2400" dirty="0" smtClean="0">
                <a:solidFill>
                  <a:srgbClr val="FFFFFF"/>
                </a:solidFill>
                <a:latin typeface="Avant Garde"/>
                <a:cs typeface="Avant Garde"/>
              </a:rPr>
              <a:t>Work hard, be nice, there are no shortcuts, we're climbing the mountain to college, etc.</a:t>
            </a:r>
          </a:p>
          <a:p>
            <a:pPr marL="1128835" lvl="1" indent="-347663">
              <a:spcBef>
                <a:spcPts val="700"/>
              </a:spcBef>
              <a:buFont typeface="Arial" pitchFamily="34" charset="0"/>
              <a:buChar char="•"/>
            </a:pPr>
            <a:r>
              <a:rPr lang="en-US" sz="2400" dirty="0" smtClean="0">
                <a:solidFill>
                  <a:srgbClr val="FFFFFF"/>
                </a:solidFill>
                <a:latin typeface="Avant Garde"/>
                <a:cs typeface="Avant Garde"/>
              </a:rPr>
              <a:t>One study showed that grit and determination were twice as powerful as IQ in predicting life success:</a:t>
            </a:r>
          </a:p>
        </p:txBody>
      </p:sp>
      <p:sp>
        <p:nvSpPr>
          <p:cNvPr id="6" name="TextBox 5"/>
          <p:cNvSpPr txBox="1"/>
          <p:nvPr/>
        </p:nvSpPr>
        <p:spPr>
          <a:xfrm>
            <a:off x="2760602" y="594519"/>
            <a:ext cx="10513279" cy="1754326"/>
          </a:xfrm>
          <a:prstGeom prst="rect">
            <a:avLst/>
          </a:prstGeom>
          <a:noFill/>
        </p:spPr>
        <p:txBody>
          <a:bodyPr wrap="square" rtlCol="0">
            <a:spAutoFit/>
          </a:bodyPr>
          <a:lstStyle/>
          <a:p>
            <a:r>
              <a:rPr lang="en-US" sz="3600" dirty="0" smtClean="0">
                <a:solidFill>
                  <a:schemeClr val="bg1"/>
                </a:solidFill>
                <a:latin typeface="Avant Garde"/>
              </a:rPr>
              <a:t>How do KIPP and a handful of other (mostly charter) schools succeed with the same students who are failing in regular public schools?</a:t>
            </a:r>
            <a:endParaRPr lang="en-US" sz="3600" dirty="0">
              <a:solidFill>
                <a:schemeClr val="bg1"/>
              </a:solidFill>
              <a:latin typeface="Avant Garde"/>
              <a:cs typeface="Avant Garde"/>
            </a:endParaRPr>
          </a:p>
        </p:txBody>
      </p:sp>
      <p:sp>
        <p:nvSpPr>
          <p:cNvPr id="7" name="Slide Number Placeholder 6"/>
          <p:cNvSpPr>
            <a:spLocks noGrp="1"/>
          </p:cNvSpPr>
          <p:nvPr>
            <p:ph type="sldNum" sz="quarter" idx="12"/>
          </p:nvPr>
        </p:nvSpPr>
        <p:spPr/>
        <p:txBody>
          <a:bodyPr/>
          <a:lstStyle/>
          <a:p>
            <a:r>
              <a:rPr lang="en-US" smtClean="0"/>
              <a:t>-</a:t>
            </a:r>
            <a:fld id="{5E8EF2F0-B23E-0D45-9EC4-8ABB153D8498}" type="slidenum">
              <a:rPr lang="en-US" smtClean="0"/>
              <a:pPr/>
              <a:t>99</a:t>
            </a:fld>
            <a:r>
              <a:rPr lang="en-US" smtClean="0"/>
              <a:t>-</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664281" y="3337719"/>
            <a:ext cx="3867150" cy="56673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8" name="TextBox 7"/>
          <p:cNvSpPr txBox="1"/>
          <p:nvPr/>
        </p:nvSpPr>
        <p:spPr>
          <a:xfrm>
            <a:off x="2796939" y="8718276"/>
            <a:ext cx="8952942" cy="515526"/>
          </a:xfrm>
          <a:prstGeom prst="rect">
            <a:avLst/>
          </a:prstGeom>
          <a:noFill/>
        </p:spPr>
        <p:txBody>
          <a:bodyPr wrap="square" rtlCol="0">
            <a:spAutoFit/>
          </a:bodyPr>
          <a:lstStyle/>
          <a:p>
            <a:pPr>
              <a:spcBef>
                <a:spcPct val="50000"/>
              </a:spcBef>
            </a:pPr>
            <a:r>
              <a:rPr lang="en-US" sz="1100" dirty="0">
                <a:solidFill>
                  <a:srgbClr val="FFFFFF"/>
                </a:solidFill>
                <a:latin typeface="Avant Garde"/>
                <a:cs typeface="Avant Garde"/>
              </a:rPr>
              <a:t>Source: "Self-Discipline Outdoes </a:t>
            </a:r>
            <a:r>
              <a:rPr lang="en-US" sz="1100" dirty="0" smtClean="0">
                <a:solidFill>
                  <a:srgbClr val="FFFFFF"/>
                </a:solidFill>
                <a:latin typeface="Avant Garde"/>
                <a:cs typeface="Avant Garde"/>
              </a:rPr>
              <a:t>IQ in </a:t>
            </a:r>
            <a:r>
              <a:rPr lang="en-US" sz="1100" dirty="0">
                <a:solidFill>
                  <a:srgbClr val="FFFFFF"/>
                </a:solidFill>
                <a:latin typeface="Avant Garde"/>
                <a:cs typeface="Avant Garde"/>
              </a:rPr>
              <a:t>Predicting </a:t>
            </a:r>
            <a:r>
              <a:rPr lang="en-US" sz="1100" dirty="0" smtClean="0">
                <a:solidFill>
                  <a:srgbClr val="FFFFFF"/>
                </a:solidFill>
                <a:latin typeface="Avant Garde"/>
                <a:cs typeface="Avant Garde"/>
              </a:rPr>
              <a:t>Academic Performance </a:t>
            </a:r>
            <a:r>
              <a:rPr lang="en-US" sz="1100" dirty="0">
                <a:solidFill>
                  <a:srgbClr val="FFFFFF"/>
                </a:solidFill>
                <a:latin typeface="Avant Garde"/>
                <a:cs typeface="Avant Garde"/>
              </a:rPr>
              <a:t>of Adolescents" by Angela L. Duckworth and Martin E.P. </a:t>
            </a:r>
            <a:r>
              <a:rPr lang="en-US" sz="1100" dirty="0" smtClean="0">
                <a:solidFill>
                  <a:srgbClr val="FFFFFF"/>
                </a:solidFill>
                <a:latin typeface="Avant Garde"/>
                <a:cs typeface="Avant Garde"/>
              </a:rPr>
              <a:t>Seligman,</a:t>
            </a:r>
          </a:p>
          <a:p>
            <a:pPr>
              <a:spcBef>
                <a:spcPct val="50000"/>
              </a:spcBef>
            </a:pPr>
            <a:r>
              <a:rPr lang="en-US" sz="1100" dirty="0">
                <a:solidFill>
                  <a:srgbClr val="FFFFFF"/>
                </a:solidFill>
                <a:latin typeface="Avant Garde"/>
                <a:cs typeface="Avant Garde"/>
              </a:rPr>
              <a:t>www.sas.upenn.edu/~duckwort/images/PsychologicalScienceDec2005.pdf</a:t>
            </a:r>
          </a:p>
        </p:txBody>
      </p:sp>
      <p:cxnSp>
        <p:nvCxnSpPr>
          <p:cNvPr id="3" name="Straight Arrow Connector 2"/>
          <p:cNvCxnSpPr/>
          <p:nvPr/>
        </p:nvCxnSpPr>
        <p:spPr>
          <a:xfrm flipV="1">
            <a:off x="9540081" y="8138319"/>
            <a:ext cx="2971800" cy="152400"/>
          </a:xfrm>
          <a:prstGeom prst="straightConnector1">
            <a:avLst/>
          </a:prstGeom>
          <a:ln w="34925">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849150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Forte.thmx</Template>
  <TotalTime>34067</TotalTime>
  <Words>16256</Words>
  <Application>Microsoft Macintosh PowerPoint</Application>
  <PresentationFormat>Custom</PresentationFormat>
  <Paragraphs>1050</Paragraphs>
  <Slides>145</Slides>
  <Notes>145</Notes>
  <HiddenSlides>0</HiddenSlides>
  <MMClips>0</MMClips>
  <ScaleCrop>false</ScaleCrop>
  <HeadingPairs>
    <vt:vector size="4" baseType="variant">
      <vt:variant>
        <vt:lpstr>Design Template</vt:lpstr>
      </vt:variant>
      <vt:variant>
        <vt:i4>1</vt:i4>
      </vt:variant>
      <vt:variant>
        <vt:lpstr>Slide Titles</vt:lpstr>
      </vt:variant>
      <vt:variant>
        <vt:i4>145</vt:i4>
      </vt:variant>
    </vt:vector>
  </HeadingPairs>
  <TitlesOfParts>
    <vt:vector size="14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The U.S. overall is 15th in the world on the PISA reading test for 15-year olds. U.S. Asian girls are #1 while Black boys are last, trailing Mexico.</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Bob Compton</dc:creator>
  <cp:lastModifiedBy>Amanda Brice</cp:lastModifiedBy>
  <cp:revision>1337</cp:revision>
  <dcterms:created xsi:type="dcterms:W3CDTF">2014-02-26T00:43:50Z</dcterms:created>
  <dcterms:modified xsi:type="dcterms:W3CDTF">2014-02-26T00:44:51Z</dcterms:modified>
</cp:coreProperties>
</file>