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diagrams/colors1.xml" ContentType="application/vnd.openxmlformats-officedocument.drawingml.diagramColors+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diagrams/layout1.xml" ContentType="application/vnd.openxmlformats-officedocument.drawingml.diagramLayout+xml"/>
  <Override PartName="/ppt/diagrams/quickStyle1.xml" ContentType="application/vnd.openxmlformats-officedocument.drawingml.diagramStyl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diagrams/drawing1.xml" ContentType="application/vnd.ms-office.drawingml.diagramDrawing+xml"/>
  <Override PartName="/ppt/notesSlides/notesSlide3.xml" ContentType="application/vnd.openxmlformats-officedocument.presentationml.notesSlide+xml"/>
  <Override PartName="/ppt/slides/slide8.xml" ContentType="application/vnd.openxmlformats-officedocument.presentationml.slide+xml"/>
  <Override PartName="/ppt/diagrams/data1.xml" ContentType="application/vnd.openxmlformats-officedocument.drawingml.diagramData+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removePersonalInfoOnSave="1" saveSubsetFonts="1">
  <p:sldMasterIdLst>
    <p:sldMasterId id="2147483696" r:id="rId1"/>
  </p:sldMasterIdLst>
  <p:notesMasterIdLst>
    <p:notesMasterId r:id="rId27"/>
  </p:notesMasterIdLst>
  <p:handoutMasterIdLst>
    <p:handoutMasterId r:id="rId28"/>
  </p:handoutMasterIdLst>
  <p:sldIdLst>
    <p:sldId id="256" r:id="rId2"/>
    <p:sldId id="257" r:id="rId3"/>
    <p:sldId id="285" r:id="rId4"/>
    <p:sldId id="286" r:id="rId5"/>
    <p:sldId id="300" r:id="rId6"/>
    <p:sldId id="302" r:id="rId7"/>
    <p:sldId id="301" r:id="rId8"/>
    <p:sldId id="303" r:id="rId9"/>
    <p:sldId id="304" r:id="rId10"/>
    <p:sldId id="297" r:id="rId11"/>
    <p:sldId id="272" r:id="rId12"/>
    <p:sldId id="296" r:id="rId13"/>
    <p:sldId id="290" r:id="rId14"/>
    <p:sldId id="289" r:id="rId15"/>
    <p:sldId id="288" r:id="rId16"/>
    <p:sldId id="265" r:id="rId17"/>
    <p:sldId id="292" r:id="rId18"/>
    <p:sldId id="293" r:id="rId19"/>
    <p:sldId id="294" r:id="rId20"/>
    <p:sldId id="295" r:id="rId21"/>
    <p:sldId id="298" r:id="rId22"/>
    <p:sldId id="299" r:id="rId23"/>
    <p:sldId id="282" r:id="rId24"/>
    <p:sldId id="283" r:id="rId25"/>
    <p:sldId id="284" r:id="rId2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7975" autoAdjust="0"/>
    <p:restoredTop sz="94660"/>
  </p:normalViewPr>
  <p:slideViewPr>
    <p:cSldViewPr>
      <p:cViewPr varScale="1">
        <p:scale>
          <a:sx n="154" d="100"/>
          <a:sy n="154" d="100"/>
        </p:scale>
        <p:origin x="-984"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D9939D-8C3A-409D-BA33-9206CD89EBA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F5C6E7A-1B91-432E-8441-DE6D1EEEA4B0}">
      <dgm:prSet phldrT="[Text]" custT="1"/>
      <dgm:spPr/>
      <dgm:t>
        <a:bodyPr/>
        <a:lstStyle/>
        <a:p>
          <a:r>
            <a:rPr lang="en-US" sz="2800" dirty="0" smtClean="0"/>
            <a:t>Statutes</a:t>
          </a:r>
        </a:p>
        <a:p>
          <a:r>
            <a:rPr lang="en-US" sz="2800" dirty="0" smtClean="0"/>
            <a:t>(Congress)</a:t>
          </a:r>
          <a:endParaRPr lang="en-US" sz="2800" dirty="0"/>
        </a:p>
      </dgm:t>
    </dgm:pt>
    <dgm:pt modelId="{72E458E6-C246-4B75-8219-ACE9123B7AAD}" type="parTrans" cxnId="{A2B5773B-D4C0-476A-96E3-F3481D35C0BA}">
      <dgm:prSet/>
      <dgm:spPr/>
      <dgm:t>
        <a:bodyPr/>
        <a:lstStyle/>
        <a:p>
          <a:endParaRPr lang="en-US"/>
        </a:p>
      </dgm:t>
    </dgm:pt>
    <dgm:pt modelId="{AE5D2E1C-7A92-4A59-B114-A77AECEE9C75}" type="sibTrans" cxnId="{A2B5773B-D4C0-476A-96E3-F3481D35C0BA}">
      <dgm:prSet/>
      <dgm:spPr/>
      <dgm:t>
        <a:bodyPr/>
        <a:lstStyle/>
        <a:p>
          <a:endParaRPr lang="en-US"/>
        </a:p>
      </dgm:t>
    </dgm:pt>
    <dgm:pt modelId="{688E8116-294B-4748-AD07-AF2F4380F88F}">
      <dgm:prSet phldrT="[Text]" custT="1"/>
      <dgm:spPr/>
      <dgm:t>
        <a:bodyPr/>
        <a:lstStyle/>
        <a:p>
          <a:r>
            <a:rPr lang="en-US" sz="2000" dirty="0" smtClean="0"/>
            <a:t>General Education Provisions Act</a:t>
          </a:r>
          <a:endParaRPr lang="en-US" sz="2000" dirty="0"/>
        </a:p>
      </dgm:t>
    </dgm:pt>
    <dgm:pt modelId="{0E7766CC-73A9-4015-8710-CC31B8251749}" type="parTrans" cxnId="{A705E18A-0B54-43EF-AD57-66AC90F681F9}">
      <dgm:prSet/>
      <dgm:spPr/>
      <dgm:t>
        <a:bodyPr/>
        <a:lstStyle/>
        <a:p>
          <a:endParaRPr lang="en-US"/>
        </a:p>
      </dgm:t>
    </dgm:pt>
    <dgm:pt modelId="{1A613CB5-6BF5-4CA4-9D25-B6F55CF0C08B}" type="sibTrans" cxnId="{A705E18A-0B54-43EF-AD57-66AC90F681F9}">
      <dgm:prSet/>
      <dgm:spPr/>
      <dgm:t>
        <a:bodyPr/>
        <a:lstStyle/>
        <a:p>
          <a:endParaRPr lang="en-US"/>
        </a:p>
      </dgm:t>
    </dgm:pt>
    <dgm:pt modelId="{393689A0-CA16-4807-B9FC-B1DED1804442}">
      <dgm:prSet phldrT="[Text]" custT="1"/>
      <dgm:spPr/>
      <dgm:t>
        <a:bodyPr/>
        <a:lstStyle/>
        <a:p>
          <a:r>
            <a:rPr lang="en-US" sz="2000" dirty="0" smtClean="0"/>
            <a:t>Program Statutes (NCLB, IDEA, Perkins</a:t>
          </a:r>
          <a:r>
            <a:rPr lang="en-US" sz="1800" dirty="0" smtClean="0"/>
            <a:t>)</a:t>
          </a:r>
          <a:endParaRPr lang="en-US" sz="1800" dirty="0"/>
        </a:p>
      </dgm:t>
    </dgm:pt>
    <dgm:pt modelId="{67F8DFF1-90A9-46F6-83DC-142AD6F57DD2}" type="parTrans" cxnId="{76EE96CD-AA7B-4328-8703-9B258683D100}">
      <dgm:prSet/>
      <dgm:spPr/>
      <dgm:t>
        <a:bodyPr/>
        <a:lstStyle/>
        <a:p>
          <a:endParaRPr lang="en-US"/>
        </a:p>
      </dgm:t>
    </dgm:pt>
    <dgm:pt modelId="{C76E5216-4A57-46C9-A06A-09A68B5EFF61}" type="sibTrans" cxnId="{76EE96CD-AA7B-4328-8703-9B258683D100}">
      <dgm:prSet/>
      <dgm:spPr/>
      <dgm:t>
        <a:bodyPr/>
        <a:lstStyle/>
        <a:p>
          <a:endParaRPr lang="en-US"/>
        </a:p>
      </dgm:t>
    </dgm:pt>
    <dgm:pt modelId="{28E55975-0BED-4F51-9FC0-BCFEAE303F2F}">
      <dgm:prSet phldrT="[Text]" custT="1"/>
      <dgm:spPr/>
      <dgm:t>
        <a:bodyPr/>
        <a:lstStyle/>
        <a:p>
          <a:r>
            <a:rPr lang="en-US" sz="2800" dirty="0" smtClean="0"/>
            <a:t>Regulations and Circulars</a:t>
          </a:r>
        </a:p>
        <a:p>
          <a:r>
            <a:rPr lang="en-US" sz="2800" dirty="0" smtClean="0"/>
            <a:t>(ED/OMB)</a:t>
          </a:r>
          <a:endParaRPr lang="en-US" sz="2800" dirty="0"/>
        </a:p>
      </dgm:t>
    </dgm:pt>
    <dgm:pt modelId="{DAB1BD5A-21F0-4053-9625-6B9AA1916415}" type="parTrans" cxnId="{D8455A9A-3A69-4271-816C-8D477F59E621}">
      <dgm:prSet/>
      <dgm:spPr/>
      <dgm:t>
        <a:bodyPr/>
        <a:lstStyle/>
        <a:p>
          <a:endParaRPr lang="en-US"/>
        </a:p>
      </dgm:t>
    </dgm:pt>
    <dgm:pt modelId="{C167A9C9-1C18-4B9D-8F47-A9A6617409CB}" type="sibTrans" cxnId="{D8455A9A-3A69-4271-816C-8D477F59E621}">
      <dgm:prSet/>
      <dgm:spPr/>
      <dgm:t>
        <a:bodyPr/>
        <a:lstStyle/>
        <a:p>
          <a:endParaRPr lang="en-US"/>
        </a:p>
      </dgm:t>
    </dgm:pt>
    <dgm:pt modelId="{4B16FF66-3A40-4DB4-9D7F-9E0CF95750F7}">
      <dgm:prSet phldrT="[Text]" custT="1"/>
      <dgm:spPr/>
      <dgm:t>
        <a:bodyPr/>
        <a:lstStyle/>
        <a:p>
          <a:r>
            <a:rPr lang="en-US" sz="2000" dirty="0" smtClean="0"/>
            <a:t>Education Department General Administrative Regulations</a:t>
          </a:r>
          <a:endParaRPr lang="en-US" sz="2000" dirty="0"/>
        </a:p>
      </dgm:t>
    </dgm:pt>
    <dgm:pt modelId="{BEEDD863-961A-4DBA-951D-3268F00AB576}" type="parTrans" cxnId="{A8EB7225-1BA4-4CB4-A38D-758843BE9081}">
      <dgm:prSet/>
      <dgm:spPr/>
      <dgm:t>
        <a:bodyPr/>
        <a:lstStyle/>
        <a:p>
          <a:endParaRPr lang="en-US"/>
        </a:p>
      </dgm:t>
    </dgm:pt>
    <dgm:pt modelId="{2BB4B4F7-13B9-4A20-AB6F-1A2F4BE8A485}" type="sibTrans" cxnId="{A8EB7225-1BA4-4CB4-A38D-758843BE9081}">
      <dgm:prSet/>
      <dgm:spPr/>
      <dgm:t>
        <a:bodyPr/>
        <a:lstStyle/>
        <a:p>
          <a:endParaRPr lang="en-US"/>
        </a:p>
      </dgm:t>
    </dgm:pt>
    <dgm:pt modelId="{CED3F978-8DB6-48F0-B19E-9C4093A15EA9}">
      <dgm:prSet phldrT="[Text]" custT="1"/>
      <dgm:spPr/>
      <dgm:t>
        <a:bodyPr/>
        <a:lstStyle/>
        <a:p>
          <a:r>
            <a:rPr lang="en-US" sz="2000" dirty="0" smtClean="0"/>
            <a:t>Program Regulations</a:t>
          </a:r>
          <a:endParaRPr lang="en-US" sz="2000" dirty="0"/>
        </a:p>
      </dgm:t>
    </dgm:pt>
    <dgm:pt modelId="{49D6E4F2-20F4-4290-99DD-586F17B01582}" type="parTrans" cxnId="{E63BCAB6-98F5-4C02-B09D-A6771D5C2057}">
      <dgm:prSet/>
      <dgm:spPr/>
      <dgm:t>
        <a:bodyPr/>
        <a:lstStyle/>
        <a:p>
          <a:endParaRPr lang="en-US"/>
        </a:p>
      </dgm:t>
    </dgm:pt>
    <dgm:pt modelId="{122E1270-EB65-40A0-8745-4E8A37B7068C}" type="sibTrans" cxnId="{E63BCAB6-98F5-4C02-B09D-A6771D5C2057}">
      <dgm:prSet/>
      <dgm:spPr/>
      <dgm:t>
        <a:bodyPr/>
        <a:lstStyle/>
        <a:p>
          <a:endParaRPr lang="en-US"/>
        </a:p>
      </dgm:t>
    </dgm:pt>
    <dgm:pt modelId="{7A8554AD-8FB3-49A0-8E40-8D64A50053A0}">
      <dgm:prSet phldrT="[Text]" custT="1"/>
      <dgm:spPr/>
      <dgm:t>
        <a:bodyPr/>
        <a:lstStyle/>
        <a:p>
          <a:r>
            <a:rPr lang="en-US" sz="2800" dirty="0" smtClean="0"/>
            <a:t>Guidance</a:t>
          </a:r>
        </a:p>
        <a:p>
          <a:r>
            <a:rPr lang="en-US" sz="2800" dirty="0" smtClean="0"/>
            <a:t>(ED)</a:t>
          </a:r>
          <a:endParaRPr lang="en-US" sz="2800" dirty="0"/>
        </a:p>
      </dgm:t>
    </dgm:pt>
    <dgm:pt modelId="{69174F1B-4AEC-4A5F-B90C-57C0E61E317D}" type="parTrans" cxnId="{7889FE35-8219-408E-B78C-61BF428A57C8}">
      <dgm:prSet/>
      <dgm:spPr/>
      <dgm:t>
        <a:bodyPr/>
        <a:lstStyle/>
        <a:p>
          <a:endParaRPr lang="en-US"/>
        </a:p>
      </dgm:t>
    </dgm:pt>
    <dgm:pt modelId="{E33F058E-4E8D-41D1-A8E5-2411DBBCCD41}" type="sibTrans" cxnId="{7889FE35-8219-408E-B78C-61BF428A57C8}">
      <dgm:prSet/>
      <dgm:spPr/>
      <dgm:t>
        <a:bodyPr/>
        <a:lstStyle/>
        <a:p>
          <a:endParaRPr lang="en-US"/>
        </a:p>
      </dgm:t>
    </dgm:pt>
    <dgm:pt modelId="{5E78703D-F9A2-402A-927A-2E11DCF4F2DB}">
      <dgm:prSet phldrT="[Text]" custT="1"/>
      <dgm:spPr/>
      <dgm:t>
        <a:bodyPr/>
        <a:lstStyle/>
        <a:p>
          <a:r>
            <a:rPr lang="en-US" sz="2000" dirty="0" smtClean="0"/>
            <a:t>Non-Regulatory Guidance</a:t>
          </a:r>
          <a:endParaRPr lang="en-US" sz="2000" dirty="0"/>
        </a:p>
      </dgm:t>
    </dgm:pt>
    <dgm:pt modelId="{956D61BA-72FB-429D-9307-57A509007B19}" type="parTrans" cxnId="{0F840B81-6DE1-40AB-B91B-F52DA3A97ECA}">
      <dgm:prSet/>
      <dgm:spPr/>
      <dgm:t>
        <a:bodyPr/>
        <a:lstStyle/>
        <a:p>
          <a:endParaRPr lang="en-US"/>
        </a:p>
      </dgm:t>
    </dgm:pt>
    <dgm:pt modelId="{40A872AC-6865-49FD-B56C-BD696B8DF67E}" type="sibTrans" cxnId="{0F840B81-6DE1-40AB-B91B-F52DA3A97ECA}">
      <dgm:prSet/>
      <dgm:spPr/>
      <dgm:t>
        <a:bodyPr/>
        <a:lstStyle/>
        <a:p>
          <a:endParaRPr lang="en-US"/>
        </a:p>
      </dgm:t>
    </dgm:pt>
    <dgm:pt modelId="{FEBFD51E-5714-43E8-960A-199EB2910A8F}">
      <dgm:prSet phldrT="[Text]" custT="1"/>
      <dgm:spPr/>
      <dgm:t>
        <a:bodyPr/>
        <a:lstStyle/>
        <a:p>
          <a:r>
            <a:rPr lang="en-US" sz="2000" dirty="0" smtClean="0"/>
            <a:t>Presentations, letters, fact sheets, press releases</a:t>
          </a:r>
          <a:endParaRPr lang="en-US" sz="2000" dirty="0"/>
        </a:p>
      </dgm:t>
    </dgm:pt>
    <dgm:pt modelId="{109F91C7-36C1-459B-995C-C6E0ED2EB795}" type="parTrans" cxnId="{6214672E-9C9A-41A8-911C-92AAAF46D368}">
      <dgm:prSet/>
      <dgm:spPr/>
      <dgm:t>
        <a:bodyPr/>
        <a:lstStyle/>
        <a:p>
          <a:endParaRPr lang="en-US"/>
        </a:p>
      </dgm:t>
    </dgm:pt>
    <dgm:pt modelId="{8F957A7D-7F77-4AB8-8713-57A49C097B86}" type="sibTrans" cxnId="{6214672E-9C9A-41A8-911C-92AAAF46D368}">
      <dgm:prSet/>
      <dgm:spPr/>
      <dgm:t>
        <a:bodyPr/>
        <a:lstStyle/>
        <a:p>
          <a:endParaRPr lang="en-US"/>
        </a:p>
      </dgm:t>
    </dgm:pt>
    <dgm:pt modelId="{05F5B4BC-BD58-4292-9CDE-91DE0DC89227}">
      <dgm:prSet phldrT="[Text]" custT="1"/>
      <dgm:spPr/>
      <dgm:t>
        <a:bodyPr/>
        <a:lstStyle/>
        <a:p>
          <a:r>
            <a:rPr lang="en-US" sz="2000" dirty="0" smtClean="0"/>
            <a:t>OMB Circulars (</a:t>
          </a:r>
          <a:r>
            <a:rPr lang="en-US" sz="2000" dirty="0" smtClean="0">
              <a:solidFill>
                <a:srgbClr val="FF0000"/>
              </a:solidFill>
            </a:rPr>
            <a:t>A-87</a:t>
          </a:r>
          <a:r>
            <a:rPr lang="en-US" sz="2000" dirty="0" smtClean="0"/>
            <a:t>, A-133)</a:t>
          </a:r>
          <a:endParaRPr lang="en-US" sz="2000" dirty="0"/>
        </a:p>
      </dgm:t>
    </dgm:pt>
    <dgm:pt modelId="{2296FC74-9479-4153-9A70-5389F26F1668}" type="parTrans" cxnId="{B350DDA1-C4DB-4D76-BD91-8F089650113A}">
      <dgm:prSet/>
      <dgm:spPr/>
      <dgm:t>
        <a:bodyPr/>
        <a:lstStyle/>
        <a:p>
          <a:endParaRPr lang="en-US"/>
        </a:p>
      </dgm:t>
    </dgm:pt>
    <dgm:pt modelId="{FA3F9973-DB48-4BA1-89BE-9AEA199C078B}" type="sibTrans" cxnId="{B350DDA1-C4DB-4D76-BD91-8F089650113A}">
      <dgm:prSet/>
      <dgm:spPr/>
      <dgm:t>
        <a:bodyPr/>
        <a:lstStyle/>
        <a:p>
          <a:endParaRPr lang="en-US"/>
        </a:p>
      </dgm:t>
    </dgm:pt>
    <dgm:pt modelId="{AB545D7D-1F54-4308-851E-659EB1E4268F}">
      <dgm:prSet phldrT="[Text]" custT="1"/>
      <dgm:spPr/>
      <dgm:t>
        <a:bodyPr/>
        <a:lstStyle/>
        <a:p>
          <a:r>
            <a:rPr lang="en-US" sz="2000" dirty="0" smtClean="0"/>
            <a:t>Emails/phone calls</a:t>
          </a:r>
          <a:endParaRPr lang="en-US" sz="2000" dirty="0"/>
        </a:p>
      </dgm:t>
    </dgm:pt>
    <dgm:pt modelId="{6DC43339-1739-4350-9055-1B727A84C434}" type="parTrans" cxnId="{771DDD2D-4030-4BE9-AEAA-6B31A4F84966}">
      <dgm:prSet/>
      <dgm:spPr/>
      <dgm:t>
        <a:bodyPr/>
        <a:lstStyle/>
        <a:p>
          <a:endParaRPr lang="en-US"/>
        </a:p>
      </dgm:t>
    </dgm:pt>
    <dgm:pt modelId="{6BF35CC9-CF06-4DD3-BC5A-1E11144F8A25}" type="sibTrans" cxnId="{771DDD2D-4030-4BE9-AEAA-6B31A4F84966}">
      <dgm:prSet/>
      <dgm:spPr/>
      <dgm:t>
        <a:bodyPr/>
        <a:lstStyle/>
        <a:p>
          <a:endParaRPr lang="en-US"/>
        </a:p>
      </dgm:t>
    </dgm:pt>
    <dgm:pt modelId="{FE08C4A5-73AC-4F83-8EE8-01B48DE7A03F}" type="pres">
      <dgm:prSet presAssocID="{30D9939D-8C3A-409D-BA33-9206CD89EBA4}" presName="Name0" presStyleCnt="0">
        <dgm:presLayoutVars>
          <dgm:dir/>
          <dgm:animLvl val="lvl"/>
          <dgm:resizeHandles val="exact"/>
        </dgm:presLayoutVars>
      </dgm:prSet>
      <dgm:spPr/>
      <dgm:t>
        <a:bodyPr/>
        <a:lstStyle/>
        <a:p>
          <a:endParaRPr lang="en-US"/>
        </a:p>
      </dgm:t>
    </dgm:pt>
    <dgm:pt modelId="{BC8BF21E-0DB5-43AF-B198-D70AA58FA4BA}" type="pres">
      <dgm:prSet presAssocID="{BF5C6E7A-1B91-432E-8441-DE6D1EEEA4B0}" presName="linNode" presStyleCnt="0"/>
      <dgm:spPr/>
    </dgm:pt>
    <dgm:pt modelId="{C8CDC51B-F056-48B4-8F6D-BC8B4207F59A}" type="pres">
      <dgm:prSet presAssocID="{BF5C6E7A-1B91-432E-8441-DE6D1EEEA4B0}" presName="parentText" presStyleLbl="node1" presStyleIdx="0" presStyleCnt="3">
        <dgm:presLayoutVars>
          <dgm:chMax val="1"/>
          <dgm:bulletEnabled val="1"/>
        </dgm:presLayoutVars>
      </dgm:prSet>
      <dgm:spPr/>
      <dgm:t>
        <a:bodyPr/>
        <a:lstStyle/>
        <a:p>
          <a:endParaRPr lang="en-US"/>
        </a:p>
      </dgm:t>
    </dgm:pt>
    <dgm:pt modelId="{F48717DF-C514-40DE-BBAF-6400C3642BAB}" type="pres">
      <dgm:prSet presAssocID="{BF5C6E7A-1B91-432E-8441-DE6D1EEEA4B0}" presName="descendantText" presStyleLbl="alignAccFollowNode1" presStyleIdx="0" presStyleCnt="3">
        <dgm:presLayoutVars>
          <dgm:bulletEnabled val="1"/>
        </dgm:presLayoutVars>
      </dgm:prSet>
      <dgm:spPr/>
      <dgm:t>
        <a:bodyPr/>
        <a:lstStyle/>
        <a:p>
          <a:endParaRPr lang="en-US"/>
        </a:p>
      </dgm:t>
    </dgm:pt>
    <dgm:pt modelId="{351C72C0-4F62-4565-9779-0349D9B8E546}" type="pres">
      <dgm:prSet presAssocID="{AE5D2E1C-7A92-4A59-B114-A77AECEE9C75}" presName="sp" presStyleCnt="0"/>
      <dgm:spPr/>
    </dgm:pt>
    <dgm:pt modelId="{CFC03721-D745-4329-A1A9-DBDA198A8325}" type="pres">
      <dgm:prSet presAssocID="{28E55975-0BED-4F51-9FC0-BCFEAE303F2F}" presName="linNode" presStyleCnt="0"/>
      <dgm:spPr/>
    </dgm:pt>
    <dgm:pt modelId="{9F46894F-833C-4557-80D8-289929402992}" type="pres">
      <dgm:prSet presAssocID="{28E55975-0BED-4F51-9FC0-BCFEAE303F2F}" presName="parentText" presStyleLbl="node1" presStyleIdx="1" presStyleCnt="3">
        <dgm:presLayoutVars>
          <dgm:chMax val="1"/>
          <dgm:bulletEnabled val="1"/>
        </dgm:presLayoutVars>
      </dgm:prSet>
      <dgm:spPr/>
      <dgm:t>
        <a:bodyPr/>
        <a:lstStyle/>
        <a:p>
          <a:endParaRPr lang="en-US"/>
        </a:p>
      </dgm:t>
    </dgm:pt>
    <dgm:pt modelId="{DE06AB73-E916-4528-82F2-C8CC7E7DD6AB}" type="pres">
      <dgm:prSet presAssocID="{28E55975-0BED-4F51-9FC0-BCFEAE303F2F}" presName="descendantText" presStyleLbl="alignAccFollowNode1" presStyleIdx="1" presStyleCnt="3">
        <dgm:presLayoutVars>
          <dgm:bulletEnabled val="1"/>
        </dgm:presLayoutVars>
      </dgm:prSet>
      <dgm:spPr/>
      <dgm:t>
        <a:bodyPr/>
        <a:lstStyle/>
        <a:p>
          <a:endParaRPr lang="en-US"/>
        </a:p>
      </dgm:t>
    </dgm:pt>
    <dgm:pt modelId="{584BF6CB-0031-4B3D-AE22-FE5840EE1711}" type="pres">
      <dgm:prSet presAssocID="{C167A9C9-1C18-4B9D-8F47-A9A6617409CB}" presName="sp" presStyleCnt="0"/>
      <dgm:spPr/>
    </dgm:pt>
    <dgm:pt modelId="{BA8EA4FF-AED1-4471-A1EE-9D4FA7C10BAE}" type="pres">
      <dgm:prSet presAssocID="{7A8554AD-8FB3-49A0-8E40-8D64A50053A0}" presName="linNode" presStyleCnt="0"/>
      <dgm:spPr/>
    </dgm:pt>
    <dgm:pt modelId="{13F33F4B-136E-4431-B768-CE8E053462D0}" type="pres">
      <dgm:prSet presAssocID="{7A8554AD-8FB3-49A0-8E40-8D64A50053A0}" presName="parentText" presStyleLbl="node1" presStyleIdx="2" presStyleCnt="3">
        <dgm:presLayoutVars>
          <dgm:chMax val="1"/>
          <dgm:bulletEnabled val="1"/>
        </dgm:presLayoutVars>
      </dgm:prSet>
      <dgm:spPr/>
      <dgm:t>
        <a:bodyPr/>
        <a:lstStyle/>
        <a:p>
          <a:endParaRPr lang="en-US"/>
        </a:p>
      </dgm:t>
    </dgm:pt>
    <dgm:pt modelId="{5C4C28D9-9BC1-47B5-A19C-5B1BBF222408}" type="pres">
      <dgm:prSet presAssocID="{7A8554AD-8FB3-49A0-8E40-8D64A50053A0}" presName="descendantText" presStyleLbl="alignAccFollowNode1" presStyleIdx="2" presStyleCnt="3">
        <dgm:presLayoutVars>
          <dgm:bulletEnabled val="1"/>
        </dgm:presLayoutVars>
      </dgm:prSet>
      <dgm:spPr/>
      <dgm:t>
        <a:bodyPr/>
        <a:lstStyle/>
        <a:p>
          <a:endParaRPr lang="en-US"/>
        </a:p>
      </dgm:t>
    </dgm:pt>
  </dgm:ptLst>
  <dgm:cxnLst>
    <dgm:cxn modelId="{60962F34-2D21-48DC-8FBB-76F59D1E0C4F}" type="presOf" srcId="{393689A0-CA16-4807-B9FC-B1DED1804442}" destId="{F48717DF-C514-40DE-BBAF-6400C3642BAB}" srcOrd="0" destOrd="1" presId="urn:microsoft.com/office/officeart/2005/8/layout/vList5"/>
    <dgm:cxn modelId="{ABD4E46E-2668-449F-91FB-A26F5D96167A}" type="presOf" srcId="{FEBFD51E-5714-43E8-960A-199EB2910A8F}" destId="{5C4C28D9-9BC1-47B5-A19C-5B1BBF222408}" srcOrd="0" destOrd="1" presId="urn:microsoft.com/office/officeart/2005/8/layout/vList5"/>
    <dgm:cxn modelId="{76EE96CD-AA7B-4328-8703-9B258683D100}" srcId="{BF5C6E7A-1B91-432E-8441-DE6D1EEEA4B0}" destId="{393689A0-CA16-4807-B9FC-B1DED1804442}" srcOrd="1" destOrd="0" parTransId="{67F8DFF1-90A9-46F6-83DC-142AD6F57DD2}" sibTransId="{C76E5216-4A57-46C9-A06A-09A68B5EFF61}"/>
    <dgm:cxn modelId="{A2B5773B-D4C0-476A-96E3-F3481D35C0BA}" srcId="{30D9939D-8C3A-409D-BA33-9206CD89EBA4}" destId="{BF5C6E7A-1B91-432E-8441-DE6D1EEEA4B0}" srcOrd="0" destOrd="0" parTransId="{72E458E6-C246-4B75-8219-ACE9123B7AAD}" sibTransId="{AE5D2E1C-7A92-4A59-B114-A77AECEE9C75}"/>
    <dgm:cxn modelId="{771DDD2D-4030-4BE9-AEAA-6B31A4F84966}" srcId="{7A8554AD-8FB3-49A0-8E40-8D64A50053A0}" destId="{AB545D7D-1F54-4308-851E-659EB1E4268F}" srcOrd="2" destOrd="0" parTransId="{6DC43339-1739-4350-9055-1B727A84C434}" sibTransId="{6BF35CC9-CF06-4DD3-BC5A-1E11144F8A25}"/>
    <dgm:cxn modelId="{FAB10B33-F1B3-44EB-A400-1C815BA533DE}" type="presOf" srcId="{CED3F978-8DB6-48F0-B19E-9C4093A15EA9}" destId="{DE06AB73-E916-4528-82F2-C8CC7E7DD6AB}" srcOrd="0" destOrd="1" presId="urn:microsoft.com/office/officeart/2005/8/layout/vList5"/>
    <dgm:cxn modelId="{7889FE35-8219-408E-B78C-61BF428A57C8}" srcId="{30D9939D-8C3A-409D-BA33-9206CD89EBA4}" destId="{7A8554AD-8FB3-49A0-8E40-8D64A50053A0}" srcOrd="2" destOrd="0" parTransId="{69174F1B-4AEC-4A5F-B90C-57C0E61E317D}" sibTransId="{E33F058E-4E8D-41D1-A8E5-2411DBBCCD41}"/>
    <dgm:cxn modelId="{F6D1B493-1496-4E02-8919-B7071951E710}" type="presOf" srcId="{7A8554AD-8FB3-49A0-8E40-8D64A50053A0}" destId="{13F33F4B-136E-4431-B768-CE8E053462D0}" srcOrd="0" destOrd="0" presId="urn:microsoft.com/office/officeart/2005/8/layout/vList5"/>
    <dgm:cxn modelId="{6214672E-9C9A-41A8-911C-92AAAF46D368}" srcId="{7A8554AD-8FB3-49A0-8E40-8D64A50053A0}" destId="{FEBFD51E-5714-43E8-960A-199EB2910A8F}" srcOrd="1" destOrd="0" parTransId="{109F91C7-36C1-459B-995C-C6E0ED2EB795}" sibTransId="{8F957A7D-7F77-4AB8-8713-57A49C097B86}"/>
    <dgm:cxn modelId="{D8455A9A-3A69-4271-816C-8D477F59E621}" srcId="{30D9939D-8C3A-409D-BA33-9206CD89EBA4}" destId="{28E55975-0BED-4F51-9FC0-BCFEAE303F2F}" srcOrd="1" destOrd="0" parTransId="{DAB1BD5A-21F0-4053-9625-6B9AA1916415}" sibTransId="{C167A9C9-1C18-4B9D-8F47-A9A6617409CB}"/>
    <dgm:cxn modelId="{E63BCAB6-98F5-4C02-B09D-A6771D5C2057}" srcId="{28E55975-0BED-4F51-9FC0-BCFEAE303F2F}" destId="{CED3F978-8DB6-48F0-B19E-9C4093A15EA9}" srcOrd="1" destOrd="0" parTransId="{49D6E4F2-20F4-4290-99DD-586F17B01582}" sibTransId="{122E1270-EB65-40A0-8745-4E8A37B7068C}"/>
    <dgm:cxn modelId="{F8009F76-A41A-49F9-B877-151DF9A3ED6E}" type="presOf" srcId="{28E55975-0BED-4F51-9FC0-BCFEAE303F2F}" destId="{9F46894F-833C-4557-80D8-289929402992}" srcOrd="0" destOrd="0" presId="urn:microsoft.com/office/officeart/2005/8/layout/vList5"/>
    <dgm:cxn modelId="{A8EB7225-1BA4-4CB4-A38D-758843BE9081}" srcId="{28E55975-0BED-4F51-9FC0-BCFEAE303F2F}" destId="{4B16FF66-3A40-4DB4-9D7F-9E0CF95750F7}" srcOrd="0" destOrd="0" parTransId="{BEEDD863-961A-4DBA-951D-3268F00AB576}" sibTransId="{2BB4B4F7-13B9-4A20-AB6F-1A2F4BE8A485}"/>
    <dgm:cxn modelId="{4CE4A8EB-9DB6-4AC8-80C0-DCAD3DEFC9EE}" type="presOf" srcId="{4B16FF66-3A40-4DB4-9D7F-9E0CF95750F7}" destId="{DE06AB73-E916-4528-82F2-C8CC7E7DD6AB}" srcOrd="0" destOrd="0" presId="urn:microsoft.com/office/officeart/2005/8/layout/vList5"/>
    <dgm:cxn modelId="{8DC69F47-2B6D-421A-9D4A-67C6FB2FC700}" type="presOf" srcId="{BF5C6E7A-1B91-432E-8441-DE6D1EEEA4B0}" destId="{C8CDC51B-F056-48B4-8F6D-BC8B4207F59A}" srcOrd="0" destOrd="0" presId="urn:microsoft.com/office/officeart/2005/8/layout/vList5"/>
    <dgm:cxn modelId="{A705E18A-0B54-43EF-AD57-66AC90F681F9}" srcId="{BF5C6E7A-1B91-432E-8441-DE6D1EEEA4B0}" destId="{688E8116-294B-4748-AD07-AF2F4380F88F}" srcOrd="0" destOrd="0" parTransId="{0E7766CC-73A9-4015-8710-CC31B8251749}" sibTransId="{1A613CB5-6BF5-4CA4-9D25-B6F55CF0C08B}"/>
    <dgm:cxn modelId="{0F840B81-6DE1-40AB-B91B-F52DA3A97ECA}" srcId="{7A8554AD-8FB3-49A0-8E40-8D64A50053A0}" destId="{5E78703D-F9A2-402A-927A-2E11DCF4F2DB}" srcOrd="0" destOrd="0" parTransId="{956D61BA-72FB-429D-9307-57A509007B19}" sibTransId="{40A872AC-6865-49FD-B56C-BD696B8DF67E}"/>
    <dgm:cxn modelId="{8DD4DCCC-93E0-40BA-A73C-FEA6A2170D11}" type="presOf" srcId="{30D9939D-8C3A-409D-BA33-9206CD89EBA4}" destId="{FE08C4A5-73AC-4F83-8EE8-01B48DE7A03F}" srcOrd="0" destOrd="0" presId="urn:microsoft.com/office/officeart/2005/8/layout/vList5"/>
    <dgm:cxn modelId="{20A33691-CED2-46B6-9E45-DC84232C92E3}" type="presOf" srcId="{05F5B4BC-BD58-4292-9CDE-91DE0DC89227}" destId="{DE06AB73-E916-4528-82F2-C8CC7E7DD6AB}" srcOrd="0" destOrd="2" presId="urn:microsoft.com/office/officeart/2005/8/layout/vList5"/>
    <dgm:cxn modelId="{B350DDA1-C4DB-4D76-BD91-8F089650113A}" srcId="{28E55975-0BED-4F51-9FC0-BCFEAE303F2F}" destId="{05F5B4BC-BD58-4292-9CDE-91DE0DC89227}" srcOrd="2" destOrd="0" parTransId="{2296FC74-9479-4153-9A70-5389F26F1668}" sibTransId="{FA3F9973-DB48-4BA1-89BE-9AEA199C078B}"/>
    <dgm:cxn modelId="{4B6D5648-E0A1-4FF8-AAC1-671E9D3704AC}" type="presOf" srcId="{688E8116-294B-4748-AD07-AF2F4380F88F}" destId="{F48717DF-C514-40DE-BBAF-6400C3642BAB}" srcOrd="0" destOrd="0" presId="urn:microsoft.com/office/officeart/2005/8/layout/vList5"/>
    <dgm:cxn modelId="{A78002F9-4B30-4124-9BD9-8CB2CD59904A}" type="presOf" srcId="{AB545D7D-1F54-4308-851E-659EB1E4268F}" destId="{5C4C28D9-9BC1-47B5-A19C-5B1BBF222408}" srcOrd="0" destOrd="2" presId="urn:microsoft.com/office/officeart/2005/8/layout/vList5"/>
    <dgm:cxn modelId="{1B3A178A-AA2A-42AF-B760-ED90397F4F2D}" type="presOf" srcId="{5E78703D-F9A2-402A-927A-2E11DCF4F2DB}" destId="{5C4C28D9-9BC1-47B5-A19C-5B1BBF222408}" srcOrd="0" destOrd="0" presId="urn:microsoft.com/office/officeart/2005/8/layout/vList5"/>
    <dgm:cxn modelId="{18D0E925-C57D-41BF-92B7-9468A1172C52}" type="presParOf" srcId="{FE08C4A5-73AC-4F83-8EE8-01B48DE7A03F}" destId="{BC8BF21E-0DB5-43AF-B198-D70AA58FA4BA}" srcOrd="0" destOrd="0" presId="urn:microsoft.com/office/officeart/2005/8/layout/vList5"/>
    <dgm:cxn modelId="{81DF063F-1B81-4C0B-8AB3-3E9B076083E6}" type="presParOf" srcId="{BC8BF21E-0DB5-43AF-B198-D70AA58FA4BA}" destId="{C8CDC51B-F056-48B4-8F6D-BC8B4207F59A}" srcOrd="0" destOrd="0" presId="urn:microsoft.com/office/officeart/2005/8/layout/vList5"/>
    <dgm:cxn modelId="{7E3C9929-DD9E-48BA-A356-E4FE012C9E99}" type="presParOf" srcId="{BC8BF21E-0DB5-43AF-B198-D70AA58FA4BA}" destId="{F48717DF-C514-40DE-BBAF-6400C3642BAB}" srcOrd="1" destOrd="0" presId="urn:microsoft.com/office/officeart/2005/8/layout/vList5"/>
    <dgm:cxn modelId="{0F18CE78-298D-48B7-9200-224ADE968A6A}" type="presParOf" srcId="{FE08C4A5-73AC-4F83-8EE8-01B48DE7A03F}" destId="{351C72C0-4F62-4565-9779-0349D9B8E546}" srcOrd="1" destOrd="0" presId="urn:microsoft.com/office/officeart/2005/8/layout/vList5"/>
    <dgm:cxn modelId="{5913FCF5-54D8-481E-A12A-41AA8C1A6379}" type="presParOf" srcId="{FE08C4A5-73AC-4F83-8EE8-01B48DE7A03F}" destId="{CFC03721-D745-4329-A1A9-DBDA198A8325}" srcOrd="2" destOrd="0" presId="urn:microsoft.com/office/officeart/2005/8/layout/vList5"/>
    <dgm:cxn modelId="{E0A3DFF4-5667-4CB9-8D36-42314C95AEEF}" type="presParOf" srcId="{CFC03721-D745-4329-A1A9-DBDA198A8325}" destId="{9F46894F-833C-4557-80D8-289929402992}" srcOrd="0" destOrd="0" presId="urn:microsoft.com/office/officeart/2005/8/layout/vList5"/>
    <dgm:cxn modelId="{1AB6C7CC-281B-47A6-8BBC-02014FB0E11E}" type="presParOf" srcId="{CFC03721-D745-4329-A1A9-DBDA198A8325}" destId="{DE06AB73-E916-4528-82F2-C8CC7E7DD6AB}" srcOrd="1" destOrd="0" presId="urn:microsoft.com/office/officeart/2005/8/layout/vList5"/>
    <dgm:cxn modelId="{86ECBAD9-A7A5-4F8C-AAE2-58FEA306DF25}" type="presParOf" srcId="{FE08C4A5-73AC-4F83-8EE8-01B48DE7A03F}" destId="{584BF6CB-0031-4B3D-AE22-FE5840EE1711}" srcOrd="3" destOrd="0" presId="urn:microsoft.com/office/officeart/2005/8/layout/vList5"/>
    <dgm:cxn modelId="{7051EC9B-EC75-4A86-B828-3053BEC6E9EC}" type="presParOf" srcId="{FE08C4A5-73AC-4F83-8EE8-01B48DE7A03F}" destId="{BA8EA4FF-AED1-4471-A1EE-9D4FA7C10BAE}" srcOrd="4" destOrd="0" presId="urn:microsoft.com/office/officeart/2005/8/layout/vList5"/>
    <dgm:cxn modelId="{7CD5D538-B1EB-4607-84C4-A2B9FC6DFB05}" type="presParOf" srcId="{BA8EA4FF-AED1-4471-A1EE-9D4FA7C10BAE}" destId="{13F33F4B-136E-4431-B768-CE8E053462D0}" srcOrd="0" destOrd="0" presId="urn:microsoft.com/office/officeart/2005/8/layout/vList5"/>
    <dgm:cxn modelId="{FC33A503-7EE2-4BA5-86EF-92226FA88742}" type="presParOf" srcId="{BA8EA4FF-AED1-4471-A1EE-9D4FA7C10BAE}" destId="{5C4C28D9-9BC1-47B5-A19C-5B1BBF222408}"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48717DF-C514-40DE-BBAF-6400C3642BAB}">
      <dsp:nvSpPr>
        <dsp:cNvPr id="0" name=""/>
        <dsp:cNvSpPr/>
      </dsp:nvSpPr>
      <dsp:spPr>
        <a:xfrm rot="5400000">
          <a:off x="4828972" y="-1833950"/>
          <a:ext cx="1119782" cy="5071872"/>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General Education Provisions Act</a:t>
          </a:r>
          <a:endParaRPr lang="en-US" sz="2000" kern="1200" dirty="0"/>
        </a:p>
        <a:p>
          <a:pPr marL="228600" lvl="1" indent="-228600" algn="l" defTabSz="889000">
            <a:lnSpc>
              <a:spcPct val="90000"/>
            </a:lnSpc>
            <a:spcBef>
              <a:spcPct val="0"/>
            </a:spcBef>
            <a:spcAft>
              <a:spcPct val="15000"/>
            </a:spcAft>
            <a:buChar char="••"/>
          </a:pPr>
          <a:r>
            <a:rPr lang="en-US" sz="2000" kern="1200" dirty="0" smtClean="0"/>
            <a:t>Program Statutes (NCLB, IDEA, Perkins</a:t>
          </a:r>
          <a:r>
            <a:rPr lang="en-US" sz="1800" kern="1200" dirty="0" smtClean="0"/>
            <a:t>)</a:t>
          </a:r>
          <a:endParaRPr lang="en-US" sz="1800" kern="1200" dirty="0"/>
        </a:p>
      </dsp:txBody>
      <dsp:txXfrm rot="5400000">
        <a:off x="4828972" y="-1833950"/>
        <a:ext cx="1119782" cy="5071872"/>
      </dsp:txXfrm>
    </dsp:sp>
    <dsp:sp modelId="{C8CDC51B-F056-48B4-8F6D-BC8B4207F59A}">
      <dsp:nvSpPr>
        <dsp:cNvPr id="0" name=""/>
        <dsp:cNvSpPr/>
      </dsp:nvSpPr>
      <dsp:spPr>
        <a:xfrm>
          <a:off x="0" y="2120"/>
          <a:ext cx="2852928" cy="139972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Statutes</a:t>
          </a:r>
        </a:p>
        <a:p>
          <a:pPr lvl="0" algn="ctr" defTabSz="1244600">
            <a:lnSpc>
              <a:spcPct val="90000"/>
            </a:lnSpc>
            <a:spcBef>
              <a:spcPct val="0"/>
            </a:spcBef>
            <a:spcAft>
              <a:spcPct val="35000"/>
            </a:spcAft>
          </a:pPr>
          <a:r>
            <a:rPr lang="en-US" sz="2800" kern="1200" dirty="0" smtClean="0"/>
            <a:t>(Congress)</a:t>
          </a:r>
          <a:endParaRPr lang="en-US" sz="2800" kern="1200" dirty="0"/>
        </a:p>
      </dsp:txBody>
      <dsp:txXfrm>
        <a:off x="0" y="2120"/>
        <a:ext cx="2852928" cy="1399728"/>
      </dsp:txXfrm>
    </dsp:sp>
    <dsp:sp modelId="{DE06AB73-E916-4528-82F2-C8CC7E7DD6AB}">
      <dsp:nvSpPr>
        <dsp:cNvPr id="0" name=""/>
        <dsp:cNvSpPr/>
      </dsp:nvSpPr>
      <dsp:spPr>
        <a:xfrm rot="5400000">
          <a:off x="4828972" y="-364236"/>
          <a:ext cx="1119782" cy="5071872"/>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Education Department General Administrative Regulations</a:t>
          </a:r>
          <a:endParaRPr lang="en-US" sz="2000" kern="1200" dirty="0"/>
        </a:p>
        <a:p>
          <a:pPr marL="228600" lvl="1" indent="-228600" algn="l" defTabSz="889000">
            <a:lnSpc>
              <a:spcPct val="90000"/>
            </a:lnSpc>
            <a:spcBef>
              <a:spcPct val="0"/>
            </a:spcBef>
            <a:spcAft>
              <a:spcPct val="15000"/>
            </a:spcAft>
            <a:buChar char="••"/>
          </a:pPr>
          <a:r>
            <a:rPr lang="en-US" sz="2000" kern="1200" dirty="0" smtClean="0"/>
            <a:t>Program Regulations</a:t>
          </a:r>
          <a:endParaRPr lang="en-US" sz="2000" kern="1200" dirty="0"/>
        </a:p>
        <a:p>
          <a:pPr marL="228600" lvl="1" indent="-228600" algn="l" defTabSz="889000">
            <a:lnSpc>
              <a:spcPct val="90000"/>
            </a:lnSpc>
            <a:spcBef>
              <a:spcPct val="0"/>
            </a:spcBef>
            <a:spcAft>
              <a:spcPct val="15000"/>
            </a:spcAft>
            <a:buChar char="••"/>
          </a:pPr>
          <a:r>
            <a:rPr lang="en-US" sz="2000" kern="1200" dirty="0" smtClean="0"/>
            <a:t>OMB Circulars (</a:t>
          </a:r>
          <a:r>
            <a:rPr lang="en-US" sz="2000" kern="1200" dirty="0" smtClean="0">
              <a:solidFill>
                <a:srgbClr val="FF0000"/>
              </a:solidFill>
            </a:rPr>
            <a:t>A-87</a:t>
          </a:r>
          <a:r>
            <a:rPr lang="en-US" sz="2000" kern="1200" dirty="0" smtClean="0"/>
            <a:t>, A-133)</a:t>
          </a:r>
          <a:endParaRPr lang="en-US" sz="2000" kern="1200" dirty="0"/>
        </a:p>
      </dsp:txBody>
      <dsp:txXfrm rot="5400000">
        <a:off x="4828972" y="-364236"/>
        <a:ext cx="1119782" cy="5071872"/>
      </dsp:txXfrm>
    </dsp:sp>
    <dsp:sp modelId="{9F46894F-833C-4557-80D8-289929402992}">
      <dsp:nvSpPr>
        <dsp:cNvPr id="0" name=""/>
        <dsp:cNvSpPr/>
      </dsp:nvSpPr>
      <dsp:spPr>
        <a:xfrm>
          <a:off x="0" y="1471835"/>
          <a:ext cx="2852928" cy="139972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Regulations and Circulars</a:t>
          </a:r>
        </a:p>
        <a:p>
          <a:pPr lvl="0" algn="ctr" defTabSz="1244600">
            <a:lnSpc>
              <a:spcPct val="90000"/>
            </a:lnSpc>
            <a:spcBef>
              <a:spcPct val="0"/>
            </a:spcBef>
            <a:spcAft>
              <a:spcPct val="35000"/>
            </a:spcAft>
          </a:pPr>
          <a:r>
            <a:rPr lang="en-US" sz="2800" kern="1200" dirty="0" smtClean="0"/>
            <a:t>(ED/OMB)</a:t>
          </a:r>
          <a:endParaRPr lang="en-US" sz="2800" kern="1200" dirty="0"/>
        </a:p>
      </dsp:txBody>
      <dsp:txXfrm>
        <a:off x="0" y="1471835"/>
        <a:ext cx="2852928" cy="1399728"/>
      </dsp:txXfrm>
    </dsp:sp>
    <dsp:sp modelId="{5C4C28D9-9BC1-47B5-A19C-5B1BBF222408}">
      <dsp:nvSpPr>
        <dsp:cNvPr id="0" name=""/>
        <dsp:cNvSpPr/>
      </dsp:nvSpPr>
      <dsp:spPr>
        <a:xfrm rot="5400000">
          <a:off x="4828972" y="1105478"/>
          <a:ext cx="1119782" cy="5071872"/>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Non-Regulatory Guidance</a:t>
          </a:r>
          <a:endParaRPr lang="en-US" sz="2000" kern="1200" dirty="0"/>
        </a:p>
        <a:p>
          <a:pPr marL="228600" lvl="1" indent="-228600" algn="l" defTabSz="889000">
            <a:lnSpc>
              <a:spcPct val="90000"/>
            </a:lnSpc>
            <a:spcBef>
              <a:spcPct val="0"/>
            </a:spcBef>
            <a:spcAft>
              <a:spcPct val="15000"/>
            </a:spcAft>
            <a:buChar char="••"/>
          </a:pPr>
          <a:r>
            <a:rPr lang="en-US" sz="2000" kern="1200" dirty="0" smtClean="0"/>
            <a:t>Presentations, letters, fact sheets, press releases</a:t>
          </a:r>
          <a:endParaRPr lang="en-US" sz="2000" kern="1200" dirty="0"/>
        </a:p>
        <a:p>
          <a:pPr marL="228600" lvl="1" indent="-228600" algn="l" defTabSz="889000">
            <a:lnSpc>
              <a:spcPct val="90000"/>
            </a:lnSpc>
            <a:spcBef>
              <a:spcPct val="0"/>
            </a:spcBef>
            <a:spcAft>
              <a:spcPct val="15000"/>
            </a:spcAft>
            <a:buChar char="••"/>
          </a:pPr>
          <a:r>
            <a:rPr lang="en-US" sz="2000" kern="1200" dirty="0" smtClean="0"/>
            <a:t>Emails/phone calls</a:t>
          </a:r>
          <a:endParaRPr lang="en-US" sz="2000" kern="1200" dirty="0"/>
        </a:p>
      </dsp:txBody>
      <dsp:txXfrm rot="5400000">
        <a:off x="4828972" y="1105478"/>
        <a:ext cx="1119782" cy="5071872"/>
      </dsp:txXfrm>
    </dsp:sp>
    <dsp:sp modelId="{13F33F4B-136E-4431-B768-CE8E053462D0}">
      <dsp:nvSpPr>
        <dsp:cNvPr id="0" name=""/>
        <dsp:cNvSpPr/>
      </dsp:nvSpPr>
      <dsp:spPr>
        <a:xfrm>
          <a:off x="0" y="2941550"/>
          <a:ext cx="2852928" cy="139972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Guidance</a:t>
          </a:r>
        </a:p>
        <a:p>
          <a:pPr lvl="0" algn="ctr" defTabSz="1244600">
            <a:lnSpc>
              <a:spcPct val="90000"/>
            </a:lnSpc>
            <a:spcBef>
              <a:spcPct val="0"/>
            </a:spcBef>
            <a:spcAft>
              <a:spcPct val="35000"/>
            </a:spcAft>
          </a:pPr>
          <a:r>
            <a:rPr lang="en-US" sz="2800" kern="1200" dirty="0" smtClean="0"/>
            <a:t>(ED)</a:t>
          </a:r>
          <a:endParaRPr lang="en-US" sz="2800" kern="1200" dirty="0"/>
        </a:p>
      </dsp:txBody>
      <dsp:txXfrm>
        <a:off x="0" y="2941550"/>
        <a:ext cx="2852928" cy="139972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AE18E4D3-65D6-4895-BC79-E80813735C6D}" type="datetimeFigureOut">
              <a:rPr lang="en-US" smtClean="0"/>
              <a:pPr/>
              <a:t>7/15/13</a:t>
            </a:fld>
            <a:endParaRPr lang="en-US" dirty="0"/>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356BE769-59F1-41E7-8825-DE1265DCC257}"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652930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3D45D54C-B158-4B44-A7B5-B90C149F6256}" type="datetimeFigureOut">
              <a:rPr lang="en-US" smtClean="0"/>
              <a:pPr/>
              <a:t>7/15/13</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933197D0-AFDE-498F-B061-CFD59B11DF66}"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958550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96A59A7-0872-41E4-9951-C69812A4BC33}" type="slidenum">
              <a:rPr lang="en-US" smtClean="0"/>
              <a:pPr/>
              <a:t>7</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3197D0-AFDE-498F-B061-CFD59B11DF66}" type="slidenum">
              <a:rPr lang="en-US" smtClean="0"/>
              <a:pPr/>
              <a:t>14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3197D0-AFDE-498F-B061-CFD59B11DF66}" type="slidenum">
              <a:rPr lang="en-US" smtClean="0"/>
              <a:pPr/>
              <a:t>18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3197D0-AFDE-498F-B061-CFD59B11DF66}" type="slidenum">
              <a:rPr lang="en-US" smtClean="0"/>
              <a:pPr/>
              <a:t>19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3197D0-AFDE-498F-B061-CFD59B11DF66}" type="slidenum">
              <a:rPr lang="en-US" smtClean="0"/>
              <a:pPr/>
              <a:t>20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a:spLocks noGrp="1"/>
          </p:cNvSpPr>
          <p:nvPr>
            <p:ph type="ctrTitle"/>
          </p:nvPr>
        </p:nvSpPr>
        <p:spPr>
          <a:xfrm>
            <a:off x="609600" y="533400"/>
            <a:ext cx="7924800" cy="3886201"/>
          </a:xfrm>
        </p:spPr>
        <p:txBody>
          <a:bodyPr>
            <a:normAutofit/>
          </a:bodyPr>
          <a:lstStyle>
            <a:lvl1pPr algn="ctr">
              <a:defRPr sz="4800">
                <a:effectLst/>
              </a:defRPr>
            </a:lvl1pPr>
          </a:lstStyle>
          <a:p>
            <a:r>
              <a:rPr lang="en-US" smtClean="0"/>
              <a:t>Click to edit Master title style</a:t>
            </a:r>
            <a:endParaRPr lang="en-US" dirty="0"/>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Rectangle 3"/>
          <p:cNvSpPr>
            <a:spLocks noGrp="1"/>
          </p:cNvSpPr>
          <p:nvPr>
            <p:ph type="dt" sz="half" idx="10"/>
          </p:nvPr>
        </p:nvSpPr>
        <p:spPr>
          <a:xfrm>
            <a:off x="228600" y="6553200"/>
            <a:ext cx="2133600" cy="287782"/>
          </a:xfrm>
        </p:spPr>
        <p:txBody>
          <a:bodyPr/>
          <a:lstStyle/>
          <a:p>
            <a:fld id="{B0C9A5E3-EA60-4078-AD4F-8D6DCAE2B2C0}" type="datetime1">
              <a:rPr lang="en-US" smtClean="0"/>
              <a:pPr/>
              <a:t>7/15/13</a:t>
            </a:fld>
            <a:endParaRPr lang="en-US" dirty="0"/>
          </a:p>
        </p:txBody>
      </p:sp>
      <p:sp>
        <p:nvSpPr>
          <p:cNvPr id="5" name="Rectangle 4"/>
          <p:cNvSpPr>
            <a:spLocks noGrp="1"/>
          </p:cNvSpPr>
          <p:nvPr>
            <p:ph type="ftr" sz="quarter" idx="11"/>
          </p:nvPr>
        </p:nvSpPr>
        <p:spPr>
          <a:xfrm>
            <a:off x="2895600" y="6553200"/>
            <a:ext cx="3429000" cy="287782"/>
          </a:xfrm>
        </p:spPr>
        <p:txBody>
          <a:bodyPr/>
          <a:lstStyle/>
          <a:p>
            <a:r>
              <a:rPr lang="en-US" dirty="0" smtClean="0"/>
              <a:t>© 2013 • All Rights Reserved</a:t>
            </a:r>
            <a:endParaRPr lang="en-US" dirty="0"/>
          </a:p>
        </p:txBody>
      </p:sp>
      <p:sp>
        <p:nvSpPr>
          <p:cNvPr id="6" name="Rectangle 5"/>
          <p:cNvSpPr>
            <a:spLocks noGrp="1"/>
          </p:cNvSpPr>
          <p:nvPr>
            <p:ph type="sldNum" sz="quarter" idx="12"/>
          </p:nvPr>
        </p:nvSpPr>
        <p:spPr>
          <a:xfrm>
            <a:off x="6858000" y="6553200"/>
            <a:ext cx="2057400" cy="287782"/>
          </a:xfrm>
        </p:spPr>
        <p:txBody>
          <a:bodyPr/>
          <a:lstStyle/>
          <a:p>
            <a:fld id="{17D427D3-9DB1-4B8B-B97D-4AF3C4AFA89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dt" sz="half" idx="10"/>
          </p:nvPr>
        </p:nvSpPr>
        <p:spPr/>
        <p:txBody>
          <a:bodyPr/>
          <a:lstStyle/>
          <a:p>
            <a:fld id="{6044AE97-AE6B-4D4C-A7E4-56F73A0C97A0}" type="datetime1">
              <a:rPr lang="en-US" smtClean="0"/>
              <a:pPr/>
              <a:t>7/15/13</a:t>
            </a:fld>
            <a:endParaRPr lang="en-US" dirty="0"/>
          </a:p>
        </p:txBody>
      </p:sp>
      <p:sp>
        <p:nvSpPr>
          <p:cNvPr id="5" name="Rectangle 4"/>
          <p:cNvSpPr>
            <a:spLocks noGrp="1"/>
          </p:cNvSpPr>
          <p:nvPr>
            <p:ph type="ftr" sz="quarter" idx="11"/>
          </p:nvPr>
        </p:nvSpPr>
        <p:spPr/>
        <p:txBody>
          <a:bodyPr/>
          <a:lstStyle/>
          <a:p>
            <a:r>
              <a:rPr lang="en-US" dirty="0" smtClean="0"/>
              <a:t>© 2013 • All Rights Reserved</a:t>
            </a:r>
            <a:endParaRPr lang="en-US" dirty="0"/>
          </a:p>
        </p:txBody>
      </p:sp>
      <p:sp>
        <p:nvSpPr>
          <p:cNvPr id="6" name="Rectangle 5"/>
          <p:cNvSpPr>
            <a:spLocks noGrp="1"/>
          </p:cNvSpPr>
          <p:nvPr>
            <p:ph type="sldNum" sz="quarter" idx="12"/>
          </p:nvPr>
        </p:nvSpPr>
        <p:spPr/>
        <p:txBody>
          <a:bodyPr/>
          <a:lstStyle/>
          <a:p>
            <a:fld id="{17D427D3-9DB1-4B8B-B97D-4AF3C4AFA89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dt" sz="half" idx="10"/>
          </p:nvPr>
        </p:nvSpPr>
        <p:spPr/>
        <p:txBody>
          <a:bodyPr/>
          <a:lstStyle/>
          <a:p>
            <a:fld id="{C2A31E96-B243-4605-9C1B-FFE17444567B}" type="datetime1">
              <a:rPr lang="en-US" smtClean="0"/>
              <a:pPr/>
              <a:t>7/15/13</a:t>
            </a:fld>
            <a:endParaRPr lang="en-US" dirty="0"/>
          </a:p>
        </p:txBody>
      </p:sp>
      <p:sp>
        <p:nvSpPr>
          <p:cNvPr id="5" name="Rectangle 4"/>
          <p:cNvSpPr>
            <a:spLocks noGrp="1"/>
          </p:cNvSpPr>
          <p:nvPr>
            <p:ph type="ftr" sz="quarter" idx="11"/>
          </p:nvPr>
        </p:nvSpPr>
        <p:spPr/>
        <p:txBody>
          <a:bodyPr/>
          <a:lstStyle/>
          <a:p>
            <a:r>
              <a:rPr lang="en-US" dirty="0" smtClean="0"/>
              <a:t>© 2013 • All Rights Reserved</a:t>
            </a:r>
            <a:endParaRPr lang="en-US" dirty="0"/>
          </a:p>
        </p:txBody>
      </p:sp>
      <p:sp>
        <p:nvSpPr>
          <p:cNvPr id="6" name="Rectangle 5"/>
          <p:cNvSpPr>
            <a:spLocks noGrp="1"/>
          </p:cNvSpPr>
          <p:nvPr>
            <p:ph type="sldNum" sz="quarter" idx="12"/>
          </p:nvPr>
        </p:nvSpPr>
        <p:spPr/>
        <p:txBody>
          <a:bodyPr/>
          <a:lstStyle/>
          <a:p>
            <a:fld id="{17D427D3-9DB1-4B8B-B97D-4AF3C4AFA89F}" type="slidenum">
              <a:rPr lang="en-US" smtClean="0"/>
              <a:pPr/>
              <a:t>‹#›</a:t>
            </a:fld>
            <a:endParaRPr lang="en-US" dirty="0"/>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n-US" smtClean="0"/>
              <a:t>Click to edit Master title style</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dirty="0"/>
          </a:p>
        </p:txBody>
      </p:sp>
      <p:sp>
        <p:nvSpPr>
          <p:cNvPr id="3" name="Rectangle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dt" sz="half" idx="10"/>
          </p:nvPr>
        </p:nvSpPr>
        <p:spPr/>
        <p:txBody>
          <a:bodyPr/>
          <a:lstStyle/>
          <a:p>
            <a:fld id="{95D5047C-05DC-4672-AD58-E68CFCDF830C}" type="datetime1">
              <a:rPr lang="en-US" smtClean="0"/>
              <a:pPr/>
              <a:t>7/15/13</a:t>
            </a:fld>
            <a:endParaRPr lang="en-US" dirty="0"/>
          </a:p>
        </p:txBody>
      </p:sp>
      <p:sp>
        <p:nvSpPr>
          <p:cNvPr id="5" name="Rectangle 4"/>
          <p:cNvSpPr>
            <a:spLocks noGrp="1"/>
          </p:cNvSpPr>
          <p:nvPr>
            <p:ph type="ftr" sz="quarter" idx="11"/>
          </p:nvPr>
        </p:nvSpPr>
        <p:spPr/>
        <p:txBody>
          <a:bodyPr/>
          <a:lstStyle/>
          <a:p>
            <a:r>
              <a:rPr lang="en-US" dirty="0" smtClean="0"/>
              <a:t>© 2013 • All Rights Reserved</a:t>
            </a:r>
            <a:endParaRPr lang="en-US" dirty="0"/>
          </a:p>
        </p:txBody>
      </p:sp>
      <p:sp>
        <p:nvSpPr>
          <p:cNvPr id="6" name="Rectangle 5"/>
          <p:cNvSpPr>
            <a:spLocks noGrp="1"/>
          </p:cNvSpPr>
          <p:nvPr>
            <p:ph type="sldNum" sz="quarter" idx="12"/>
          </p:nvPr>
        </p:nvSpPr>
        <p:spPr/>
        <p:txBody>
          <a:bodyPr/>
          <a:lstStyle/>
          <a:p>
            <a:fld id="{17D427D3-9DB1-4B8B-B97D-4AF3C4AFA89F}" type="slidenum">
              <a:rPr lang="en-US" smtClean="0"/>
              <a:pPr/>
              <a:t>‹#›</a:t>
            </a:fld>
            <a:endParaRPr lang="en-US" dirty="0"/>
          </a:p>
        </p:txBody>
      </p:sp>
      <p:pic>
        <p:nvPicPr>
          <p:cNvPr id="9" name="Picture 5" descr="squarelogomockupHIGHQUAL.jpg"/>
          <p:cNvPicPr>
            <a:picLocks noChangeAspect="1"/>
          </p:cNvPicPr>
          <p:nvPr userDrawn="1"/>
        </p:nvPicPr>
        <p:blipFill>
          <a:blip r:embed="rId2" cstate="print"/>
          <a:srcRect/>
          <a:stretch>
            <a:fillRect/>
          </a:stretch>
        </p:blipFill>
        <p:spPr bwMode="auto">
          <a:xfrm>
            <a:off x="76200" y="6248567"/>
            <a:ext cx="704228" cy="533233"/>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n-US" smtClean="0"/>
              <a:t>Click to edit Master title style</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Rectangle 3"/>
          <p:cNvSpPr>
            <a:spLocks noGrp="1"/>
          </p:cNvSpPr>
          <p:nvPr>
            <p:ph type="dt" sz="half" idx="10"/>
          </p:nvPr>
        </p:nvSpPr>
        <p:spPr/>
        <p:txBody>
          <a:bodyPr/>
          <a:lstStyle/>
          <a:p>
            <a:fld id="{96B6EC99-8A9F-4DC1-9F21-76B2B084CEEF}" type="datetime1">
              <a:rPr lang="en-US" smtClean="0"/>
              <a:pPr/>
              <a:t>7/15/13</a:t>
            </a:fld>
            <a:endParaRPr lang="en-US" dirty="0"/>
          </a:p>
        </p:txBody>
      </p:sp>
      <p:sp>
        <p:nvSpPr>
          <p:cNvPr id="5" name="Rectangle 4"/>
          <p:cNvSpPr>
            <a:spLocks noGrp="1"/>
          </p:cNvSpPr>
          <p:nvPr>
            <p:ph type="ftr" sz="quarter" idx="11"/>
          </p:nvPr>
        </p:nvSpPr>
        <p:spPr/>
        <p:txBody>
          <a:bodyPr/>
          <a:lstStyle/>
          <a:p>
            <a:r>
              <a:rPr lang="en-US" dirty="0" smtClean="0"/>
              <a:t>© 2013 • All Rights Reserved</a:t>
            </a:r>
            <a:endParaRPr lang="en-US" dirty="0"/>
          </a:p>
        </p:txBody>
      </p:sp>
      <p:sp>
        <p:nvSpPr>
          <p:cNvPr id="6" name="Rectangle 5"/>
          <p:cNvSpPr>
            <a:spLocks noGrp="1"/>
          </p:cNvSpPr>
          <p:nvPr>
            <p:ph type="sldNum" sz="quarter" idx="12"/>
          </p:nvPr>
        </p:nvSpPr>
        <p:spPr/>
        <p:txBody>
          <a:bodyPr/>
          <a:lstStyle/>
          <a:p>
            <a:fld id="{17D427D3-9DB1-4B8B-B97D-4AF3C4AFA89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fld id="{B97FF034-71D8-4F72-B01D-6461F6FC2820}" type="datetime1">
              <a:rPr lang="en-US" smtClean="0"/>
              <a:pPr/>
              <a:t>7/15/13</a:t>
            </a:fld>
            <a:endParaRPr lang="en-US" dirty="0"/>
          </a:p>
        </p:txBody>
      </p:sp>
      <p:sp>
        <p:nvSpPr>
          <p:cNvPr id="6" name="Rectangle 5"/>
          <p:cNvSpPr>
            <a:spLocks noGrp="1"/>
          </p:cNvSpPr>
          <p:nvPr>
            <p:ph type="ftr" sz="quarter" idx="11"/>
          </p:nvPr>
        </p:nvSpPr>
        <p:spPr/>
        <p:txBody>
          <a:bodyPr/>
          <a:lstStyle/>
          <a:p>
            <a:r>
              <a:rPr lang="en-US" dirty="0" smtClean="0"/>
              <a:t>© 2013 • All Rights Reserved</a:t>
            </a:r>
            <a:endParaRPr lang="en-US" dirty="0"/>
          </a:p>
        </p:txBody>
      </p:sp>
      <p:sp>
        <p:nvSpPr>
          <p:cNvPr id="7" name="Rectangle 6"/>
          <p:cNvSpPr>
            <a:spLocks noGrp="1"/>
          </p:cNvSpPr>
          <p:nvPr>
            <p:ph type="sldNum" sz="quarter" idx="12"/>
          </p:nvPr>
        </p:nvSpPr>
        <p:spPr/>
        <p:txBody>
          <a:bodyPr/>
          <a:lstStyle/>
          <a:p>
            <a:fld id="{17D427D3-9DB1-4B8B-B97D-4AF3C4AFA89F}" type="slidenum">
              <a:rPr lang="en-US" smtClean="0"/>
              <a:pPr/>
              <a:t>‹#›</a:t>
            </a:fld>
            <a:endParaRPr lang="en-US" dirty="0"/>
          </a:p>
        </p:txBody>
      </p:sp>
      <p:pic>
        <p:nvPicPr>
          <p:cNvPr id="8" name="Picture 5" descr="squarelogomockupHIGHQUAL.jpg"/>
          <p:cNvPicPr>
            <a:picLocks noChangeAspect="1"/>
          </p:cNvPicPr>
          <p:nvPr userDrawn="1"/>
        </p:nvPicPr>
        <p:blipFill>
          <a:blip r:embed="rId2" cstate="print"/>
          <a:srcRect/>
          <a:stretch>
            <a:fillRect/>
          </a:stretch>
        </p:blipFill>
        <p:spPr bwMode="auto">
          <a:xfrm>
            <a:off x="76200" y="6248567"/>
            <a:ext cx="704228" cy="533233"/>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n-US" smtClean="0"/>
              <a:t>Click to edit Master title style</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p>
            <a:fld id="{05FB8235-B028-4E15-AB65-80C3525B64FA}" type="datetime1">
              <a:rPr lang="en-US" smtClean="0"/>
              <a:pPr/>
              <a:t>7/15/13</a:t>
            </a:fld>
            <a:endParaRPr lang="en-US" dirty="0"/>
          </a:p>
        </p:txBody>
      </p:sp>
      <p:sp>
        <p:nvSpPr>
          <p:cNvPr id="8" name="Rectangle 7"/>
          <p:cNvSpPr>
            <a:spLocks noGrp="1"/>
          </p:cNvSpPr>
          <p:nvPr>
            <p:ph type="ftr" sz="quarter" idx="11"/>
          </p:nvPr>
        </p:nvSpPr>
        <p:spPr/>
        <p:txBody>
          <a:bodyPr/>
          <a:lstStyle/>
          <a:p>
            <a:r>
              <a:rPr lang="en-US" dirty="0" smtClean="0"/>
              <a:t>© 2013 • All Rights Reserved</a:t>
            </a:r>
            <a:endParaRPr lang="en-US" dirty="0"/>
          </a:p>
        </p:txBody>
      </p:sp>
      <p:sp>
        <p:nvSpPr>
          <p:cNvPr id="9" name="Rectangle 8"/>
          <p:cNvSpPr>
            <a:spLocks noGrp="1"/>
          </p:cNvSpPr>
          <p:nvPr>
            <p:ph type="sldNum" sz="quarter" idx="12"/>
          </p:nvPr>
        </p:nvSpPr>
        <p:spPr/>
        <p:txBody>
          <a:bodyPr/>
          <a:lstStyle/>
          <a:p>
            <a:fld id="{17D427D3-9DB1-4B8B-B97D-4AF3C4AFA89F}" type="slidenum">
              <a:rPr lang="en-US" smtClean="0"/>
              <a:pPr/>
              <a:t>‹#›</a:t>
            </a:fld>
            <a:endParaRPr lang="en-US" dirty="0"/>
          </a:p>
        </p:txBody>
      </p:sp>
      <p:pic>
        <p:nvPicPr>
          <p:cNvPr id="10" name="Picture 5" descr="squarelogomockupHIGHQUAL.jpg"/>
          <p:cNvPicPr>
            <a:picLocks noChangeAspect="1"/>
          </p:cNvPicPr>
          <p:nvPr userDrawn="1"/>
        </p:nvPicPr>
        <p:blipFill>
          <a:blip r:embed="rId2" cstate="print"/>
          <a:srcRect/>
          <a:stretch>
            <a:fillRect/>
          </a:stretch>
        </p:blipFill>
        <p:spPr bwMode="auto">
          <a:xfrm>
            <a:off x="76200" y="6248567"/>
            <a:ext cx="704228" cy="533233"/>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type="dt" sz="half" idx="10"/>
          </p:nvPr>
        </p:nvSpPr>
        <p:spPr/>
        <p:txBody>
          <a:bodyPr/>
          <a:lstStyle/>
          <a:p>
            <a:fld id="{61DAE471-1C12-444D-8355-6A3E63EED1F3}" type="datetime1">
              <a:rPr lang="en-US" smtClean="0"/>
              <a:pPr/>
              <a:t>7/15/13</a:t>
            </a:fld>
            <a:endParaRPr lang="en-US" dirty="0"/>
          </a:p>
        </p:txBody>
      </p:sp>
      <p:sp>
        <p:nvSpPr>
          <p:cNvPr id="4" name="Rectangle 3"/>
          <p:cNvSpPr>
            <a:spLocks noGrp="1"/>
          </p:cNvSpPr>
          <p:nvPr>
            <p:ph type="ftr" sz="quarter" idx="11"/>
          </p:nvPr>
        </p:nvSpPr>
        <p:spPr/>
        <p:txBody>
          <a:bodyPr/>
          <a:lstStyle/>
          <a:p>
            <a:r>
              <a:rPr lang="en-US" dirty="0" smtClean="0"/>
              <a:t>© 2013 • All Rights Reserved</a:t>
            </a:r>
            <a:endParaRPr lang="en-US" dirty="0"/>
          </a:p>
        </p:txBody>
      </p:sp>
      <p:sp>
        <p:nvSpPr>
          <p:cNvPr id="5" name="Rectangle 4"/>
          <p:cNvSpPr>
            <a:spLocks noGrp="1"/>
          </p:cNvSpPr>
          <p:nvPr>
            <p:ph type="sldNum" sz="quarter" idx="12"/>
          </p:nvPr>
        </p:nvSpPr>
        <p:spPr/>
        <p:txBody>
          <a:bodyPr/>
          <a:lstStyle/>
          <a:p>
            <a:fld id="{17D427D3-9DB1-4B8B-B97D-4AF3C4AFA89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5FAE83D5-1162-4A26-BB79-6CEFF83AC6AA}" type="datetime1">
              <a:rPr lang="en-US" smtClean="0"/>
              <a:pPr/>
              <a:t>7/15/13</a:t>
            </a:fld>
            <a:endParaRPr lang="en-US" dirty="0"/>
          </a:p>
        </p:txBody>
      </p:sp>
      <p:sp>
        <p:nvSpPr>
          <p:cNvPr id="3" name="Rectangle 2"/>
          <p:cNvSpPr>
            <a:spLocks noGrp="1"/>
          </p:cNvSpPr>
          <p:nvPr>
            <p:ph type="ftr" sz="quarter" idx="11"/>
          </p:nvPr>
        </p:nvSpPr>
        <p:spPr/>
        <p:txBody>
          <a:bodyPr/>
          <a:lstStyle/>
          <a:p>
            <a:r>
              <a:rPr lang="en-US" dirty="0" smtClean="0"/>
              <a:t>© 2013 • All Rights Reserved</a:t>
            </a:r>
            <a:endParaRPr lang="en-US" dirty="0"/>
          </a:p>
        </p:txBody>
      </p:sp>
      <p:sp>
        <p:nvSpPr>
          <p:cNvPr id="4" name="Rectangle 3"/>
          <p:cNvSpPr>
            <a:spLocks noGrp="1"/>
          </p:cNvSpPr>
          <p:nvPr>
            <p:ph type="sldNum" sz="quarter" idx="12"/>
          </p:nvPr>
        </p:nvSpPr>
        <p:spPr/>
        <p:txBody>
          <a:bodyPr/>
          <a:lstStyle/>
          <a:p>
            <a:fld id="{17D427D3-9DB1-4B8B-B97D-4AF3C4AFA89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n-US" smtClean="0"/>
              <a:t>Click to edit Master title style</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fld id="{F137E99A-04E4-4F6F-A074-80C782DBA271}" type="datetime1">
              <a:rPr lang="en-US" smtClean="0"/>
              <a:pPr/>
              <a:t>7/15/13</a:t>
            </a:fld>
            <a:endParaRPr lang="en-US" dirty="0"/>
          </a:p>
        </p:txBody>
      </p:sp>
      <p:sp>
        <p:nvSpPr>
          <p:cNvPr id="6" name="Rectangle 5"/>
          <p:cNvSpPr>
            <a:spLocks noGrp="1"/>
          </p:cNvSpPr>
          <p:nvPr>
            <p:ph type="ftr" sz="quarter" idx="11"/>
          </p:nvPr>
        </p:nvSpPr>
        <p:spPr/>
        <p:txBody>
          <a:bodyPr/>
          <a:lstStyle/>
          <a:p>
            <a:r>
              <a:rPr lang="en-US" dirty="0" smtClean="0"/>
              <a:t>© 2013 • All Rights Reserved</a:t>
            </a:r>
            <a:endParaRPr lang="en-US" dirty="0"/>
          </a:p>
        </p:txBody>
      </p:sp>
      <p:sp>
        <p:nvSpPr>
          <p:cNvPr id="7" name="Rectangle 6"/>
          <p:cNvSpPr>
            <a:spLocks noGrp="1"/>
          </p:cNvSpPr>
          <p:nvPr>
            <p:ph type="sldNum" sz="quarter" idx="12"/>
          </p:nvPr>
        </p:nvSpPr>
        <p:spPr/>
        <p:txBody>
          <a:bodyPr/>
          <a:lstStyle/>
          <a:p>
            <a:fld id="{17D427D3-9DB1-4B8B-B97D-4AF3C4AFA89F}" type="slidenum">
              <a:rPr lang="en-US" smtClean="0"/>
              <a:pPr/>
              <a:t>‹#›</a:t>
            </a:fld>
            <a:endParaRPr lang="en-US" dirty="0"/>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5" name="Rectangle 4"/>
          <p:cNvSpPr>
            <a:spLocks noGrp="1"/>
          </p:cNvSpPr>
          <p:nvPr>
            <p:ph type="dt" sz="half" idx="10"/>
          </p:nvPr>
        </p:nvSpPr>
        <p:spPr/>
        <p:txBody>
          <a:bodyPr/>
          <a:lstStyle/>
          <a:p>
            <a:fld id="{7E40703F-5F5B-429B-95C5-ED8566410D57}" type="datetime1">
              <a:rPr lang="en-US" smtClean="0"/>
              <a:pPr/>
              <a:t>7/15/13</a:t>
            </a:fld>
            <a:endParaRPr lang="en-US" dirty="0"/>
          </a:p>
        </p:txBody>
      </p:sp>
      <p:sp>
        <p:nvSpPr>
          <p:cNvPr id="6" name="Rectangle 5"/>
          <p:cNvSpPr>
            <a:spLocks noGrp="1"/>
          </p:cNvSpPr>
          <p:nvPr>
            <p:ph type="ftr" sz="quarter" idx="11"/>
          </p:nvPr>
        </p:nvSpPr>
        <p:spPr/>
        <p:txBody>
          <a:bodyPr/>
          <a:lstStyle/>
          <a:p>
            <a:r>
              <a:rPr lang="en-US" dirty="0" smtClean="0"/>
              <a:t>© 2013 • All Rights Reserved</a:t>
            </a:r>
            <a:endParaRPr lang="en-US" dirty="0"/>
          </a:p>
        </p:txBody>
      </p:sp>
      <p:sp>
        <p:nvSpPr>
          <p:cNvPr id="7" name="Rectangle 6"/>
          <p:cNvSpPr>
            <a:spLocks noGrp="1"/>
          </p:cNvSpPr>
          <p:nvPr>
            <p:ph type="sldNum" sz="quarter" idx="12"/>
          </p:nvPr>
        </p:nvSpPr>
        <p:spPr/>
        <p:txBody>
          <a:bodyPr/>
          <a:lstStyle/>
          <a:p>
            <a:fld id="{17D427D3-9DB1-4B8B-B97D-4AF3C4AFA89F}" type="slidenum">
              <a:rPr lang="en-US" smtClean="0"/>
              <a:pPr/>
              <a:t>‹#›</a:t>
            </a:fld>
            <a:endParaRPr lang="en-US" dirty="0"/>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n-US" smtClean="0"/>
              <a:t>Click to edit Master title style</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0DA79F47-B340-4755-8B0F-6CE6EBAD01C6}" type="datetime1">
              <a:rPr lang="en-US" smtClean="0"/>
              <a:pPr/>
              <a:t>7/15/13</a:t>
            </a:fld>
            <a:endParaRPr lang="en-US" dirty="0"/>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r>
              <a:rPr lang="en-US" dirty="0" smtClean="0"/>
              <a:t>© 2013 • All Rights Reserved</a:t>
            </a:r>
            <a:endParaRPr lang="en-US" dirty="0"/>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17D427D3-9DB1-4B8B-B97D-4AF3C4AFA89F}" type="slidenum">
              <a:rPr lang="en-US" smtClean="0"/>
              <a:pPr/>
              <a:t>‹#›</a:t>
            </a:fld>
            <a:endParaRPr lang="en-US" dirty="0"/>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cid:image002.png@01CC4D46.707CFA70" TargetMode="External"/><Relationship Id="rId1" Type="http://schemas.openxmlformats.org/officeDocument/2006/relationships/slideLayout" Target="../slideLayouts/slideLayout1.xml"/><Relationship Id="rId2" Type="http://schemas.openxmlformats.org/officeDocument/2006/relationships/hyperlink" Target="http://www.fededgroup.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2.ed.gov/policy/fund/guid/gposbul/time-and-effort-reporting.html" TargetMode="External"/><Relationship Id="rId3" Type="http://schemas.openxmlformats.org/officeDocument/2006/relationships/hyperlink" Target="http://www.fededgroup.com/uploads/Joint_FedEdGroup_STGMassInsight_comments_OMB_Federal_Grant_Reform_4_24_2012.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whitehouse.gov/omb/circulars_a133_compliance_09toc/" TargetMode="External"/><Relationship Id="rId4" Type="http://schemas.openxmlformats.org/officeDocument/2006/relationships/hyperlink" Target="http://www.ed.gov/policy/fund/reg/edgarReg/edgar.html" TargetMode="External"/><Relationship Id="rId1" Type="http://schemas.openxmlformats.org/officeDocument/2006/relationships/slideLayout" Target="../slideLayouts/slideLayout2.xml"/><Relationship Id="rId2" Type="http://schemas.openxmlformats.org/officeDocument/2006/relationships/hyperlink" Target="http://www.whitehouse.gov/omb/circulars_a087_2004/"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agacgfm.org/intergovernmental/downloads/financialadministrativemonitoringtool.pdf" TargetMode="External"/><Relationship Id="rId4" Type="http://schemas.openxmlformats.org/officeDocument/2006/relationships/hyperlink" Target="http://www.ed.gov/esea/flexibility" TargetMode="External"/><Relationship Id="rId1" Type="http://schemas.openxmlformats.org/officeDocument/2006/relationships/slideLayout" Target="../slideLayouts/slideLayout2.xml"/><Relationship Id="rId2" Type="http://schemas.openxmlformats.org/officeDocument/2006/relationships/hyperlink" Target="http://www.agacgfm.org/intergovernmental/downloads/riskassessmentmonitoringtool.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b="1" dirty="0"/>
              <a:t>Core Principles for Managing </a:t>
            </a:r>
            <a:r>
              <a:rPr lang="en-US" sz="4400" b="1" dirty="0" smtClean="0"/>
              <a:t>Federal Grants</a:t>
            </a:r>
            <a:r>
              <a:rPr lang="en-US" sz="4400" dirty="0" smtClean="0"/>
              <a:t/>
            </a:r>
            <a:br>
              <a:rPr lang="en-US" sz="4400" dirty="0" smtClean="0"/>
            </a:br>
            <a:endParaRPr lang="en-US" sz="4400" dirty="0"/>
          </a:p>
        </p:txBody>
      </p:sp>
      <p:sp>
        <p:nvSpPr>
          <p:cNvPr id="3" name="Subtitle 2"/>
          <p:cNvSpPr>
            <a:spLocks noGrp="1"/>
          </p:cNvSpPr>
          <p:nvPr>
            <p:ph type="subTitle" idx="1"/>
          </p:nvPr>
        </p:nvSpPr>
        <p:spPr/>
        <p:txBody>
          <a:bodyPr>
            <a:normAutofit/>
          </a:bodyPr>
          <a:lstStyle/>
          <a:p>
            <a:pPr algn="l"/>
            <a:r>
              <a:rPr lang="en-US" sz="2000" dirty="0" smtClean="0"/>
              <a:t>Melissa Junge, Esq. and Sheara Krvaric, Esq.  </a:t>
            </a:r>
          </a:p>
          <a:p>
            <a:pPr algn="l"/>
            <a:r>
              <a:rPr lang="en-US" sz="1900" dirty="0" smtClean="0"/>
              <a:t>Federal Education Group, PLLC </a:t>
            </a:r>
          </a:p>
          <a:p>
            <a:pPr algn="l"/>
            <a:r>
              <a:rPr lang="en-US" sz="1900" dirty="0" smtClean="0">
                <a:hlinkClick r:id="rId2"/>
              </a:rPr>
              <a:t>www.fededgroup.com</a:t>
            </a:r>
            <a:r>
              <a:rPr lang="en-US" sz="1900" dirty="0" smtClean="0"/>
              <a:t> </a:t>
            </a:r>
            <a:r>
              <a:rPr lang="en-US" sz="1900" dirty="0"/>
              <a:t>	</a:t>
            </a:r>
            <a:r>
              <a:rPr lang="en-US" sz="1900" dirty="0" smtClean="0"/>
              <a:t>				@FedEdGroup</a:t>
            </a:r>
          </a:p>
        </p:txBody>
      </p:sp>
      <p:pic>
        <p:nvPicPr>
          <p:cNvPr id="4" name="Picture 3" descr="Twitter-Icon"/>
          <p:cNvPicPr/>
          <p:nvPr/>
        </p:nvPicPr>
        <p:blipFill>
          <a:blip r:embed="rId3" r:link="rId4" cstate="print"/>
          <a:srcRect/>
          <a:stretch>
            <a:fillRect/>
          </a:stretch>
        </p:blipFill>
        <p:spPr bwMode="auto">
          <a:xfrm>
            <a:off x="6400800" y="5802924"/>
            <a:ext cx="304800"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A-87 and Why Should I Care?  </a:t>
            </a:r>
            <a:endParaRPr lang="en-US" dirty="0"/>
          </a:p>
        </p:txBody>
      </p:sp>
      <p:sp>
        <p:nvSpPr>
          <p:cNvPr id="3" name="Content Placeholder 2"/>
          <p:cNvSpPr>
            <a:spLocks noGrp="1"/>
          </p:cNvSpPr>
          <p:nvPr>
            <p:ph idx="1"/>
          </p:nvPr>
        </p:nvSpPr>
        <p:spPr>
          <a:xfrm>
            <a:off x="228600" y="1600200"/>
            <a:ext cx="8915400" cy="4953000"/>
          </a:xfrm>
        </p:spPr>
        <p:txBody>
          <a:bodyPr>
            <a:normAutofit/>
          </a:bodyPr>
          <a:lstStyle/>
          <a:p>
            <a:r>
              <a:rPr lang="en-US" dirty="0" smtClean="0"/>
              <a:t>A-87 establishes the cost principles for state and local governments – including what an organization:</a:t>
            </a:r>
          </a:p>
          <a:p>
            <a:pPr lvl="1"/>
            <a:r>
              <a:rPr lang="en-US" sz="2800" dirty="0" smtClean="0"/>
              <a:t>Cannot do (e.g. no alcohol)</a:t>
            </a:r>
          </a:p>
          <a:p>
            <a:pPr lvl="1"/>
            <a:r>
              <a:rPr lang="en-US" sz="2800" dirty="0" smtClean="0"/>
              <a:t>Must do (e.g. keep time and effort records if paying staff with federal funds)</a:t>
            </a:r>
          </a:p>
          <a:p>
            <a:pPr lvl="1"/>
            <a:r>
              <a:rPr lang="en-US" sz="2800" dirty="0" smtClean="0"/>
              <a:t>Might be able to do (e.g. spend money on a certain cost, like a conference or books)</a:t>
            </a:r>
          </a:p>
          <a:p>
            <a:pPr lvl="1"/>
            <a:endParaRPr lang="en-US" sz="2200" dirty="0" smtClean="0"/>
          </a:p>
          <a:p>
            <a:endParaRPr lang="en-US" dirty="0" smtClean="0"/>
          </a:p>
          <a:p>
            <a:endParaRPr lang="en-US" dirty="0" smtClean="0"/>
          </a:p>
        </p:txBody>
      </p:sp>
      <p:sp>
        <p:nvSpPr>
          <p:cNvPr id="6" name="Footer Placeholder 5"/>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does A-87 matter so much to federal education programs?</a:t>
            </a:r>
            <a:endParaRPr lang="en-US" dirty="0"/>
          </a:p>
        </p:txBody>
      </p:sp>
      <p:sp>
        <p:nvSpPr>
          <p:cNvPr id="3" name="Content Placeholder 2"/>
          <p:cNvSpPr>
            <a:spLocks noGrp="1"/>
          </p:cNvSpPr>
          <p:nvPr>
            <p:ph idx="1"/>
          </p:nvPr>
        </p:nvSpPr>
        <p:spPr>
          <a:xfrm>
            <a:off x="228600" y="1600200"/>
            <a:ext cx="8686800" cy="4953000"/>
          </a:xfrm>
        </p:spPr>
        <p:txBody>
          <a:bodyPr>
            <a:normAutofit fontScale="92500" lnSpcReduction="10000"/>
          </a:bodyPr>
          <a:lstStyle/>
          <a:p>
            <a:r>
              <a:rPr lang="en-US" sz="2600" dirty="0" smtClean="0"/>
              <a:t>Because it establishes the federal government’s ground rule expectations for how federal funds should be managed and spent</a:t>
            </a:r>
          </a:p>
          <a:p>
            <a:endParaRPr lang="en-US" sz="2600" dirty="0"/>
          </a:p>
          <a:p>
            <a:r>
              <a:rPr lang="en-US" sz="2600" dirty="0" smtClean="0"/>
              <a:t>A-87 has the force of regulation (through EDGAR)</a:t>
            </a:r>
          </a:p>
          <a:p>
            <a:pPr>
              <a:buNone/>
            </a:pPr>
            <a:r>
              <a:rPr lang="en-US" sz="2600" dirty="0" smtClean="0"/>
              <a:t>  </a:t>
            </a:r>
            <a:endParaRPr lang="en-US" dirty="0" smtClean="0"/>
          </a:p>
          <a:p>
            <a:r>
              <a:rPr lang="en-US" sz="2600" dirty="0" smtClean="0"/>
              <a:t>A-87 provides a framework that helps organizations establish a link between the expenditure and the federal program’s purpose</a:t>
            </a:r>
          </a:p>
          <a:p>
            <a:pPr>
              <a:buNone/>
            </a:pPr>
            <a:endParaRPr lang="en-US" sz="2600" dirty="0" smtClean="0"/>
          </a:p>
          <a:p>
            <a:r>
              <a:rPr lang="en-US" sz="2600" dirty="0" smtClean="0"/>
              <a:t>Meeting A-87’s requirements – and more importantly good program delivery – requires robust systems across the organization</a:t>
            </a:r>
          </a:p>
          <a:p>
            <a:endParaRPr lang="en-US" dirty="0" smtClean="0"/>
          </a:p>
          <a:p>
            <a:endParaRPr lang="en-US" dirty="0" smtClean="0"/>
          </a:p>
        </p:txBody>
      </p:sp>
      <p:sp>
        <p:nvSpPr>
          <p:cNvPr id="6" name="Footer Placeholder 5"/>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System Failures Hinder Program Success</a:t>
            </a:r>
            <a:endParaRPr lang="en-US" dirty="0"/>
          </a:p>
        </p:txBody>
      </p:sp>
      <p:sp>
        <p:nvSpPr>
          <p:cNvPr id="7" name="Content Placeholder 6"/>
          <p:cNvSpPr>
            <a:spLocks noGrp="1"/>
          </p:cNvSpPr>
          <p:nvPr>
            <p:ph idx="1"/>
          </p:nvPr>
        </p:nvSpPr>
        <p:spPr/>
        <p:txBody>
          <a:bodyPr lIns="0">
            <a:normAutofit fontScale="92500" lnSpcReduction="10000"/>
          </a:bodyPr>
          <a:lstStyle/>
          <a:p>
            <a:r>
              <a:rPr lang="en-US" sz="2400" dirty="0" smtClean="0"/>
              <a:t>OIG Management Information Report, </a:t>
            </a:r>
            <a:r>
              <a:rPr lang="en-US" sz="2400" i="1" dirty="0" smtClean="0"/>
              <a:t>Fiscal Issues Reported in ED-OIG Work Related to LEAs and SEAs</a:t>
            </a:r>
            <a:r>
              <a:rPr lang="en-US" sz="2400" dirty="0" smtClean="0"/>
              <a:t> (July 21, 2009)</a:t>
            </a:r>
          </a:p>
          <a:p>
            <a:endParaRPr lang="en-US" sz="2400" dirty="0" smtClean="0"/>
          </a:p>
          <a:p>
            <a:r>
              <a:rPr lang="en-US" sz="2400" dirty="0" smtClean="0"/>
              <a:t>Identified “pervasive </a:t>
            </a:r>
            <a:r>
              <a:rPr lang="en-US" sz="2400" dirty="0" smtClean="0">
                <a:solidFill>
                  <a:srgbClr val="FF0000"/>
                </a:solidFill>
              </a:rPr>
              <a:t>fiscal issues</a:t>
            </a:r>
            <a:r>
              <a:rPr lang="en-US" sz="2400" dirty="0" smtClean="0"/>
              <a:t>” that affected </a:t>
            </a:r>
            <a:r>
              <a:rPr lang="en-US" sz="2400" dirty="0" smtClean="0">
                <a:solidFill>
                  <a:srgbClr val="FF0000"/>
                </a:solidFill>
              </a:rPr>
              <a:t>program implementation</a:t>
            </a:r>
          </a:p>
          <a:p>
            <a:pPr lvl="1"/>
            <a:r>
              <a:rPr lang="en-US" dirty="0" smtClean="0"/>
              <a:t>Failure to meet program objectives</a:t>
            </a:r>
          </a:p>
          <a:p>
            <a:pPr lvl="1"/>
            <a:r>
              <a:rPr lang="en-US" dirty="0" smtClean="0"/>
              <a:t>Failure to demonstrate compliance with program requirements</a:t>
            </a:r>
          </a:p>
          <a:p>
            <a:pPr lvl="1"/>
            <a:r>
              <a:rPr lang="en-US" dirty="0" smtClean="0"/>
              <a:t>Serving ineligible students</a:t>
            </a:r>
          </a:p>
          <a:p>
            <a:pPr lvl="1"/>
            <a:r>
              <a:rPr lang="en-US" dirty="0" smtClean="0"/>
              <a:t>Unallowable/inadequately documented costs</a:t>
            </a:r>
          </a:p>
          <a:p>
            <a:pPr lvl="1"/>
            <a:endParaRPr lang="en-US" dirty="0" smtClean="0"/>
          </a:p>
          <a:p>
            <a:pPr marL="731520" indent="-457200"/>
            <a:r>
              <a:rPr lang="en-US" sz="2600" b="1" dirty="0" smtClean="0">
                <a:solidFill>
                  <a:srgbClr val="00B050"/>
                </a:solidFill>
              </a:rPr>
              <a:t>Fiscal and administrative issues can be the critical (and often overlooked) link to program success or failure– </a:t>
            </a:r>
            <a:r>
              <a:rPr lang="en-US" sz="2600" b="1" u="sng" dirty="0" smtClean="0">
                <a:solidFill>
                  <a:srgbClr val="00B050"/>
                </a:solidFill>
              </a:rPr>
              <a:t>charter schools under increased scrutiny</a:t>
            </a:r>
          </a:p>
          <a:p>
            <a:pPr lvl="1" indent="0">
              <a:buNone/>
            </a:pPr>
            <a:endParaRPr lang="en-US" b="1" dirty="0">
              <a:solidFill>
                <a:srgbClr val="00B050"/>
              </a:solidFill>
            </a:endParaRPr>
          </a:p>
          <a:p>
            <a:pPr lvl="1" indent="0">
              <a:buNone/>
            </a:pPr>
            <a:endParaRPr lang="en-US" b="1" dirty="0" smtClean="0">
              <a:solidFill>
                <a:srgbClr val="00B050"/>
              </a:solidFill>
            </a:endParaRPr>
          </a:p>
          <a:p>
            <a:pPr lvl="1" indent="0">
              <a:buNone/>
            </a:pPr>
            <a:endParaRPr lang="en-US" b="1" dirty="0" smtClean="0">
              <a:solidFill>
                <a:srgbClr val="00B050"/>
              </a:solidFill>
            </a:endParaRPr>
          </a:p>
          <a:p>
            <a:pPr lvl="1" indent="0">
              <a:buNone/>
            </a:pPr>
            <a:endParaRPr lang="en-US" b="1" dirty="0">
              <a:solidFill>
                <a:srgbClr val="00B050"/>
              </a:solidFill>
            </a:endParaRPr>
          </a:p>
          <a:p>
            <a:pPr lvl="1" indent="0">
              <a:buNone/>
            </a:pPr>
            <a:endParaRPr lang="en-US" b="1" dirty="0" smtClean="0">
              <a:solidFill>
                <a:srgbClr val="00B050"/>
              </a:solidFill>
            </a:endParaRPr>
          </a:p>
          <a:p>
            <a:pPr lvl="1"/>
            <a:endParaRPr lang="en-US" dirty="0" smtClean="0"/>
          </a:p>
        </p:txBody>
      </p:sp>
      <p:sp>
        <p:nvSpPr>
          <p:cNvPr id="8" name="Footer Placeholder 7"/>
          <p:cNvSpPr>
            <a:spLocks noGrp="1"/>
          </p:cNvSpPr>
          <p:nvPr>
            <p:ph type="ftr" sz="quarter" idx="11"/>
          </p:nvPr>
        </p:nvSpPr>
        <p:spPr/>
        <p:txBody>
          <a:bodyPr/>
          <a:lstStyle/>
          <a:p>
            <a:r>
              <a:rPr lang="en-US" dirty="0" smtClean="0"/>
              <a:t>© 2013 • All Rights Reserved</a:t>
            </a:r>
            <a:endParaRPr lang="en-US" dirty="0"/>
          </a:p>
        </p:txBody>
      </p:sp>
      <p:sp>
        <p:nvSpPr>
          <p:cNvPr id="2" name="Slide Number Placeholder 1"/>
          <p:cNvSpPr>
            <a:spLocks noGrp="1"/>
          </p:cNvSpPr>
          <p:nvPr>
            <p:ph type="sldNum" sz="quarter" idx="12"/>
          </p:nvPr>
        </p:nvSpPr>
        <p:spPr/>
        <p:txBody>
          <a:bodyPr/>
          <a:lstStyle/>
          <a:p>
            <a:fld id="{17D427D3-9DB1-4B8B-B97D-4AF3C4AFA89F}"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Proper Spending of Federal Funds Requires the Entire Charter School Organization</a:t>
            </a:r>
            <a:endParaRPr lang="en-US" sz="2800" dirty="0"/>
          </a:p>
        </p:txBody>
      </p:sp>
      <p:sp>
        <p:nvSpPr>
          <p:cNvPr id="3" name="Content Placeholder 2"/>
          <p:cNvSpPr>
            <a:spLocks noGrp="1"/>
          </p:cNvSpPr>
          <p:nvPr>
            <p:ph idx="1"/>
          </p:nvPr>
        </p:nvSpPr>
        <p:spPr/>
        <p:txBody>
          <a:bodyPr>
            <a:normAutofit fontScale="77500" lnSpcReduction="20000"/>
          </a:bodyPr>
          <a:lstStyle/>
          <a:p>
            <a:r>
              <a:rPr lang="en-US" sz="2600" dirty="0" smtClean="0"/>
              <a:t>Academic staff</a:t>
            </a:r>
          </a:p>
          <a:p>
            <a:r>
              <a:rPr lang="en-US" sz="2600" dirty="0" smtClean="0"/>
              <a:t>Grants Management/Federal programs staff</a:t>
            </a:r>
          </a:p>
          <a:p>
            <a:r>
              <a:rPr lang="en-US" sz="2600" dirty="0" smtClean="0"/>
              <a:t>Procurement staff</a:t>
            </a:r>
          </a:p>
          <a:p>
            <a:r>
              <a:rPr lang="en-US" sz="2600" dirty="0" smtClean="0"/>
              <a:t>Inventory management staff</a:t>
            </a:r>
          </a:p>
          <a:p>
            <a:r>
              <a:rPr lang="en-US" sz="2600" dirty="0" smtClean="0"/>
              <a:t>Financial Management staff</a:t>
            </a:r>
          </a:p>
          <a:p>
            <a:r>
              <a:rPr lang="en-US" sz="2600" dirty="0" smtClean="0"/>
              <a:t>Facilities/plant staff</a:t>
            </a:r>
          </a:p>
          <a:p>
            <a:r>
              <a:rPr lang="en-US" sz="2600" dirty="0" smtClean="0"/>
              <a:t>Legal staff</a:t>
            </a:r>
          </a:p>
          <a:p>
            <a:r>
              <a:rPr lang="en-US" sz="2600" dirty="0" smtClean="0"/>
              <a:t>Payroll staff</a:t>
            </a:r>
          </a:p>
          <a:p>
            <a:endParaRPr lang="en-US" sz="2400" dirty="0" smtClean="0"/>
          </a:p>
          <a:p>
            <a:r>
              <a:rPr lang="en-US" sz="3300" dirty="0" smtClean="0"/>
              <a:t>All of these players are critical for good program delivery to students (and for audit protection)</a:t>
            </a:r>
          </a:p>
          <a:p>
            <a:pPr lvl="1"/>
            <a:r>
              <a:rPr lang="en-US" dirty="0" smtClean="0"/>
              <a:t>This can be a challenge for charter schools because of limited administrative staff and/or contracted service providers </a:t>
            </a:r>
          </a:p>
          <a:p>
            <a:pPr lvl="1"/>
            <a:r>
              <a:rPr lang="en-US" dirty="0" smtClean="0">
                <a:solidFill>
                  <a:srgbClr val="FF0000"/>
                </a:solidFill>
              </a:rPr>
              <a:t>However, the smaller size of charter schools can be an advantage in explaining spending decisions and tracing how money was spent</a:t>
            </a:r>
          </a:p>
          <a:p>
            <a:endParaRPr lang="en-US" sz="2400" dirty="0"/>
          </a:p>
          <a:p>
            <a:endParaRPr lang="en-US" sz="2400" dirty="0" smtClean="0"/>
          </a:p>
        </p:txBody>
      </p:sp>
      <p:sp>
        <p:nvSpPr>
          <p:cNvPr id="5" name="Footer Placeholder 4"/>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1295400"/>
          </a:xfrm>
        </p:spPr>
        <p:txBody>
          <a:bodyPr>
            <a:normAutofit/>
          </a:bodyPr>
          <a:lstStyle/>
          <a:p>
            <a:pPr algn="l">
              <a:defRPr/>
            </a:pPr>
            <a:r>
              <a:rPr lang="en-US" sz="2800" dirty="0" smtClean="0"/>
              <a:t>First hurdle.  Know what you can’t do. </a:t>
            </a:r>
            <a:br>
              <a:rPr lang="en-US" sz="2800" dirty="0" smtClean="0"/>
            </a:br>
            <a:r>
              <a:rPr lang="en-US" sz="2000" dirty="0" smtClean="0"/>
              <a:t/>
            </a:r>
            <a:br>
              <a:rPr lang="en-US" sz="2000" dirty="0" smtClean="0"/>
            </a:br>
            <a:endParaRPr lang="en-US" sz="1800" dirty="0"/>
          </a:p>
        </p:txBody>
      </p:sp>
      <p:sp>
        <p:nvSpPr>
          <p:cNvPr id="3" name="Content Placeholder 2"/>
          <p:cNvSpPr>
            <a:spLocks noGrp="1"/>
          </p:cNvSpPr>
          <p:nvPr>
            <p:ph idx="1"/>
          </p:nvPr>
        </p:nvSpPr>
        <p:spPr>
          <a:xfrm>
            <a:off x="304800" y="1600200"/>
            <a:ext cx="8839200" cy="5105400"/>
          </a:xfrm>
        </p:spPr>
        <p:txBody>
          <a:bodyPr>
            <a:normAutofit fontScale="25000" lnSpcReduction="20000"/>
          </a:bodyPr>
          <a:lstStyle/>
          <a:p>
            <a:pPr marL="0" indent="0">
              <a:buNone/>
              <a:defRPr/>
            </a:pPr>
            <a:r>
              <a:rPr lang="en-US" sz="8000" b="1" dirty="0" smtClean="0"/>
              <a:t>A-87 generally says that federal funds may not be used for:</a:t>
            </a:r>
          </a:p>
          <a:p>
            <a:pPr>
              <a:defRPr/>
            </a:pPr>
            <a:r>
              <a:rPr lang="en-US" sz="7200" dirty="0" smtClean="0"/>
              <a:t>Advertising and public relations costs (with limited exceptions), including promotional items and memorabilia, such as models, gifts and souvenirs (</a:t>
            </a:r>
            <a:r>
              <a:rPr lang="en-US" sz="7200" dirty="0" smtClean="0">
                <a:solidFill>
                  <a:srgbClr val="FF0000"/>
                </a:solidFill>
              </a:rPr>
              <a:t>CAUTION: school promotional materials typically not allowed</a:t>
            </a:r>
            <a:r>
              <a:rPr lang="en-US" sz="7200" dirty="0" smtClean="0"/>
              <a:t>) </a:t>
            </a:r>
          </a:p>
          <a:p>
            <a:pPr>
              <a:defRPr/>
            </a:pPr>
            <a:r>
              <a:rPr lang="en-US" sz="7200" dirty="0" smtClean="0"/>
              <a:t>Alcoholic beverages</a:t>
            </a:r>
          </a:p>
          <a:p>
            <a:pPr>
              <a:defRPr/>
            </a:pPr>
            <a:r>
              <a:rPr lang="en-US" sz="7200" dirty="0" smtClean="0"/>
              <a:t>Bad debts</a:t>
            </a:r>
          </a:p>
          <a:p>
            <a:pPr>
              <a:defRPr/>
            </a:pPr>
            <a:r>
              <a:rPr lang="en-US" sz="7200" dirty="0" smtClean="0"/>
              <a:t>Contingency provisions (with limited exceptions) </a:t>
            </a:r>
          </a:p>
          <a:p>
            <a:pPr>
              <a:defRPr/>
            </a:pPr>
            <a:r>
              <a:rPr lang="en-US" sz="7200" dirty="0" smtClean="0"/>
              <a:t>Donations and contributions</a:t>
            </a:r>
          </a:p>
          <a:p>
            <a:pPr>
              <a:defRPr/>
            </a:pPr>
            <a:r>
              <a:rPr lang="en-US" sz="7200" dirty="0" smtClean="0"/>
              <a:t>Entertainment costs (</a:t>
            </a:r>
            <a:r>
              <a:rPr lang="en-US" sz="7200" dirty="0" smtClean="0">
                <a:solidFill>
                  <a:srgbClr val="FF0000"/>
                </a:solidFill>
              </a:rPr>
              <a:t>CAUTION: important in the context of field trips and parental involvement activities</a:t>
            </a:r>
            <a:r>
              <a:rPr lang="en-US" sz="7200" dirty="0" smtClean="0"/>
              <a:t>) </a:t>
            </a:r>
          </a:p>
          <a:p>
            <a:pPr>
              <a:defRPr/>
            </a:pPr>
            <a:r>
              <a:rPr lang="en-US" sz="7200" dirty="0" smtClean="0"/>
              <a:t>Fines and penalties (with limited exceptions) </a:t>
            </a:r>
          </a:p>
          <a:p>
            <a:pPr>
              <a:defRPr/>
            </a:pPr>
            <a:r>
              <a:rPr lang="en-US" sz="7200" dirty="0" smtClean="0"/>
              <a:t>Fundraising and investment management costs (with limited exceptions) </a:t>
            </a:r>
          </a:p>
          <a:p>
            <a:pPr>
              <a:defRPr/>
            </a:pPr>
            <a:r>
              <a:rPr lang="en-US" sz="7200" dirty="0" smtClean="0"/>
              <a:t>General government expenses (with limited exceptions pertaining to Indian tribal governments and Councils of Governments (COGs))</a:t>
            </a:r>
          </a:p>
          <a:p>
            <a:pPr>
              <a:defRPr/>
            </a:pPr>
            <a:r>
              <a:rPr lang="en-US" sz="7200" dirty="0" smtClean="0"/>
              <a:t>Goods or services for personal use</a:t>
            </a:r>
          </a:p>
          <a:p>
            <a:pPr>
              <a:defRPr/>
            </a:pPr>
            <a:r>
              <a:rPr lang="en-US" sz="7200" dirty="0" smtClean="0"/>
              <a:t>Lobbying</a:t>
            </a:r>
          </a:p>
          <a:p>
            <a:pPr>
              <a:defRPr/>
            </a:pPr>
            <a:r>
              <a:rPr lang="en-US" sz="7200" dirty="0" smtClean="0"/>
              <a:t>Selling and marketing costs (with limited exceptions)</a:t>
            </a:r>
          </a:p>
          <a:p>
            <a:pPr>
              <a:defRPr/>
            </a:pPr>
            <a:endParaRPr lang="en-US" dirty="0"/>
          </a:p>
        </p:txBody>
      </p:sp>
      <p:sp>
        <p:nvSpPr>
          <p:cNvPr id="6" name="Footer Placeholder 5"/>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600" dirty="0" smtClean="0"/>
              <a:t>Second hurdle.  Figuring out what you </a:t>
            </a:r>
            <a:r>
              <a:rPr lang="en-US" sz="2600" u="sng" dirty="0" smtClean="0"/>
              <a:t>can</a:t>
            </a:r>
            <a:r>
              <a:rPr lang="en-US" sz="2600" dirty="0" smtClean="0"/>
              <a:t> do. </a:t>
            </a:r>
            <a:endParaRPr lang="en-US" sz="2600" dirty="0"/>
          </a:p>
        </p:txBody>
      </p:sp>
      <p:sp>
        <p:nvSpPr>
          <p:cNvPr id="3" name="Content Placeholder 2"/>
          <p:cNvSpPr>
            <a:spLocks noGrp="1"/>
          </p:cNvSpPr>
          <p:nvPr>
            <p:ph idx="1"/>
          </p:nvPr>
        </p:nvSpPr>
        <p:spPr/>
        <p:txBody>
          <a:bodyPr>
            <a:normAutofit fontScale="92500"/>
          </a:bodyPr>
          <a:lstStyle/>
          <a:p>
            <a:r>
              <a:rPr lang="en-US" dirty="0" smtClean="0"/>
              <a:t>Under A-87, all costs charged to federal funds must be:</a:t>
            </a:r>
          </a:p>
          <a:p>
            <a:pPr lvl="1"/>
            <a:r>
              <a:rPr lang="en-US" b="1" dirty="0" smtClean="0"/>
              <a:t>Necessary</a:t>
            </a:r>
            <a:r>
              <a:rPr lang="en-US" dirty="0" smtClean="0"/>
              <a:t> for the performance or administration of the grant</a:t>
            </a:r>
          </a:p>
          <a:p>
            <a:pPr lvl="1"/>
            <a:r>
              <a:rPr lang="en-US" b="1" dirty="0" smtClean="0"/>
              <a:t>Reasonable</a:t>
            </a:r>
            <a:r>
              <a:rPr lang="en-US" dirty="0" smtClean="0"/>
              <a:t> in light of the goals of the federal programs, the cost of the item, and the needs of the district</a:t>
            </a:r>
          </a:p>
          <a:p>
            <a:pPr lvl="1"/>
            <a:r>
              <a:rPr lang="en-US" b="1" dirty="0" smtClean="0"/>
              <a:t>Allocable</a:t>
            </a:r>
            <a:r>
              <a:rPr lang="en-US" dirty="0" smtClean="0"/>
              <a:t>, meaning the cost benefits the grant in proportion to the amount charged</a:t>
            </a:r>
          </a:p>
          <a:p>
            <a:pPr lvl="1"/>
            <a:r>
              <a:rPr lang="en-US" b="1" dirty="0" smtClean="0"/>
              <a:t>Authorized</a:t>
            </a:r>
            <a:r>
              <a:rPr lang="en-US" dirty="0" smtClean="0"/>
              <a:t> under state and local laws, policies and procedures</a:t>
            </a:r>
          </a:p>
          <a:p>
            <a:pPr lvl="1"/>
            <a:r>
              <a:rPr lang="en-US" b="1" dirty="0" smtClean="0"/>
              <a:t>Adequately documented</a:t>
            </a:r>
          </a:p>
          <a:p>
            <a:pPr>
              <a:buNone/>
            </a:pPr>
            <a:endParaRPr lang="en-US" sz="2000" dirty="0" smtClean="0"/>
          </a:p>
          <a:p>
            <a:pPr>
              <a:spcBef>
                <a:spcPts val="0"/>
              </a:spcBef>
              <a:buNone/>
            </a:pPr>
            <a:r>
              <a:rPr lang="en-US" sz="2000" b="1" dirty="0" smtClean="0"/>
              <a:t>TIP:</a:t>
            </a:r>
            <a:r>
              <a:rPr lang="en-US" sz="2000" dirty="0" smtClean="0"/>
              <a:t>	The entire organization needs to be aware of these rules, and/or 	controls need to be in place to make sure they are followed. </a:t>
            </a:r>
          </a:p>
          <a:p>
            <a:pPr lvl="1"/>
            <a:endParaRPr lang="en-US" dirty="0" smtClean="0"/>
          </a:p>
          <a:p>
            <a:pPr lvl="1"/>
            <a:endParaRPr lang="en-US" dirty="0"/>
          </a:p>
        </p:txBody>
      </p:sp>
      <p:sp>
        <p:nvSpPr>
          <p:cNvPr id="5" name="Footer Placeholder 4"/>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Practical Considerations </a:t>
            </a:r>
            <a:br>
              <a:rPr lang="en-US" sz="2800" dirty="0" smtClean="0"/>
            </a:br>
            <a:r>
              <a:rPr lang="en-US" sz="2800" dirty="0" smtClean="0"/>
              <a:t>for “Necessary and Reasonable”</a:t>
            </a:r>
            <a:endParaRPr lang="en-US" sz="2800" dirty="0"/>
          </a:p>
        </p:txBody>
      </p:sp>
      <p:sp>
        <p:nvSpPr>
          <p:cNvPr id="3" name="Content Placeholder 2"/>
          <p:cNvSpPr>
            <a:spLocks noGrp="1"/>
          </p:cNvSpPr>
          <p:nvPr>
            <p:ph idx="1"/>
          </p:nvPr>
        </p:nvSpPr>
        <p:spPr>
          <a:xfrm>
            <a:off x="152400" y="1600200"/>
            <a:ext cx="8686800" cy="5029200"/>
          </a:xfrm>
        </p:spPr>
        <p:txBody>
          <a:bodyPr>
            <a:normAutofit/>
          </a:bodyPr>
          <a:lstStyle/>
          <a:p>
            <a:pPr marL="342900" lvl="1" indent="-342900"/>
            <a:r>
              <a:rPr lang="en-US" sz="2200" dirty="0" smtClean="0"/>
              <a:t>Is it clear how the proposed cost relates to a valid educational or administrative decision? </a:t>
            </a:r>
            <a:endParaRPr lang="en-US" dirty="0" smtClean="0"/>
          </a:p>
          <a:p>
            <a:pPr marL="342900" lvl="1" indent="-342900"/>
            <a:r>
              <a:rPr lang="en-US" sz="2200" dirty="0" smtClean="0"/>
              <a:t>Does the cost make sense in light of the federal program’s  requirements? </a:t>
            </a:r>
          </a:p>
          <a:p>
            <a:pPr marL="800100" lvl="3" indent="-342900"/>
            <a:r>
              <a:rPr lang="en-US" sz="1900" dirty="0" smtClean="0">
                <a:solidFill>
                  <a:schemeClr val="tx1"/>
                </a:solidFill>
              </a:rPr>
              <a:t>Will the cost advance the purpose of the federal program? For Title I - is it consistent with the school’s program design (targeted assistance or schoolwide)? Does it serve eligible students? </a:t>
            </a:r>
          </a:p>
          <a:p>
            <a:pPr lvl="2">
              <a:defRPr/>
            </a:pPr>
            <a:r>
              <a:rPr lang="en-US" sz="1900" dirty="0" smtClean="0"/>
              <a:t>Does the cost comply with program fiscal rules (like supplement, not supplant?)</a:t>
            </a:r>
          </a:p>
          <a:p>
            <a:pPr lvl="2">
              <a:defRPr/>
            </a:pPr>
            <a:r>
              <a:rPr lang="en-US" sz="1900" dirty="0" smtClean="0"/>
              <a:t>Do the school know how to use the item or position?  Does the school  have the capacity to use it (e.g. electrical capacity for computers/AV)?  Can school staff explain how the item will advance the </a:t>
            </a:r>
            <a:r>
              <a:rPr lang="en-US" sz="1900" dirty="0"/>
              <a:t> </a:t>
            </a:r>
            <a:r>
              <a:rPr lang="en-US" sz="1900" dirty="0" smtClean="0"/>
              <a:t>federal program? </a:t>
            </a:r>
          </a:p>
          <a:p>
            <a:pPr lvl="2">
              <a:defRPr/>
            </a:pPr>
            <a:r>
              <a:rPr lang="en-US" sz="1900" dirty="0" smtClean="0"/>
              <a:t>Would the public understand the cost?</a:t>
            </a:r>
          </a:p>
          <a:p>
            <a:pPr lvl="2">
              <a:defRPr/>
            </a:pPr>
            <a:r>
              <a:rPr lang="en-US" sz="1900" dirty="0" smtClean="0"/>
              <a:t>Is there data/research/best practices that justify the cost? </a:t>
            </a:r>
          </a:p>
          <a:p>
            <a:pPr lvl="1">
              <a:defRPr/>
            </a:pPr>
            <a:endParaRPr lang="en-US" sz="2100" dirty="0" smtClean="0"/>
          </a:p>
          <a:p>
            <a:pPr marL="525780" lvl="2" indent="-342900"/>
            <a:endParaRPr lang="en-US" dirty="0" smtClean="0"/>
          </a:p>
          <a:p>
            <a:pPr marL="525780" lvl="2" indent="-342900"/>
            <a:endParaRPr lang="en-US" dirty="0" smtClean="0"/>
          </a:p>
        </p:txBody>
      </p:sp>
      <p:sp>
        <p:nvSpPr>
          <p:cNvPr id="6" name="Footer Placeholder 5"/>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Practical Considerations </a:t>
            </a:r>
            <a:br>
              <a:rPr lang="en-US" sz="2800" dirty="0" smtClean="0"/>
            </a:br>
            <a:r>
              <a:rPr lang="en-US" sz="2800" dirty="0" smtClean="0"/>
              <a:t>for “Necessary and Reasonable”</a:t>
            </a:r>
            <a:endParaRPr lang="en-US" sz="2800" dirty="0"/>
          </a:p>
        </p:txBody>
      </p:sp>
      <p:sp>
        <p:nvSpPr>
          <p:cNvPr id="3" name="Content Placeholder 2"/>
          <p:cNvSpPr>
            <a:spLocks noGrp="1"/>
          </p:cNvSpPr>
          <p:nvPr>
            <p:ph idx="1"/>
          </p:nvPr>
        </p:nvSpPr>
        <p:spPr/>
        <p:txBody>
          <a:bodyPr>
            <a:normAutofit/>
          </a:bodyPr>
          <a:lstStyle/>
          <a:p>
            <a:pPr marL="342900" lvl="1" indent="-342900"/>
            <a:r>
              <a:rPr lang="en-US" dirty="0" smtClean="0"/>
              <a:t>Does the cost (goods) make sense in light of market conditions?  (think procurement)</a:t>
            </a:r>
          </a:p>
          <a:p>
            <a:pPr marL="342900" lvl="1" indent="-342900"/>
            <a:endParaRPr lang="en-US" dirty="0" smtClean="0"/>
          </a:p>
          <a:p>
            <a:pPr marL="342900" lvl="1" indent="-342900"/>
            <a:r>
              <a:rPr lang="en-US" dirty="0" smtClean="0"/>
              <a:t>Does the cost (personnel) make sense in light of compensation for other personnel?  </a:t>
            </a:r>
          </a:p>
          <a:p>
            <a:pPr marL="0" lvl="1" indent="0">
              <a:buNone/>
            </a:pPr>
            <a:endParaRPr lang="en-US" dirty="0" smtClean="0"/>
          </a:p>
          <a:p>
            <a:pPr marL="342900" lvl="1" indent="-342900"/>
            <a:r>
              <a:rPr lang="en-US" dirty="0" smtClean="0"/>
              <a:t>Does the cost make sense in light of what school currently has on hand?  (think inventory)</a:t>
            </a:r>
          </a:p>
          <a:p>
            <a:pPr marL="342900" lvl="1" indent="-342900"/>
            <a:endParaRPr lang="en-US" dirty="0" smtClean="0"/>
          </a:p>
          <a:p>
            <a:pPr marL="342900" lvl="1" indent="-342900"/>
            <a:r>
              <a:rPr lang="en-US" dirty="0" smtClean="0"/>
              <a:t>Can the charter school easily document federal program expenditures? </a:t>
            </a:r>
          </a:p>
        </p:txBody>
      </p:sp>
      <p:sp>
        <p:nvSpPr>
          <p:cNvPr id="6" name="Footer Placeholder 5"/>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Practical Considerations for “Allocable”</a:t>
            </a:r>
            <a:endParaRPr lang="en-US" sz="2800" dirty="0"/>
          </a:p>
        </p:txBody>
      </p:sp>
      <p:sp>
        <p:nvSpPr>
          <p:cNvPr id="3" name="Content Placeholder 2"/>
          <p:cNvSpPr>
            <a:spLocks noGrp="1"/>
          </p:cNvSpPr>
          <p:nvPr>
            <p:ph idx="1"/>
          </p:nvPr>
        </p:nvSpPr>
        <p:spPr/>
        <p:txBody>
          <a:bodyPr>
            <a:normAutofit/>
          </a:bodyPr>
          <a:lstStyle/>
          <a:p>
            <a:r>
              <a:rPr lang="en-US" dirty="0" smtClean="0"/>
              <a:t>Will the proposed cost benefit the program and in what amount? </a:t>
            </a:r>
          </a:p>
          <a:p>
            <a:r>
              <a:rPr lang="en-US" dirty="0" smtClean="0"/>
              <a:t>What controls need to be in place to ensure the federal program receives the benefit it paid for?</a:t>
            </a:r>
          </a:p>
          <a:p>
            <a:pPr lvl="1"/>
            <a:r>
              <a:rPr lang="en-US" dirty="0" smtClean="0"/>
              <a:t>Time and effort records? </a:t>
            </a:r>
          </a:p>
          <a:p>
            <a:pPr lvl="1"/>
            <a:r>
              <a:rPr lang="en-US" dirty="0" smtClean="0"/>
              <a:t>Inventory management? </a:t>
            </a:r>
          </a:p>
          <a:p>
            <a:pPr lvl="1"/>
            <a:r>
              <a:rPr lang="en-US" dirty="0" smtClean="0"/>
              <a:t>Use controls (passwords? Sign-out sheets?)</a:t>
            </a:r>
            <a:endParaRPr lang="en-US" dirty="0"/>
          </a:p>
          <a:p>
            <a:r>
              <a:rPr lang="en-US" dirty="0" smtClean="0"/>
              <a:t>Will my systems and paperwork provide evidence of the relative benefits of the cost? </a:t>
            </a:r>
          </a:p>
          <a:p>
            <a:pPr>
              <a:buNone/>
            </a:pPr>
            <a:endParaRPr lang="en-US" dirty="0"/>
          </a:p>
        </p:txBody>
      </p:sp>
      <p:sp>
        <p:nvSpPr>
          <p:cNvPr id="6" name="Footer Placeholder 5"/>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Practical Considerations for “Authorized”</a:t>
            </a:r>
            <a:endParaRPr lang="en-US" sz="2800" dirty="0"/>
          </a:p>
        </p:txBody>
      </p:sp>
      <p:sp>
        <p:nvSpPr>
          <p:cNvPr id="3" name="Content Placeholder 2"/>
          <p:cNvSpPr>
            <a:spLocks noGrp="1"/>
          </p:cNvSpPr>
          <p:nvPr>
            <p:ph idx="1"/>
          </p:nvPr>
        </p:nvSpPr>
        <p:spPr/>
        <p:txBody>
          <a:bodyPr>
            <a:normAutofit/>
          </a:bodyPr>
          <a:lstStyle/>
          <a:p>
            <a:r>
              <a:rPr lang="en-US" dirty="0" smtClean="0"/>
              <a:t>What state/local rules or policies govern the proposed cost? </a:t>
            </a:r>
          </a:p>
          <a:p>
            <a:pPr lvl="1"/>
            <a:r>
              <a:rPr lang="en-US" dirty="0" smtClean="0">
                <a:solidFill>
                  <a:srgbClr val="FF0000"/>
                </a:solidFill>
              </a:rPr>
              <a:t>This can be particularly challenging for charter schools because state and local laws are often vague as to what does and does not apply to charters (i.e. procurement, staffing requirements, etc.)</a:t>
            </a:r>
            <a:endParaRPr lang="en-US" dirty="0">
              <a:solidFill>
                <a:srgbClr val="FF0000"/>
              </a:solidFill>
            </a:endParaRPr>
          </a:p>
          <a:p>
            <a:r>
              <a:rPr lang="en-US" dirty="0" smtClean="0"/>
              <a:t>Are all applicable state/local rules or policies being followed?</a:t>
            </a:r>
          </a:p>
          <a:p>
            <a:r>
              <a:rPr lang="en-US" dirty="0" smtClean="0"/>
              <a:t>Can my systems and paperwork provide evidence of compliance with applicable state/local rules or policies?</a:t>
            </a:r>
          </a:p>
          <a:p>
            <a:endParaRPr lang="en-US" dirty="0"/>
          </a:p>
        </p:txBody>
      </p:sp>
      <p:sp>
        <p:nvSpPr>
          <p:cNvPr id="6" name="Footer Placeholder 5"/>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Grants Management: </a:t>
            </a:r>
            <a:br>
              <a:rPr lang="en-US" dirty="0" smtClean="0"/>
            </a:br>
            <a:r>
              <a:rPr lang="en-US" dirty="0" smtClean="0"/>
              <a:t>Where Policy Meets Implementation</a:t>
            </a:r>
            <a:endParaRPr lang="en-US" dirty="0"/>
          </a:p>
        </p:txBody>
      </p:sp>
      <p:sp>
        <p:nvSpPr>
          <p:cNvPr id="4" name="Content Placeholder 3"/>
          <p:cNvSpPr>
            <a:spLocks noGrp="1"/>
          </p:cNvSpPr>
          <p:nvPr>
            <p:ph idx="1"/>
          </p:nvPr>
        </p:nvSpPr>
        <p:spPr/>
        <p:txBody>
          <a:bodyPr>
            <a:normAutofit/>
          </a:bodyPr>
          <a:lstStyle/>
          <a:p>
            <a:r>
              <a:rPr lang="en-US" dirty="0" smtClean="0"/>
              <a:t>Federal Program Landscape:</a:t>
            </a:r>
          </a:p>
          <a:p>
            <a:pPr lvl="1"/>
            <a:r>
              <a:rPr lang="en-US" b="1" dirty="0" smtClean="0"/>
              <a:t>Evolving policy</a:t>
            </a:r>
          </a:p>
          <a:p>
            <a:pPr lvl="2"/>
            <a:r>
              <a:rPr lang="en-US" dirty="0" smtClean="0"/>
              <a:t>Increased focus on school improvement, whole school reforms, and other comprehensive initiatives to improve student achievement</a:t>
            </a:r>
          </a:p>
          <a:p>
            <a:pPr lvl="2"/>
            <a:r>
              <a:rPr lang="en-US" dirty="0" smtClean="0"/>
              <a:t>Charter schools well-positioned for this policy direction</a:t>
            </a:r>
          </a:p>
          <a:p>
            <a:pPr lvl="1"/>
            <a:r>
              <a:rPr lang="en-US" b="1" dirty="0" smtClean="0"/>
              <a:t>Changing legal standards</a:t>
            </a:r>
          </a:p>
          <a:p>
            <a:pPr lvl="2"/>
            <a:r>
              <a:rPr lang="en-US" dirty="0" smtClean="0"/>
              <a:t>ESEA Flexibility/waivers</a:t>
            </a:r>
          </a:p>
          <a:p>
            <a:pPr lvl="2"/>
            <a:r>
              <a:rPr lang="en-US" dirty="0" smtClean="0"/>
              <a:t>Administrative flexibilities</a:t>
            </a:r>
          </a:p>
          <a:p>
            <a:pPr lvl="1"/>
            <a:r>
              <a:rPr lang="en-US" b="1" dirty="0" smtClean="0"/>
              <a:t>Fiscal pressures</a:t>
            </a:r>
          </a:p>
          <a:p>
            <a:pPr lvl="2"/>
            <a:r>
              <a:rPr lang="en-US" b="1" dirty="0" smtClean="0"/>
              <a:t>ED and other oversight entities (SEAs/authorizers) are likely to take a closer look at how federal funds are spent in this fiscal environment</a:t>
            </a:r>
          </a:p>
        </p:txBody>
      </p:sp>
      <p:sp>
        <p:nvSpPr>
          <p:cNvPr id="9" name="Footer Placeholder 8"/>
          <p:cNvSpPr>
            <a:spLocks noGrp="1"/>
          </p:cNvSpPr>
          <p:nvPr>
            <p:ph type="ftr" sz="quarter" idx="11"/>
          </p:nvPr>
        </p:nvSpPr>
        <p:spPr/>
        <p:txBody>
          <a:bodyPr/>
          <a:lstStyle/>
          <a:p>
            <a:r>
              <a:rPr lang="en-US" dirty="0" smtClean="0"/>
              <a:t>© 2013 • All Rights Reserved</a:t>
            </a:r>
            <a:endParaRPr lang="en-US" dirty="0"/>
          </a:p>
        </p:txBody>
      </p:sp>
      <p:sp>
        <p:nvSpPr>
          <p:cNvPr id="3" name="Slide Number Placeholder 2"/>
          <p:cNvSpPr>
            <a:spLocks noGrp="1"/>
          </p:cNvSpPr>
          <p:nvPr>
            <p:ph type="sldNum" sz="quarter" idx="12"/>
          </p:nvPr>
        </p:nvSpPr>
        <p:spPr/>
        <p:txBody>
          <a:bodyPr/>
          <a:lstStyle/>
          <a:p>
            <a:fld id="{17D427D3-9DB1-4B8B-B97D-4AF3C4AFA89F}"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Practical Considerations for “Adequately Documented”</a:t>
            </a:r>
            <a:endParaRPr lang="en-US" sz="2800" dirty="0"/>
          </a:p>
        </p:txBody>
      </p:sp>
      <p:sp>
        <p:nvSpPr>
          <p:cNvPr id="3" name="Content Placeholder 2"/>
          <p:cNvSpPr>
            <a:spLocks noGrp="1"/>
          </p:cNvSpPr>
          <p:nvPr>
            <p:ph idx="1"/>
          </p:nvPr>
        </p:nvSpPr>
        <p:spPr>
          <a:xfrm>
            <a:off x="381000" y="1447800"/>
            <a:ext cx="8763000" cy="5181600"/>
          </a:xfrm>
        </p:spPr>
        <p:txBody>
          <a:bodyPr>
            <a:normAutofit/>
          </a:bodyPr>
          <a:lstStyle/>
          <a:p>
            <a:r>
              <a:rPr lang="en-US" dirty="0" smtClean="0"/>
              <a:t>What documentation do I need to demonstrate the charter school’s decision-making?</a:t>
            </a:r>
          </a:p>
          <a:p>
            <a:pPr>
              <a:buNone/>
            </a:pPr>
            <a:r>
              <a:rPr lang="en-US" dirty="0" smtClean="0"/>
              <a:t> </a:t>
            </a:r>
          </a:p>
          <a:p>
            <a:r>
              <a:rPr lang="en-US" dirty="0" smtClean="0"/>
              <a:t>Can documentation be easily/quickly provided?</a:t>
            </a:r>
          </a:p>
          <a:p>
            <a:pPr>
              <a:buNone/>
            </a:pPr>
            <a:endParaRPr lang="en-US" dirty="0" smtClean="0"/>
          </a:p>
          <a:p>
            <a:r>
              <a:rPr lang="en-US" dirty="0" smtClean="0"/>
              <a:t>Is there a central place for documentation?  If not, can all the parts of the charter school provide documentation relative to their work? </a:t>
            </a:r>
          </a:p>
          <a:p>
            <a:endParaRPr lang="en-US" dirty="0" smtClean="0"/>
          </a:p>
          <a:p>
            <a:endParaRPr lang="en-US" dirty="0" smtClean="0"/>
          </a:p>
          <a:p>
            <a:pPr>
              <a:buNone/>
            </a:pPr>
            <a:endParaRPr lang="en-US" dirty="0"/>
          </a:p>
        </p:txBody>
      </p:sp>
      <p:sp>
        <p:nvSpPr>
          <p:cNvPr id="6" name="Footer Placeholder 5"/>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Considerations for Adequately Documented (cont.)</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Adequate documentation includes, but is not limited to:</a:t>
            </a:r>
          </a:p>
          <a:p>
            <a:pPr lvl="1"/>
            <a:r>
              <a:rPr lang="en-US" sz="2900" dirty="0" smtClean="0"/>
              <a:t>Needs assessment/project planning decisions</a:t>
            </a:r>
          </a:p>
          <a:p>
            <a:pPr lvl="1"/>
            <a:r>
              <a:rPr lang="en-US" sz="2900" dirty="0" smtClean="0"/>
              <a:t>Formal application process and decisions (where appropriate)</a:t>
            </a:r>
          </a:p>
          <a:p>
            <a:pPr lvl="1"/>
            <a:r>
              <a:rPr lang="en-US" sz="2900" dirty="0" smtClean="0"/>
              <a:t>Grant award</a:t>
            </a:r>
          </a:p>
          <a:p>
            <a:pPr lvl="1"/>
            <a:r>
              <a:rPr lang="en-US" sz="2900" dirty="0" smtClean="0"/>
              <a:t>Project performance</a:t>
            </a:r>
          </a:p>
          <a:p>
            <a:pPr lvl="2"/>
            <a:r>
              <a:rPr lang="en-US" sz="2900" dirty="0" smtClean="0"/>
              <a:t>Eligibility</a:t>
            </a:r>
          </a:p>
          <a:p>
            <a:pPr lvl="2"/>
            <a:r>
              <a:rPr lang="en-US" sz="2900" dirty="0" smtClean="0"/>
              <a:t>Evidence of participation</a:t>
            </a:r>
          </a:p>
          <a:p>
            <a:pPr lvl="2"/>
            <a:r>
              <a:rPr lang="en-US" sz="2900" dirty="0" smtClean="0"/>
              <a:t>Program changes</a:t>
            </a:r>
          </a:p>
          <a:p>
            <a:pPr lvl="1"/>
            <a:r>
              <a:rPr lang="en-US" sz="2900" dirty="0" smtClean="0"/>
              <a:t>Procurement records</a:t>
            </a:r>
          </a:p>
          <a:p>
            <a:pPr lvl="1"/>
            <a:r>
              <a:rPr lang="en-US" sz="2900" dirty="0" smtClean="0"/>
              <a:t>Inventory records</a:t>
            </a:r>
          </a:p>
          <a:p>
            <a:pPr lvl="1"/>
            <a:r>
              <a:rPr lang="en-US" sz="2900" dirty="0" smtClean="0"/>
              <a:t>Payroll records</a:t>
            </a:r>
          </a:p>
          <a:p>
            <a:pPr lvl="1"/>
            <a:r>
              <a:rPr lang="en-US" sz="2900" dirty="0" smtClean="0"/>
              <a:t>Financial records</a:t>
            </a:r>
          </a:p>
          <a:p>
            <a:pPr lvl="1"/>
            <a:r>
              <a:rPr lang="en-US" sz="2900" dirty="0" smtClean="0"/>
              <a:t>Evaluation (where appropriate)</a:t>
            </a:r>
          </a:p>
          <a:p>
            <a:pPr lvl="1"/>
            <a:r>
              <a:rPr lang="en-US" sz="2900" dirty="0" smtClean="0"/>
              <a:t>“Other records to facilitate an effective audit”</a:t>
            </a:r>
          </a:p>
          <a:p>
            <a:endParaRPr lang="en-US" dirty="0"/>
          </a:p>
        </p:txBody>
      </p:sp>
      <p:sp>
        <p:nvSpPr>
          <p:cNvPr id="5" name="Footer Placeholder 4"/>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the Horizon</a:t>
            </a:r>
            <a:endParaRPr lang="en-US" dirty="0"/>
          </a:p>
        </p:txBody>
      </p:sp>
      <p:sp>
        <p:nvSpPr>
          <p:cNvPr id="3" name="Content Placeholder 2"/>
          <p:cNvSpPr>
            <a:spLocks noGrp="1"/>
          </p:cNvSpPr>
          <p:nvPr>
            <p:ph idx="1"/>
          </p:nvPr>
        </p:nvSpPr>
        <p:spPr/>
        <p:txBody>
          <a:bodyPr>
            <a:normAutofit lnSpcReduction="10000"/>
          </a:bodyPr>
          <a:lstStyle/>
          <a:p>
            <a:r>
              <a:rPr lang="en-US" dirty="0" smtClean="0"/>
              <a:t>Increasing attention to the impact administrative rules have on program delivery</a:t>
            </a:r>
          </a:p>
          <a:p>
            <a:r>
              <a:rPr lang="en-US" dirty="0" smtClean="0"/>
              <a:t>Two initiatives to keep an eye on:</a:t>
            </a:r>
          </a:p>
          <a:p>
            <a:pPr lvl="1"/>
            <a:r>
              <a:rPr lang="en-US" dirty="0" smtClean="0"/>
              <a:t>ED time and effort pilot</a:t>
            </a:r>
          </a:p>
          <a:p>
            <a:pPr lvl="2"/>
            <a:r>
              <a:rPr lang="en-US" dirty="0">
                <a:hlinkClick r:id="rId2"/>
              </a:rPr>
              <a:t>http://</a:t>
            </a:r>
            <a:r>
              <a:rPr lang="en-US" dirty="0" smtClean="0">
                <a:hlinkClick r:id="rId2"/>
              </a:rPr>
              <a:t>www2.ed.gov/policy/fund/guid/gposbul/time-and-effort-reporting.html</a:t>
            </a:r>
            <a:r>
              <a:rPr lang="en-US" dirty="0" smtClean="0"/>
              <a:t> </a:t>
            </a:r>
          </a:p>
          <a:p>
            <a:pPr lvl="1"/>
            <a:r>
              <a:rPr lang="en-US" dirty="0" smtClean="0"/>
              <a:t>OMB grant reform proposals </a:t>
            </a:r>
          </a:p>
          <a:p>
            <a:pPr lvl="2"/>
            <a:r>
              <a:rPr lang="en-US" dirty="0" smtClean="0"/>
              <a:t>Fed Ed comments: </a:t>
            </a:r>
            <a:r>
              <a:rPr lang="en-US" dirty="0" smtClean="0">
                <a:hlinkClick r:id="rId3"/>
              </a:rPr>
              <a:t>http</a:t>
            </a:r>
            <a:r>
              <a:rPr lang="en-US" dirty="0">
                <a:hlinkClick r:id="rId3"/>
              </a:rPr>
              <a:t>://</a:t>
            </a:r>
            <a:r>
              <a:rPr lang="en-US" dirty="0" smtClean="0">
                <a:hlinkClick r:id="rId3"/>
              </a:rPr>
              <a:t>www.fededgroup.com/uploads/Joint_FedEdGroup_STGMassInsight_comments_OMB_Federal_Grant_Reform_4_24_2012.pdf</a:t>
            </a:r>
            <a:endParaRPr lang="en-US" dirty="0"/>
          </a:p>
          <a:p>
            <a:pPr marL="320040" lvl="1" indent="0">
              <a:buNone/>
            </a:pPr>
            <a:endParaRPr lang="en-US" dirty="0"/>
          </a:p>
          <a:p>
            <a:pPr marL="320040" lvl="1" indent="0">
              <a:buNone/>
            </a:pPr>
            <a:r>
              <a:rPr lang="en-US" dirty="0" smtClean="0">
                <a:solidFill>
                  <a:srgbClr val="FF0000"/>
                </a:solidFill>
              </a:rPr>
              <a:t>Key takeaway:  It is critically important for charter schools to engage– it could make your life easier</a:t>
            </a:r>
          </a:p>
        </p:txBody>
      </p:sp>
      <p:sp>
        <p:nvSpPr>
          <p:cNvPr id="4" name="Footer Placeholder 3"/>
          <p:cNvSpPr>
            <a:spLocks noGrp="1"/>
          </p:cNvSpPr>
          <p:nvPr>
            <p:ph type="ftr" sz="quarter" idx="11"/>
          </p:nvPr>
        </p:nvSpPr>
        <p:spPr/>
        <p:txBody>
          <a:bodyPr/>
          <a:lstStyle/>
          <a:p>
            <a:r>
              <a:rPr lang="en-US" dirty="0" smtClean="0"/>
              <a:t>© 2013 • All Rights Reserved</a:t>
            </a:r>
            <a:endParaRPr lang="en-US" dirty="0"/>
          </a:p>
        </p:txBody>
      </p:sp>
      <p:sp>
        <p:nvSpPr>
          <p:cNvPr id="5" name="Slide Number Placeholder 4"/>
          <p:cNvSpPr>
            <a:spLocks noGrp="1"/>
          </p:cNvSpPr>
          <p:nvPr>
            <p:ph type="sldNum" sz="quarter" idx="12"/>
          </p:nvPr>
        </p:nvSpPr>
        <p:spPr/>
        <p:txBody>
          <a:bodyPr/>
          <a:lstStyle/>
          <a:p>
            <a:fld id="{17D427D3-9DB1-4B8B-B97D-4AF3C4AFA89F}" type="slidenum">
              <a:rPr lang="en-US" smtClean="0"/>
              <a:pPr/>
              <a:t>22</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728207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a:bodyPr>
          <a:lstStyle/>
          <a:p>
            <a:r>
              <a:rPr lang="en-US" sz="2400" dirty="0" smtClean="0"/>
              <a:t>OMB Circular A-87: </a:t>
            </a:r>
            <a:r>
              <a:rPr lang="en-US" sz="2400" dirty="0" smtClean="0">
                <a:hlinkClick r:id="rId2"/>
              </a:rPr>
              <a:t>http://www.whitehouse.gov/omb/circulars_a087_2004/</a:t>
            </a:r>
            <a:r>
              <a:rPr lang="en-US" sz="2400" dirty="0" smtClean="0"/>
              <a:t> </a:t>
            </a:r>
          </a:p>
          <a:p>
            <a:pPr>
              <a:buNone/>
            </a:pPr>
            <a:endParaRPr lang="en-US" sz="2400" dirty="0" smtClean="0"/>
          </a:p>
          <a:p>
            <a:r>
              <a:rPr lang="en-US" sz="2400" dirty="0" smtClean="0"/>
              <a:t>OMB Circular A-133 Compliance Supplement: </a:t>
            </a:r>
            <a:r>
              <a:rPr lang="en-US" sz="2400" dirty="0" smtClean="0">
                <a:hlinkClick r:id="rId3"/>
              </a:rPr>
              <a:t>http://www.whitehouse.gov/omb/circulars_a133_compliance_09toc/</a:t>
            </a:r>
            <a:r>
              <a:rPr lang="en-US" sz="2400" dirty="0" smtClean="0"/>
              <a:t> </a:t>
            </a:r>
          </a:p>
          <a:p>
            <a:pPr>
              <a:buNone/>
            </a:pPr>
            <a:endParaRPr lang="en-US" sz="2400" dirty="0" smtClean="0"/>
          </a:p>
          <a:p>
            <a:r>
              <a:rPr lang="en-US" sz="2400" dirty="0" smtClean="0"/>
              <a:t>Education Department General Administrative Regulations: </a:t>
            </a:r>
            <a:r>
              <a:rPr lang="en-US" sz="2400" dirty="0" smtClean="0">
                <a:hlinkClick r:id="rId4"/>
              </a:rPr>
              <a:t>http://www.ed.gov/policy/fund/reg/edgarReg/edgar.html</a:t>
            </a:r>
            <a:r>
              <a:rPr lang="en-US" sz="2400" dirty="0" smtClean="0"/>
              <a:t> </a:t>
            </a:r>
          </a:p>
        </p:txBody>
      </p:sp>
      <p:sp>
        <p:nvSpPr>
          <p:cNvPr id="6" name="Footer Placeholder 5"/>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a:bodyPr>
          <a:lstStyle/>
          <a:p>
            <a:r>
              <a:rPr lang="en-US" sz="2400" dirty="0" smtClean="0"/>
              <a:t>AGA Risk Assessment Monitoring Tool: </a:t>
            </a:r>
            <a:r>
              <a:rPr lang="en-US" sz="2400" dirty="0" smtClean="0">
                <a:hlinkClick r:id="rId2"/>
              </a:rPr>
              <a:t>http://www.agacgfm.org/intergovernmental/downloads/riskassessmentmonitoringtool.pdf</a:t>
            </a:r>
            <a:endParaRPr lang="en-US" sz="2400" dirty="0" smtClean="0"/>
          </a:p>
          <a:p>
            <a:pPr>
              <a:buNone/>
            </a:pPr>
            <a:endParaRPr lang="en-US" sz="2400" dirty="0" smtClean="0"/>
          </a:p>
          <a:p>
            <a:r>
              <a:rPr lang="en-US" sz="2400" dirty="0" smtClean="0"/>
              <a:t>AGA Financial and Administrative Monitoring Tool: </a:t>
            </a:r>
            <a:r>
              <a:rPr lang="en-US" sz="2400" dirty="0" smtClean="0">
                <a:hlinkClick r:id="rId3"/>
              </a:rPr>
              <a:t>http://www.agacgfm.org/intergovernmental/downloads/financialadministrativemonitoringtool.pdf</a:t>
            </a:r>
            <a:r>
              <a:rPr lang="en-US" sz="2400" dirty="0" smtClean="0"/>
              <a:t> </a:t>
            </a:r>
          </a:p>
          <a:p>
            <a:pPr marL="0" indent="0">
              <a:buNone/>
            </a:pPr>
            <a:endParaRPr lang="en-US" sz="2400" dirty="0" smtClean="0"/>
          </a:p>
          <a:p>
            <a:r>
              <a:rPr lang="en-US" sz="2400" dirty="0" smtClean="0"/>
              <a:t>ESEA </a:t>
            </a:r>
            <a:r>
              <a:rPr lang="en-US" sz="2400" dirty="0"/>
              <a:t>Flexibility: </a:t>
            </a:r>
            <a:r>
              <a:rPr lang="en-US" sz="2400" dirty="0">
                <a:hlinkClick r:id="rId4"/>
              </a:rPr>
              <a:t>http://</a:t>
            </a:r>
            <a:r>
              <a:rPr lang="en-US" sz="2400" dirty="0" smtClean="0">
                <a:hlinkClick r:id="rId4"/>
              </a:rPr>
              <a:t>www.ed.gov/esea/flexibility</a:t>
            </a:r>
            <a:r>
              <a:rPr lang="en-US" sz="2400" dirty="0" smtClean="0"/>
              <a:t> </a:t>
            </a:r>
          </a:p>
        </p:txBody>
      </p:sp>
      <p:sp>
        <p:nvSpPr>
          <p:cNvPr id="6" name="Footer Placeholder 5"/>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normAutofit/>
          </a:bodyPr>
          <a:lstStyle/>
          <a:p>
            <a:pPr>
              <a:buNone/>
            </a:pPr>
            <a:r>
              <a:rPr lang="en-US" dirty="0" smtClean="0"/>
              <a:t>	</a:t>
            </a:r>
            <a:r>
              <a:rPr lang="en-US" sz="2400" dirty="0" smtClean="0"/>
              <a:t>This presentation is intended solely to provide general information and does not constitute legal advice.  Attendance at the presentation or later review of these printed materials does not create an attorney-client relationship with Federal Education Group, PLLC.  You should not take any action based upon any information in this presentation without first consulting legal counsel familiar with your particular circumstances.</a:t>
            </a:r>
            <a:endParaRPr lang="en-US" sz="2400" dirty="0"/>
          </a:p>
        </p:txBody>
      </p:sp>
      <p:sp>
        <p:nvSpPr>
          <p:cNvPr id="6" name="Footer Placeholder 5"/>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25</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for an Uncertain Environment</a:t>
            </a:r>
            <a:endParaRPr lang="en-US" dirty="0"/>
          </a:p>
        </p:txBody>
      </p:sp>
      <p:sp>
        <p:nvSpPr>
          <p:cNvPr id="3" name="Content Placeholder 2"/>
          <p:cNvSpPr>
            <a:spLocks noGrp="1"/>
          </p:cNvSpPr>
          <p:nvPr>
            <p:ph idx="1"/>
          </p:nvPr>
        </p:nvSpPr>
        <p:spPr>
          <a:xfrm>
            <a:off x="381000" y="1752601"/>
            <a:ext cx="8534400" cy="4648200"/>
          </a:xfrm>
        </p:spPr>
        <p:txBody>
          <a:bodyPr>
            <a:normAutofit fontScale="92500" lnSpcReduction="20000"/>
          </a:bodyPr>
          <a:lstStyle/>
          <a:p>
            <a:r>
              <a:rPr lang="en-US" dirty="0" smtClean="0"/>
              <a:t>Know the </a:t>
            </a:r>
            <a:r>
              <a:rPr lang="en-US" u="sng" dirty="0" smtClean="0"/>
              <a:t>ground rules</a:t>
            </a:r>
            <a:r>
              <a:rPr lang="en-US" dirty="0" smtClean="0"/>
              <a:t> of federal grants management: </a:t>
            </a:r>
          </a:p>
          <a:p>
            <a:pPr lvl="1"/>
            <a:r>
              <a:rPr lang="en-US" dirty="0" smtClean="0"/>
              <a:t>Federal program rules (evolving in light of ESEA Flexibility)</a:t>
            </a:r>
          </a:p>
          <a:p>
            <a:pPr lvl="1"/>
            <a:r>
              <a:rPr lang="en-US" dirty="0" smtClean="0">
                <a:solidFill>
                  <a:srgbClr val="FF0000"/>
                </a:solidFill>
              </a:rPr>
              <a:t>Federal Cost Principles (OMB Circular A-87 – some confusion over what circular applies to charter schools – we will tackle this issue later)</a:t>
            </a:r>
            <a:endParaRPr lang="en-US" dirty="0" smtClean="0"/>
          </a:p>
          <a:p>
            <a:r>
              <a:rPr lang="en-US" dirty="0" smtClean="0"/>
              <a:t>In short: </a:t>
            </a:r>
          </a:p>
          <a:p>
            <a:pPr lvl="1"/>
            <a:r>
              <a:rPr lang="en-US" dirty="0" smtClean="0"/>
              <a:t>Can your charter school describe and document the entire lifecycle of your federal program dollars?  </a:t>
            </a:r>
          </a:p>
          <a:p>
            <a:pPr lvl="1"/>
            <a:r>
              <a:rPr lang="en-US" dirty="0"/>
              <a:t>Is the charter school’s organization set-up </a:t>
            </a:r>
            <a:r>
              <a:rPr lang="en-US" dirty="0" smtClean="0"/>
              <a:t>in a way that makes meeting these requirements easier to deal with? </a:t>
            </a:r>
            <a:endParaRPr lang="en-US" dirty="0"/>
          </a:p>
          <a:p>
            <a:pPr lvl="1"/>
            <a:r>
              <a:rPr lang="en-US" dirty="0" smtClean="0"/>
              <a:t>G</a:t>
            </a:r>
            <a:r>
              <a:rPr lang="en-US" sz="2400" dirty="0" smtClean="0"/>
              <a:t>iven the nature of the federal program and the amount the charter school wants to spend on a cost, would a “prudent person” understand the decision to spend funds on a particular cost?</a:t>
            </a:r>
          </a:p>
          <a:p>
            <a:endParaRPr lang="en-US" dirty="0" smtClean="0"/>
          </a:p>
          <a:p>
            <a:endParaRPr lang="en-US" dirty="0"/>
          </a:p>
        </p:txBody>
      </p:sp>
      <p:sp>
        <p:nvSpPr>
          <p:cNvPr id="6" name="Footer Placeholder 5"/>
          <p:cNvSpPr>
            <a:spLocks noGrp="1"/>
          </p:cNvSpPr>
          <p:nvPr>
            <p:ph type="ftr" sz="quarter" idx="11"/>
          </p:nvPr>
        </p:nvSpPr>
        <p:spPr/>
        <p:txBody>
          <a:bodyPr/>
          <a:lstStyle/>
          <a:p>
            <a:r>
              <a:rPr lang="en-US" dirty="0" smtClean="0"/>
              <a:t>© 2013 • All Rights Reserved</a:t>
            </a:r>
            <a:endParaRPr lang="en-US" dirty="0"/>
          </a:p>
        </p:txBody>
      </p:sp>
      <p:sp>
        <p:nvSpPr>
          <p:cNvPr id="4" name="Slide Number Placeholder 3"/>
          <p:cNvSpPr>
            <a:spLocks noGrp="1"/>
          </p:cNvSpPr>
          <p:nvPr>
            <p:ph type="sldNum" sz="quarter" idx="12"/>
          </p:nvPr>
        </p:nvSpPr>
        <p:spPr/>
        <p:txBody>
          <a:bodyPr/>
          <a:lstStyle/>
          <a:p>
            <a:fld id="{17D427D3-9DB1-4B8B-B97D-4AF3C4AFA89F}"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Where Do the Ground Rules Come From? </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99805087"/>
              </p:ext>
            </p:extLst>
          </p:nvPr>
        </p:nvGraphicFramePr>
        <p:xfrm>
          <a:off x="762000" y="1828800"/>
          <a:ext cx="7924800" cy="43434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
        <p:nvSpPr>
          <p:cNvPr id="7" name="Footer Placeholder 6"/>
          <p:cNvSpPr>
            <a:spLocks noGrp="1"/>
          </p:cNvSpPr>
          <p:nvPr>
            <p:ph type="ftr" sz="quarter" idx="11"/>
          </p:nvPr>
        </p:nvSpPr>
        <p:spPr/>
        <p:txBody>
          <a:bodyPr/>
          <a:lstStyle/>
          <a:p>
            <a:r>
              <a:rPr lang="en-US" dirty="0" smtClean="0"/>
              <a:t>© 2013 • All Rights Reserved</a:t>
            </a:r>
            <a:endParaRPr lang="en-US" dirty="0"/>
          </a:p>
        </p:txBody>
      </p:sp>
      <p:sp>
        <p:nvSpPr>
          <p:cNvPr id="3" name="Slide Number Placeholder 2"/>
          <p:cNvSpPr>
            <a:spLocks noGrp="1"/>
          </p:cNvSpPr>
          <p:nvPr>
            <p:ph type="sldNum" sz="quarter" idx="12"/>
          </p:nvPr>
        </p:nvSpPr>
        <p:spPr/>
        <p:txBody>
          <a:bodyPr/>
          <a:lstStyle/>
          <a:p>
            <a:fld id="{17D427D3-9DB1-4B8B-B97D-4AF3C4AFA89F}"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the Ground Rules:</a:t>
            </a:r>
            <a:br>
              <a:rPr lang="en-US" dirty="0" smtClean="0"/>
            </a:br>
            <a:r>
              <a:rPr lang="en-US" dirty="0" smtClean="0"/>
              <a:t>ESEA Flexibility</a:t>
            </a:r>
            <a:endParaRPr lang="en-US" dirty="0"/>
          </a:p>
        </p:txBody>
      </p:sp>
      <p:sp>
        <p:nvSpPr>
          <p:cNvPr id="3" name="Content Placeholder 2"/>
          <p:cNvSpPr>
            <a:spLocks noGrp="1"/>
          </p:cNvSpPr>
          <p:nvPr>
            <p:ph idx="1"/>
          </p:nvPr>
        </p:nvSpPr>
        <p:spPr/>
        <p:txBody>
          <a:bodyPr>
            <a:normAutofit lnSpcReduction="10000"/>
          </a:bodyPr>
          <a:lstStyle/>
          <a:p>
            <a:r>
              <a:rPr lang="en-US" dirty="0" smtClean="0"/>
              <a:t>ED waived key NCLB rules for approved states</a:t>
            </a:r>
          </a:p>
          <a:p>
            <a:pPr lvl="1"/>
            <a:r>
              <a:rPr lang="en-US" dirty="0" smtClean="0"/>
              <a:t>Approved state applications are now a new source of “ground rules” for ESEA Flexibility states </a:t>
            </a:r>
          </a:p>
          <a:p>
            <a:pPr lvl="1"/>
            <a:r>
              <a:rPr lang="en-US" dirty="0" smtClean="0"/>
              <a:t>Charter schools are affected by these changes–spending options will be affected particularly in charter schools that are “priority or focus” schools</a:t>
            </a:r>
          </a:p>
          <a:p>
            <a:pPr marL="0" indent="0">
              <a:buNone/>
            </a:pPr>
            <a:endParaRPr lang="en-US" dirty="0" smtClean="0"/>
          </a:p>
          <a:p>
            <a:r>
              <a:rPr lang="en-US" dirty="0" smtClean="0"/>
              <a:t>ED is also rethinking long-standing administrative rules that impact spending</a:t>
            </a:r>
          </a:p>
          <a:p>
            <a:pPr lvl="1"/>
            <a:r>
              <a:rPr lang="en-US" dirty="0">
                <a:solidFill>
                  <a:srgbClr val="FF0000"/>
                </a:solidFill>
              </a:rPr>
              <a:t>I</a:t>
            </a:r>
            <a:r>
              <a:rPr lang="en-US" dirty="0" smtClean="0">
                <a:solidFill>
                  <a:srgbClr val="FF0000"/>
                </a:solidFill>
              </a:rPr>
              <a:t>mportant to stay up-to-date on ED’s changing guidance</a:t>
            </a:r>
          </a:p>
          <a:p>
            <a:pPr lvl="1"/>
            <a:r>
              <a:rPr lang="en-US" dirty="0" smtClean="0"/>
              <a:t>EXAMPLE: Supplement not supplant clarification</a:t>
            </a:r>
          </a:p>
          <a:p>
            <a:endParaRPr lang="en-US" dirty="0" smtClean="0"/>
          </a:p>
        </p:txBody>
      </p:sp>
      <p:sp>
        <p:nvSpPr>
          <p:cNvPr id="4" name="Footer Placeholder 3"/>
          <p:cNvSpPr>
            <a:spLocks noGrp="1"/>
          </p:cNvSpPr>
          <p:nvPr>
            <p:ph type="ftr" sz="quarter" idx="11"/>
          </p:nvPr>
        </p:nvSpPr>
        <p:spPr/>
        <p:txBody>
          <a:bodyPr/>
          <a:lstStyle/>
          <a:p>
            <a:r>
              <a:rPr lang="en-US" dirty="0" smtClean="0"/>
              <a:t>© 2013 • All Rights Reserved</a:t>
            </a:r>
            <a:endParaRPr lang="en-US" dirty="0"/>
          </a:p>
        </p:txBody>
      </p:sp>
      <p:sp>
        <p:nvSpPr>
          <p:cNvPr id="5" name="Slide Number Placeholder 4"/>
          <p:cNvSpPr>
            <a:spLocks noGrp="1"/>
          </p:cNvSpPr>
          <p:nvPr>
            <p:ph type="sldNum" sz="quarter" idx="12"/>
          </p:nvPr>
        </p:nvSpPr>
        <p:spPr/>
        <p:txBody>
          <a:bodyPr/>
          <a:lstStyle/>
          <a:p>
            <a:fld id="{17D427D3-9DB1-4B8B-B97D-4AF3C4AFA89F}" type="slidenum">
              <a:rPr lang="en-US" smtClean="0"/>
              <a:pPr/>
              <a:t>5</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01194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Issues to Think about BEFORE Federal  Dollars are Spent</a:t>
            </a:r>
            <a:endParaRPr lang="en-US" dirty="0"/>
          </a:p>
        </p:txBody>
      </p:sp>
      <p:sp>
        <p:nvSpPr>
          <p:cNvPr id="4" name="Footer Placeholder 3"/>
          <p:cNvSpPr>
            <a:spLocks noGrp="1"/>
          </p:cNvSpPr>
          <p:nvPr>
            <p:ph type="ftr" sz="quarter" idx="11"/>
          </p:nvPr>
        </p:nvSpPr>
        <p:spPr/>
        <p:txBody>
          <a:bodyPr/>
          <a:lstStyle/>
          <a:p>
            <a:r>
              <a:rPr lang="en-US" smtClean="0"/>
              <a:t>© 2013 • All Rights Reserved</a:t>
            </a:r>
            <a:endParaRPr lang="en-US" dirty="0"/>
          </a:p>
        </p:txBody>
      </p:sp>
      <p:sp>
        <p:nvSpPr>
          <p:cNvPr id="5" name="Slide Number Placeholder 4"/>
          <p:cNvSpPr>
            <a:spLocks noGrp="1"/>
          </p:cNvSpPr>
          <p:nvPr>
            <p:ph type="sldNum" sz="quarter" idx="12"/>
          </p:nvPr>
        </p:nvSpPr>
        <p:spPr/>
        <p:txBody>
          <a:bodyPr/>
          <a:lstStyle/>
          <a:p>
            <a:fld id="{17D427D3-9DB1-4B8B-B97D-4AF3C4AFA89F}" type="slidenum">
              <a:rPr lang="en-US" smtClean="0"/>
              <a:pPr/>
              <a:t>6</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7527654"/>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2800" dirty="0" smtClean="0"/>
              <a:t>Five-step analysis for spending (simple framework-other requirements do apply)</a:t>
            </a:r>
          </a:p>
        </p:txBody>
      </p:sp>
      <p:sp>
        <p:nvSpPr>
          <p:cNvPr id="12291" name="Rectangle 3"/>
          <p:cNvSpPr>
            <a:spLocks noGrp="1" noChangeArrowheads="1"/>
          </p:cNvSpPr>
          <p:nvPr>
            <p:ph type="body" idx="1"/>
          </p:nvPr>
        </p:nvSpPr>
        <p:spPr>
          <a:xfrm>
            <a:off x="381000" y="1905000"/>
            <a:ext cx="8305800" cy="4419600"/>
          </a:xfrm>
        </p:spPr>
        <p:txBody>
          <a:bodyPr/>
          <a:lstStyle/>
          <a:p>
            <a:pPr marL="457200" indent="-457200">
              <a:buFont typeface="+mj-lt"/>
              <a:buAutoNum type="arabicPeriod"/>
              <a:defRPr/>
            </a:pPr>
            <a:r>
              <a:rPr lang="en-US" sz="2400" dirty="0" smtClean="0"/>
              <a:t>Is the cost forbidden by federal laws? (such as OMB cost principles or EDGAR)</a:t>
            </a:r>
          </a:p>
          <a:p>
            <a:pPr marL="457200" indent="-457200">
              <a:buFont typeface="+mj-lt"/>
              <a:buAutoNum type="arabicPeriod"/>
              <a:defRPr/>
            </a:pPr>
            <a:r>
              <a:rPr lang="en-US" sz="2400" dirty="0" smtClean="0"/>
              <a:t>Is the cost permissible under the relevant federal program?</a:t>
            </a:r>
          </a:p>
          <a:p>
            <a:pPr marL="457200" indent="-457200">
              <a:buFont typeface="+mj-lt"/>
              <a:buAutoNum type="arabicPeriod"/>
              <a:defRPr/>
            </a:pPr>
            <a:r>
              <a:rPr lang="en-US" sz="2400" dirty="0" smtClean="0"/>
              <a:t>Is the cost consistent with the federal cost principles?</a:t>
            </a:r>
          </a:p>
          <a:p>
            <a:pPr marL="457200" indent="-457200">
              <a:buFont typeface="+mj-lt"/>
              <a:buAutoNum type="arabicPeriod"/>
              <a:defRPr/>
            </a:pPr>
            <a:r>
              <a:rPr lang="en-US" sz="2400" dirty="0" smtClean="0"/>
              <a:t>Is the cost consistent with program specific fiscal rules? (like supplement not supplant)</a:t>
            </a:r>
          </a:p>
          <a:p>
            <a:pPr marL="457200" indent="-457200">
              <a:buFont typeface="+mj-lt"/>
              <a:buAutoNum type="arabicPeriod"/>
              <a:defRPr/>
            </a:pPr>
            <a:r>
              <a:rPr lang="en-US" sz="2400" dirty="0" smtClean="0"/>
              <a:t>Is the cost consistent with the approved program plan and budget, as well as any special conditions imposed on the grant?</a:t>
            </a:r>
          </a:p>
          <a:p>
            <a:pPr marL="533400" indent="-533400" eaLnBrk="1" hangingPunct="1">
              <a:lnSpc>
                <a:spcPct val="90000"/>
              </a:lnSpc>
              <a:buFont typeface="Wingdings" pitchFamily="2" charset="2"/>
              <a:buAutoNum type="arabicPeriod"/>
              <a:defRPr/>
            </a:pPr>
            <a:endParaRPr lang="en-US" sz="2000" dirty="0" smtClean="0"/>
          </a:p>
          <a:p>
            <a:pPr marL="533400" indent="-533400" eaLnBrk="1" hangingPunct="1">
              <a:lnSpc>
                <a:spcPct val="90000"/>
              </a:lnSpc>
              <a:buFont typeface="Wingdings" pitchFamily="2" charset="2"/>
              <a:buAutoNum type="arabicPeriod"/>
              <a:defRPr/>
            </a:pPr>
            <a:endParaRPr lang="en-US" sz="2000" dirty="0" smtClean="0"/>
          </a:p>
        </p:txBody>
      </p:sp>
      <p:sp>
        <p:nvSpPr>
          <p:cNvPr id="22532" name="Footer Placeholder 3"/>
          <p:cNvSpPr>
            <a:spLocks noGrp="1"/>
          </p:cNvSpPr>
          <p:nvPr>
            <p:ph type="ftr" sz="quarter" idx="11"/>
          </p:nvPr>
        </p:nvSpPr>
        <p:spPr>
          <a:xfrm>
            <a:off x="3124200" y="6383338"/>
            <a:ext cx="3733800" cy="474662"/>
          </a:xfrm>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latin typeface="Verdana" pitchFamily="34" charset="0"/>
              </a:rPr>
              <a:t>© 2013 Federal Education Group, PLLC</a:t>
            </a:r>
          </a:p>
        </p:txBody>
      </p:sp>
      <p:sp>
        <p:nvSpPr>
          <p:cNvPr id="22533" name="Slide Number Placeholder 4"/>
          <p:cNvSpPr>
            <a:spLocks noGrp="1"/>
          </p:cNvSpPr>
          <p:nvPr>
            <p:ph type="sldNum" sz="quarter" idx="12"/>
          </p:nvPr>
        </p:nvSpPr>
        <p:spPr>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EB32E1F-5474-42A5-9FF2-00CAC7E84289}" type="slidenum">
              <a:rPr lang="en-US" smtClean="0">
                <a:latin typeface="Verdana" pitchFamily="34" charset="0"/>
              </a:rPr>
              <a:pPr eaLnBrk="1" hangingPunct="1"/>
              <a:t>7</a:t>
            </a:fld>
            <a:endParaRPr lang="en-US" smtClean="0">
              <a:latin typeface="Verdana"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878266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OMB Circular Applies to Charter Schools? </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are three OMB Circulars containing cost principles: </a:t>
            </a:r>
          </a:p>
          <a:p>
            <a:pPr lvl="1"/>
            <a:r>
              <a:rPr lang="en-US" dirty="0" smtClean="0"/>
              <a:t>A-21: Institutions of Higher Education</a:t>
            </a:r>
          </a:p>
          <a:p>
            <a:pPr lvl="1"/>
            <a:r>
              <a:rPr lang="en-US" dirty="0" smtClean="0"/>
              <a:t>A-87: State and local governments</a:t>
            </a:r>
          </a:p>
          <a:p>
            <a:pPr lvl="1"/>
            <a:r>
              <a:rPr lang="en-US" dirty="0" smtClean="0"/>
              <a:t>A-122: Non-profits</a:t>
            </a:r>
          </a:p>
          <a:p>
            <a:pPr lvl="1"/>
            <a:endParaRPr lang="en-US" dirty="0"/>
          </a:p>
          <a:p>
            <a:r>
              <a:rPr lang="en-US" dirty="0" smtClean="0"/>
              <a:t>While these three circulars are largely similar, there are important differences. </a:t>
            </a:r>
          </a:p>
          <a:p>
            <a:endParaRPr lang="en-US" dirty="0"/>
          </a:p>
          <a:p>
            <a:r>
              <a:rPr lang="en-US" dirty="0" smtClean="0"/>
              <a:t>A-87 is considerably more flexible than A-122 for many operational issues</a:t>
            </a:r>
            <a:endParaRPr lang="en-US" dirty="0"/>
          </a:p>
        </p:txBody>
      </p:sp>
      <p:sp>
        <p:nvSpPr>
          <p:cNvPr id="4" name="Footer Placeholder 3"/>
          <p:cNvSpPr>
            <a:spLocks noGrp="1"/>
          </p:cNvSpPr>
          <p:nvPr>
            <p:ph type="ftr" sz="quarter" idx="11"/>
          </p:nvPr>
        </p:nvSpPr>
        <p:spPr/>
        <p:txBody>
          <a:bodyPr/>
          <a:lstStyle/>
          <a:p>
            <a:r>
              <a:rPr lang="en-US" smtClean="0"/>
              <a:t>© 2013 • All Rights Reserved</a:t>
            </a:r>
            <a:endParaRPr lang="en-US" dirty="0"/>
          </a:p>
        </p:txBody>
      </p:sp>
      <p:sp>
        <p:nvSpPr>
          <p:cNvPr id="5" name="Slide Number Placeholder 4"/>
          <p:cNvSpPr>
            <a:spLocks noGrp="1"/>
          </p:cNvSpPr>
          <p:nvPr>
            <p:ph type="sldNum" sz="quarter" idx="12"/>
          </p:nvPr>
        </p:nvSpPr>
        <p:spPr/>
        <p:txBody>
          <a:bodyPr/>
          <a:lstStyle/>
          <a:p>
            <a:fld id="{17D427D3-9DB1-4B8B-B97D-4AF3C4AFA89F}" type="slidenum">
              <a:rPr lang="en-US" smtClean="0"/>
              <a:pPr/>
              <a:t>8</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80653745"/>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OMB Circular Applies to Charter Schools?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ED’s OIG applies A-87 to charter schools during its audits</a:t>
            </a:r>
          </a:p>
          <a:p>
            <a:r>
              <a:rPr lang="en-US" dirty="0" smtClean="0"/>
              <a:t>ED’s Office of Elementary and Secondary Education (OESE) applies A-87 to SEAs and LEAs for its grants (including Title I)</a:t>
            </a:r>
          </a:p>
          <a:p>
            <a:r>
              <a:rPr lang="en-US" dirty="0" smtClean="0"/>
              <a:t>Charter schools are eligible for federal formula program funds (like Title I, Title II, and IDEA) based on their LEA or “part of LEA” status – other </a:t>
            </a:r>
            <a:r>
              <a:rPr lang="en-US" u="sng" dirty="0" smtClean="0"/>
              <a:t>non-profits are not eligible</a:t>
            </a:r>
            <a:r>
              <a:rPr lang="en-US" dirty="0" smtClean="0"/>
              <a:t> for these funds</a:t>
            </a:r>
          </a:p>
          <a:p>
            <a:r>
              <a:rPr lang="en-US" b="1" dirty="0" smtClean="0"/>
              <a:t>CONFUSION: </a:t>
            </a:r>
            <a:r>
              <a:rPr lang="en-US" dirty="0" smtClean="0"/>
              <a:t>ED’s Public Charter School Office cited to A-122 in its 2011 PCSP guidance</a:t>
            </a:r>
          </a:p>
          <a:p>
            <a:pPr lvl="1"/>
            <a:r>
              <a:rPr lang="en-US" sz="2500" dirty="0" smtClean="0"/>
              <a:t>Non-regulatory guidance does not have the force of law</a:t>
            </a:r>
          </a:p>
          <a:p>
            <a:pPr lvl="1"/>
            <a:r>
              <a:rPr lang="en-US" sz="2500" dirty="0" smtClean="0"/>
              <a:t>In the end, both A-122 and A-87 require spending to be necessary and reasonable (i.e. ED’s PCSP guidance could be a typo)</a:t>
            </a:r>
          </a:p>
          <a:p>
            <a:pPr lvl="1"/>
            <a:r>
              <a:rPr lang="en-US" sz="2500" dirty="0" smtClean="0"/>
              <a:t>This presentation uses A-87 as the relevant standard – though the concepts discussed here are present in both A-87 and A-122</a:t>
            </a:r>
            <a:endParaRPr lang="en-US" sz="2500" dirty="0"/>
          </a:p>
        </p:txBody>
      </p:sp>
      <p:sp>
        <p:nvSpPr>
          <p:cNvPr id="4" name="Footer Placeholder 3"/>
          <p:cNvSpPr>
            <a:spLocks noGrp="1"/>
          </p:cNvSpPr>
          <p:nvPr>
            <p:ph type="ftr" sz="quarter" idx="11"/>
          </p:nvPr>
        </p:nvSpPr>
        <p:spPr/>
        <p:txBody>
          <a:bodyPr/>
          <a:lstStyle/>
          <a:p>
            <a:r>
              <a:rPr lang="en-US" smtClean="0"/>
              <a:t>© 2013 • All Rights Reserved</a:t>
            </a:r>
            <a:endParaRPr lang="en-US" dirty="0"/>
          </a:p>
        </p:txBody>
      </p:sp>
      <p:sp>
        <p:nvSpPr>
          <p:cNvPr id="5" name="Slide Number Placeholder 4"/>
          <p:cNvSpPr>
            <a:spLocks noGrp="1"/>
          </p:cNvSpPr>
          <p:nvPr>
            <p:ph type="sldNum" sz="quarter" idx="12"/>
          </p:nvPr>
        </p:nvSpPr>
        <p:spPr/>
        <p:txBody>
          <a:bodyPr/>
          <a:lstStyle/>
          <a:p>
            <a:fld id="{17D427D3-9DB1-4B8B-B97D-4AF3C4AFA89F}" type="slidenum">
              <a:rPr lang="en-US" smtClean="0"/>
              <a:pPr/>
              <a:t>9</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738807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fa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refab">
      <a:majorFont>
        <a:latin typeface="Arial Black"/>
        <a:ea typeface=""/>
        <a:cs typeface=""/>
        <a:font script="Jpan" typeface="ＭＳ Ｐゴシック"/>
        <a:font script="Hang" typeface="HY견고딕"/>
        <a:font script="Hans" typeface="宋体"/>
        <a:font script="Hant" typeface="新細明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2274</Words>
  <Application>Microsoft Macintosh PowerPoint</Application>
  <PresentationFormat>On-screen Show (4:3)</PresentationFormat>
  <Paragraphs>260</Paragraphs>
  <Slides>25</Slides>
  <Notes>5</Notes>
  <HiddenSlides>0</HiddenSlides>
  <MMClips>0</MMClips>
  <ScaleCrop>false</ScaleCrop>
  <HeadingPairs>
    <vt:vector size="4" baseType="variant">
      <vt:variant>
        <vt:lpstr>Design Template</vt:lpstr>
      </vt:variant>
      <vt:variant>
        <vt:i4>1</vt:i4>
      </vt:variant>
      <vt:variant>
        <vt:lpstr>Slide Titles</vt:lpstr>
      </vt:variant>
      <vt:variant>
        <vt:i4>25</vt:i4>
      </vt:variant>
    </vt:vector>
  </HeadingPairs>
  <TitlesOfParts>
    <vt:vector size="26" baseType="lpstr">
      <vt:lpstr>Prefab</vt:lpstr>
      <vt:lpstr>Core Principles for Managing Federal Grants </vt:lpstr>
      <vt:lpstr>Grants Management:  Where Policy Meets Implementation</vt:lpstr>
      <vt:lpstr>Strategies for an Uncertain Environment</vt:lpstr>
      <vt:lpstr>Where Do the Ground Rules Come From? </vt:lpstr>
      <vt:lpstr>Changing the Ground Rules: ESEA Flexibility</vt:lpstr>
      <vt:lpstr>Issues to Think about BEFORE Federal  Dollars are Spent</vt:lpstr>
      <vt:lpstr>Five-step analysis for spending (simple framework-other requirements do apply)</vt:lpstr>
      <vt:lpstr>Which OMB Circular Applies to Charter Schools? </vt:lpstr>
      <vt:lpstr>Which OMB Circular Applies to Charter Schools? </vt:lpstr>
      <vt:lpstr>What is A-87 and Why Should I Care?  </vt:lpstr>
      <vt:lpstr>Why does A-87 matter so much to federal education programs?</vt:lpstr>
      <vt:lpstr>System Failures Hinder Program Success</vt:lpstr>
      <vt:lpstr>Proper Spending of Federal Funds Requires the Entire Charter School Organization</vt:lpstr>
      <vt:lpstr>First hurdle.  Know what you can’t do.   </vt:lpstr>
      <vt:lpstr>Second hurdle.  Figuring out what you can do. </vt:lpstr>
      <vt:lpstr>Practical Considerations  for “Necessary and Reasonable”</vt:lpstr>
      <vt:lpstr>Practical Considerations  for “Necessary and Reasonable”</vt:lpstr>
      <vt:lpstr>Practical Considerations for “Allocable”</vt:lpstr>
      <vt:lpstr>Practical Considerations for “Authorized”</vt:lpstr>
      <vt:lpstr>Practical Considerations for “Adequately Documented”</vt:lpstr>
      <vt:lpstr>Practical Considerations for Adequately Documented (cont.)</vt:lpstr>
      <vt:lpstr>On the Horizon</vt:lpstr>
      <vt:lpstr>Resources</vt:lpstr>
      <vt:lpstr>Resources</vt:lpstr>
      <vt:lpstr>Disclaimer</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2013-07-16T00:08:33Z</dcterms:created>
  <dcterms:modified xsi:type="dcterms:W3CDTF">2013-07-16T00:08:57Z</dcterms:modified>
</cp:coreProperties>
</file>