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embeddings/oleObject1.bin" ContentType="application/vnd.openxmlformats-officedocument.oleObject"/>
  <Override PartName="/ppt/notesSlides/notesSlide14.xml" ContentType="application/vnd.openxmlformats-officedocument.presentationml.notesSlide+xml"/>
  <Override PartName="/ppt/notesSlides/notesSlide15.xml" ContentType="application/vnd.openxmlformats-officedocument.presentationml.notesSlide+xml"/>
  <Override PartName="/ppt/embeddings/oleObject2.bin" ContentType="application/vnd.openxmlformats-officedocument.oleObject"/>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embeddings/oleObject3.bin" ContentType="application/vnd.openxmlformats-officedocument.oleObject"/>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56" r:id="rId2"/>
    <p:sldId id="257" r:id="rId3"/>
    <p:sldId id="258" r:id="rId4"/>
    <p:sldId id="275" r:id="rId5"/>
    <p:sldId id="276" r:id="rId6"/>
    <p:sldId id="290" r:id="rId7"/>
    <p:sldId id="292" r:id="rId8"/>
    <p:sldId id="277" r:id="rId9"/>
    <p:sldId id="293" r:id="rId10"/>
    <p:sldId id="278" r:id="rId11"/>
    <p:sldId id="279" r:id="rId12"/>
    <p:sldId id="291" r:id="rId13"/>
    <p:sldId id="298" r:id="rId14"/>
    <p:sldId id="297" r:id="rId15"/>
    <p:sldId id="261" r:id="rId16"/>
    <p:sldId id="294" r:id="rId17"/>
    <p:sldId id="280" r:id="rId18"/>
    <p:sldId id="281" r:id="rId19"/>
    <p:sldId id="282" r:id="rId20"/>
    <p:sldId id="283" r:id="rId21"/>
    <p:sldId id="284" r:id="rId22"/>
    <p:sldId id="285" r:id="rId23"/>
    <p:sldId id="286" r:id="rId24"/>
    <p:sldId id="295" r:id="rId25"/>
    <p:sldId id="287" r:id="rId26"/>
    <p:sldId id="288" r:id="rId27"/>
    <p:sldId id="289" r:id="rId28"/>
    <p:sldId id="268" r:id="rId29"/>
    <p:sldId id="262" r:id="rId30"/>
    <p:sldId id="296" r:id="rId31"/>
    <p:sldId id="299" r:id="rId32"/>
    <p:sldId id="300" r:id="rId33"/>
    <p:sldId id="301" r:id="rId34"/>
    <p:sldId id="270" r:id="rId35"/>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66" autoAdjust="0"/>
    <p:restoredTop sz="94609" autoAdjust="0"/>
  </p:normalViewPr>
  <p:slideViewPr>
    <p:cSldViewPr>
      <p:cViewPr varScale="1">
        <p:scale>
          <a:sx n="121" d="100"/>
          <a:sy n="121" d="100"/>
        </p:scale>
        <p:origin x="-112" y="-2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1" d="100"/>
          <a:sy n="101" d="100"/>
        </p:scale>
        <p:origin x="-1792" y="-12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1804"/>
          </a:xfrm>
          <a:prstGeom prst="rect">
            <a:avLst/>
          </a:prstGeom>
        </p:spPr>
        <p:txBody>
          <a:bodyPr vert="horz" lIns="92830" tIns="46415" rIns="92830" bIns="46415" rtlCol="0"/>
          <a:lstStyle>
            <a:lvl1pPr algn="r">
              <a:defRPr sz="1200"/>
            </a:lvl1pPr>
          </a:lstStyle>
          <a:p>
            <a:fld id="{B239A497-B91D-4D29-9932-57D63669A337}" type="datetimeFigureOut">
              <a:rPr lang="en-US" smtClean="0"/>
              <a:pPr/>
              <a:t>10/29/14</a:t>
            </a:fld>
            <a:endParaRPr lang="en-US"/>
          </a:p>
        </p:txBody>
      </p:sp>
      <p:sp>
        <p:nvSpPr>
          <p:cNvPr id="4" name="Footer Placeholder 3"/>
          <p:cNvSpPr>
            <a:spLocks noGrp="1"/>
          </p:cNvSpPr>
          <p:nvPr>
            <p:ph type="ftr" sz="quarter" idx="2"/>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2668"/>
            <a:ext cx="3037840" cy="461804"/>
          </a:xfrm>
          <a:prstGeom prst="rect">
            <a:avLst/>
          </a:prstGeom>
        </p:spPr>
        <p:txBody>
          <a:bodyPr vert="horz" lIns="92830" tIns="46415" rIns="92830" bIns="46415" rtlCol="0" anchor="b"/>
          <a:lstStyle>
            <a:lvl1pPr algn="r">
              <a:defRPr sz="1200"/>
            </a:lvl1pPr>
          </a:lstStyle>
          <a:p>
            <a:fld id="{CF6CC2D4-1445-4A61-917A-1621AF768123}" type="slidenum">
              <a:rPr lang="en-US" smtClean="0"/>
              <a:pPr/>
              <a:t>‹#›</a:t>
            </a:fld>
            <a:endParaRPr lang="en-US"/>
          </a:p>
        </p:txBody>
      </p:sp>
    </p:spTree>
    <p:extLst>
      <p:ext uri="{BB962C8B-B14F-4D97-AF65-F5344CB8AC3E}">
        <p14:creationId xmlns:p14="http://schemas.microsoft.com/office/powerpoint/2010/main" val="291109449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97B9127E-2C2E-4CE7-9542-435AD3B19AE4}" type="datetimeFigureOut">
              <a:rPr lang="en-US" smtClean="0"/>
              <a:pPr/>
              <a:t>10/29/14</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F5F26FCA-55C8-4B43-B484-0540445D886A}" type="slidenum">
              <a:rPr lang="en-US" smtClean="0"/>
              <a:pPr/>
              <a:t>‹#›</a:t>
            </a:fld>
            <a:endParaRPr lang="en-US"/>
          </a:p>
        </p:txBody>
      </p:sp>
    </p:spTree>
    <p:extLst>
      <p:ext uri="{BB962C8B-B14F-4D97-AF65-F5344CB8AC3E}">
        <p14:creationId xmlns:p14="http://schemas.microsoft.com/office/powerpoint/2010/main" val="155728812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4129753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95150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233216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Tree>
    <p:extLst>
      <p:ext uri="{BB962C8B-B14F-4D97-AF65-F5344CB8AC3E}">
        <p14:creationId xmlns:p14="http://schemas.microsoft.com/office/powerpoint/2010/main" val="5978165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703664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441928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8758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322963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Tree>
    <p:extLst>
      <p:ext uri="{BB962C8B-B14F-4D97-AF65-F5344CB8AC3E}">
        <p14:creationId xmlns:p14="http://schemas.microsoft.com/office/powerpoint/2010/main" val="3315857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31359278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Tree>
    <p:extLst>
      <p:ext uri="{BB962C8B-B14F-4D97-AF65-F5344CB8AC3E}">
        <p14:creationId xmlns:p14="http://schemas.microsoft.com/office/powerpoint/2010/main" val="114163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457597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530776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Tree>
    <p:extLst>
      <p:ext uri="{BB962C8B-B14F-4D97-AF65-F5344CB8AC3E}">
        <p14:creationId xmlns:p14="http://schemas.microsoft.com/office/powerpoint/2010/main" val="15523801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Tree>
    <p:extLst>
      <p:ext uri="{BB962C8B-B14F-4D97-AF65-F5344CB8AC3E}">
        <p14:creationId xmlns:p14="http://schemas.microsoft.com/office/powerpoint/2010/main" val="37733908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605528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509298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4450" y="692150"/>
            <a:ext cx="4619625" cy="3463925"/>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2963536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Tree>
    <p:extLst>
      <p:ext uri="{BB962C8B-B14F-4D97-AF65-F5344CB8AC3E}">
        <p14:creationId xmlns:p14="http://schemas.microsoft.com/office/powerpoint/2010/main" val="7743838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2541546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01216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30587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936065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42415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878415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419479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768558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02870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Tree>
    <p:extLst>
      <p:ext uri="{BB962C8B-B14F-4D97-AF65-F5344CB8AC3E}">
        <p14:creationId xmlns:p14="http://schemas.microsoft.com/office/powerpoint/2010/main" val="3417811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79255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Tree>
    <p:extLst>
      <p:ext uri="{BB962C8B-B14F-4D97-AF65-F5344CB8AC3E}">
        <p14:creationId xmlns:p14="http://schemas.microsoft.com/office/powerpoint/2010/main" val="1284724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9693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3391408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82078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CFA028-BAEB-474E-A91C-1CADCCD2E22C}" type="datetime1">
              <a:rPr lang="en-US" smtClean="0"/>
              <a:pPr/>
              <a:t>10/29/14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9705B-4320-4090-8636-BE0A1CDFB898}" type="slidenum">
              <a:rPr lang="en-US" smtClean="0"/>
              <a:pPr/>
              <a:t>‹#›</a:t>
            </a:fld>
            <a:endParaRPr lang="en-US"/>
          </a:p>
        </p:txBody>
      </p:sp>
      <p:pic>
        <p:nvPicPr>
          <p:cNvPr id="7" name="Picture 6" descr="BG.jpg"/>
          <p:cNvPicPr>
            <a:picLocks noChangeAspect="1"/>
          </p:cNvPicPr>
          <p:nvPr userDrawn="1"/>
        </p:nvPicPr>
        <p:blipFill>
          <a:blip r:embed="rId2" cstate="print"/>
          <a:stretch>
            <a:fillRect/>
          </a:stretch>
        </p:blipFill>
        <p:spPr>
          <a:xfrm>
            <a:off x="0" y="0"/>
            <a:ext cx="9144000" cy="6858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43B08B-7E06-2E46-9070-C1AB42CCE8BB}" type="datetime1">
              <a:rPr lang="en-US" smtClean="0"/>
              <a:pPr/>
              <a:t>10/29/14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9705B-4320-4090-8636-BE0A1CDFB89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5B617B-DA63-2045-BA41-39CC4A4746BB}" type="datetime1">
              <a:rPr lang="en-US" smtClean="0"/>
              <a:pPr/>
              <a:t>10/29/14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9705B-4320-4090-8636-BE0A1CDFB89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0EF8EF-0739-C84B-991F-D86F78A47B47}" type="datetime1">
              <a:rPr lang="en-US" smtClean="0"/>
              <a:pPr/>
              <a:t>10/29/14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9705B-4320-4090-8636-BE0A1CDFB89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EC6F0494-C542-994E-BE08-7468124B946F}" type="datetime1">
              <a:rPr lang="en-US" smtClean="0"/>
              <a:pPr/>
              <a:t>10/29/14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9705B-4320-4090-8636-BE0A1CDFB89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888664-F240-534E-8611-9E73BB77117B}" type="datetime1">
              <a:rPr lang="en-US" smtClean="0"/>
              <a:pPr/>
              <a:t>10/29/14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9705B-4320-4090-8636-BE0A1CDFB89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976230-41AF-8643-AF08-D04AC03375BF}" type="datetime1">
              <a:rPr lang="en-US" smtClean="0"/>
              <a:pPr/>
              <a:t>10/29/14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69705B-4320-4090-8636-BE0A1CDFB89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C703AD-70A3-554F-B30E-D70FF197ED5D}" type="datetime1">
              <a:rPr lang="en-US" smtClean="0"/>
              <a:pPr/>
              <a:t>10/29/14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69705B-4320-4090-8636-BE0A1CDFB89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EBFC82-616E-3C48-B48A-57A89ED8CA0E}" type="datetime1">
              <a:rPr lang="en-US" smtClean="0"/>
              <a:pPr/>
              <a:t>10/29/14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69705B-4320-4090-8636-BE0A1CDFB8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AF54A4-C511-3841-99CE-CB3A50B406B8}" type="datetime1">
              <a:rPr lang="en-US" smtClean="0"/>
              <a:pPr/>
              <a:t>10/29/14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9705B-4320-4090-8636-BE0A1CDFB89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47E711-D6AD-A941-B4F9-DE78C9B45D06}" type="datetime1">
              <a:rPr lang="en-US" smtClean="0"/>
              <a:pPr/>
              <a:t>10/29/14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9705B-4320-4090-8636-BE0A1CDFB89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AAFCD-63AD-6F46-B7F6-AE501D222FC1}" type="datetime1">
              <a:rPr lang="en-US" smtClean="0"/>
              <a:pPr/>
              <a:t>10/29/14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69705B-4320-4090-8636-BE0A1CDFB898}" type="slidenum">
              <a:rPr lang="en-US" smtClean="0"/>
              <a:pPr/>
              <a:t>‹#›</a:t>
            </a:fld>
            <a:endParaRPr lang="en-US"/>
          </a:p>
        </p:txBody>
      </p:sp>
      <p:pic>
        <p:nvPicPr>
          <p:cNvPr id="10" name="Picture 9" descr="BG.png"/>
          <p:cNvPicPr>
            <a:picLocks noChangeAspect="1"/>
          </p:cNvPicPr>
          <p:nvPr userDrawn="1"/>
        </p:nvPicPr>
        <p:blipFill>
          <a:blip r:embed="rId1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rjs@erateadvanta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oleObject" Target="../embeddings/oleObject1.bin"/><Relationship Id="rId5" Type="http://schemas.openxmlformats.org/officeDocument/2006/relationships/package" Target="../embeddings/Microsoft_Word_Document1.docx"/><Relationship Id="rId6" Type="http://schemas.openxmlformats.org/officeDocument/2006/relationships/image" Target="../media/image3.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4" Type="http://schemas.openxmlformats.org/officeDocument/2006/relationships/oleObject" Target="../embeddings/oleObject2.bin"/><Relationship Id="rId5" Type="http://schemas.openxmlformats.org/officeDocument/2006/relationships/package" Target="../embeddings/Microsoft_Word_Document2.docx"/><Relationship Id="rId6" Type="http://schemas.openxmlformats.org/officeDocument/2006/relationships/image" Target="../media/image4.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4" Type="http://schemas.openxmlformats.org/officeDocument/2006/relationships/oleObject" Target="../embeddings/oleObject3.bin"/><Relationship Id="rId5" Type="http://schemas.openxmlformats.org/officeDocument/2006/relationships/package" Target="../embeddings/Microsoft_Word_Document3.docx"/><Relationship Id="rId6" Type="http://schemas.openxmlformats.org/officeDocument/2006/relationships/image" Target="../media/image5.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3" Type="http://schemas.openxmlformats.org/officeDocument/2006/relationships/hyperlink" Target="mailto:rjs@erateadvantage.com" TargetMode="External"/><Relationship Id="rId4" Type="http://schemas.openxmlformats.org/officeDocument/2006/relationships/hyperlink" Target="http://www.erateadvantage.com/" TargetMode="External"/><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470025"/>
          </a:xfrm>
        </p:spPr>
        <p:txBody>
          <a:bodyPr>
            <a:normAutofit fontScale="90000"/>
          </a:bodyPr>
          <a:lstStyle/>
          <a:p>
            <a:r>
              <a:rPr lang="en-US" sz="3200" b="1" dirty="0" smtClean="0"/>
              <a:t>E-Rate Program:</a:t>
            </a:r>
            <a:br>
              <a:rPr lang="en-US" sz="3200" b="1" dirty="0" smtClean="0"/>
            </a:br>
            <a:r>
              <a:rPr lang="en-US" sz="3200" b="1" dirty="0" smtClean="0"/>
              <a:t>2015 Changes</a:t>
            </a:r>
            <a:br>
              <a:rPr lang="en-US" sz="3200" b="1" dirty="0" smtClean="0"/>
            </a:br>
            <a:r>
              <a:rPr lang="en-US" sz="2700" b="1" dirty="0" smtClean="0"/>
              <a:t>What the New E-Rate Rules Mean for Your Charter School</a:t>
            </a:r>
            <a:endParaRPr lang="en-US" sz="2700" dirty="0"/>
          </a:p>
        </p:txBody>
      </p:sp>
      <p:sp>
        <p:nvSpPr>
          <p:cNvPr id="3" name="Subtitle 2"/>
          <p:cNvSpPr>
            <a:spLocks noGrp="1"/>
          </p:cNvSpPr>
          <p:nvPr>
            <p:ph type="subTitle" idx="1"/>
          </p:nvPr>
        </p:nvSpPr>
        <p:spPr>
          <a:xfrm>
            <a:off x="1371600" y="2209800"/>
            <a:ext cx="6400800" cy="3429000"/>
          </a:xfrm>
        </p:spPr>
        <p:txBody>
          <a:bodyPr>
            <a:normAutofit fontScale="92500" lnSpcReduction="20000"/>
          </a:bodyPr>
          <a:lstStyle/>
          <a:p>
            <a:r>
              <a:rPr lang="en-US" dirty="0"/>
              <a:t>Presented by:</a:t>
            </a:r>
          </a:p>
          <a:p>
            <a:r>
              <a:rPr lang="en-US" sz="3800" b="1" u="sng" dirty="0"/>
              <a:t>E-Rate Advantage, LLC</a:t>
            </a:r>
          </a:p>
          <a:p>
            <a:endParaRPr lang="en-US" u="sng" dirty="0"/>
          </a:p>
          <a:p>
            <a:pPr algn="l"/>
            <a:r>
              <a:rPr lang="en-US" dirty="0" smtClean="0"/>
              <a:t>Ben </a:t>
            </a:r>
            <a:r>
              <a:rPr lang="en-US" dirty="0"/>
              <a:t>Sniecinski</a:t>
            </a:r>
          </a:p>
          <a:p>
            <a:pPr algn="l"/>
            <a:r>
              <a:rPr lang="en-US" dirty="0"/>
              <a:t>Contact Information:</a:t>
            </a:r>
          </a:p>
          <a:p>
            <a:pPr algn="l"/>
            <a:r>
              <a:rPr lang="en-US" dirty="0" smtClean="0">
                <a:hlinkClick r:id="rId3"/>
              </a:rPr>
              <a:t>ben@erateadvantage.com</a:t>
            </a:r>
            <a:endParaRPr lang="en-US" dirty="0"/>
          </a:p>
          <a:p>
            <a:pPr algn="l"/>
            <a:r>
              <a:rPr lang="en-US" dirty="0"/>
              <a:t>908 </a:t>
            </a:r>
            <a:r>
              <a:rPr lang="en-US" dirty="0" smtClean="0"/>
              <a:t>892 0705</a:t>
            </a:r>
            <a:endParaRPr lang="en-US" dirty="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(cont’d)</a:t>
            </a:r>
            <a:endParaRPr lang="en-US" dirty="0"/>
          </a:p>
        </p:txBody>
      </p:sp>
      <p:sp>
        <p:nvSpPr>
          <p:cNvPr id="3" name="Content Placeholder 2"/>
          <p:cNvSpPr>
            <a:spLocks noGrp="1"/>
          </p:cNvSpPr>
          <p:nvPr>
            <p:ph idx="1"/>
          </p:nvPr>
        </p:nvSpPr>
        <p:spPr/>
        <p:txBody>
          <a:bodyPr/>
          <a:lstStyle/>
          <a:p>
            <a:r>
              <a:rPr lang="en-US" dirty="0" smtClean="0"/>
              <a:t>Priority I becomes Category 1</a:t>
            </a:r>
          </a:p>
          <a:p>
            <a:pPr lvl="2"/>
            <a:r>
              <a:rPr lang="en-US" dirty="0" smtClean="0"/>
              <a:t>There</a:t>
            </a:r>
            <a:r>
              <a:rPr lang="en-US" dirty="0" smtClean="0">
                <a:solidFill>
                  <a:srgbClr val="000000"/>
                </a:solidFill>
              </a:rPr>
              <a:t> is </a:t>
            </a:r>
            <a:r>
              <a:rPr lang="en-US" dirty="0" smtClean="0"/>
              <a:t>no cap on funding for Category 1 services - $2.25 billion</a:t>
            </a:r>
          </a:p>
          <a:p>
            <a:pPr lvl="1"/>
            <a:r>
              <a:rPr lang="en-US" dirty="0" smtClean="0"/>
              <a:t>Some Services Eliminated Immediately </a:t>
            </a:r>
          </a:p>
          <a:p>
            <a:pPr lvl="1"/>
            <a:r>
              <a:rPr lang="en-US" dirty="0" smtClean="0"/>
              <a:t>Voice Service </a:t>
            </a:r>
          </a:p>
          <a:p>
            <a:pPr lvl="2"/>
            <a:r>
              <a:rPr lang="en-US" dirty="0" smtClean="0"/>
              <a:t>Phase down by 20% a year</a:t>
            </a:r>
          </a:p>
          <a:p>
            <a:pPr lvl="1"/>
            <a:r>
              <a:rPr lang="en-US" dirty="0" smtClean="0"/>
              <a:t>Broadband/Internet</a:t>
            </a:r>
          </a:p>
          <a:p>
            <a:pPr lvl="2"/>
            <a:r>
              <a:rPr lang="en-US" dirty="0" smtClean="0"/>
              <a:t>Still fully funded</a:t>
            </a:r>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10</a:t>
            </a:fld>
            <a:endParaRPr lang="en-US"/>
          </a:p>
        </p:txBody>
      </p:sp>
    </p:spTree>
    <p:extLst>
      <p:ext uri="{BB962C8B-B14F-4D97-AF65-F5344CB8AC3E}">
        <p14:creationId xmlns:p14="http://schemas.microsoft.com/office/powerpoint/2010/main" val="3356124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Category 1 Services to be Eliminated</a:t>
            </a:r>
            <a:endParaRPr lang="en-US" dirty="0"/>
          </a:p>
        </p:txBody>
      </p:sp>
      <p:sp>
        <p:nvSpPr>
          <p:cNvPr id="3" name="Content Placeholder 2"/>
          <p:cNvSpPr>
            <a:spLocks noGrp="1"/>
          </p:cNvSpPr>
          <p:nvPr>
            <p:ph idx="1"/>
          </p:nvPr>
        </p:nvSpPr>
        <p:spPr/>
        <p:txBody>
          <a:bodyPr/>
          <a:lstStyle/>
          <a:p>
            <a:r>
              <a:rPr lang="en-US" dirty="0" smtClean="0"/>
              <a:t>Eliminated as of 2015 – no phase down</a:t>
            </a:r>
          </a:p>
          <a:p>
            <a:pPr lvl="1"/>
            <a:r>
              <a:rPr lang="en-US" dirty="0" smtClean="0"/>
              <a:t>Paging</a:t>
            </a:r>
          </a:p>
          <a:p>
            <a:pPr lvl="1"/>
            <a:r>
              <a:rPr lang="en-US" dirty="0" smtClean="0"/>
              <a:t>Directory assistance</a:t>
            </a:r>
          </a:p>
          <a:p>
            <a:pPr lvl="1"/>
            <a:r>
              <a:rPr lang="en-US" dirty="0" smtClean="0"/>
              <a:t>E-mail</a:t>
            </a:r>
          </a:p>
          <a:p>
            <a:pPr lvl="1"/>
            <a:r>
              <a:rPr lang="en-US" dirty="0" smtClean="0"/>
              <a:t>Voice mail</a:t>
            </a:r>
          </a:p>
          <a:p>
            <a:pPr lvl="1"/>
            <a:r>
              <a:rPr lang="en-US" dirty="0" smtClean="0"/>
              <a:t>Web-hosting</a:t>
            </a:r>
          </a:p>
          <a:p>
            <a:pPr lvl="1"/>
            <a:r>
              <a:rPr lang="en-US" dirty="0" smtClean="0"/>
              <a:t>Texting</a:t>
            </a:r>
          </a:p>
          <a:p>
            <a:pPr lvl="1"/>
            <a:r>
              <a:rPr lang="en-US" dirty="0" smtClean="0"/>
              <a:t>DID’s</a:t>
            </a:r>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11</a:t>
            </a:fld>
            <a:endParaRPr lang="en-US"/>
          </a:p>
        </p:txBody>
      </p:sp>
    </p:spTree>
    <p:extLst>
      <p:ext uri="{BB962C8B-B14F-4D97-AF65-F5344CB8AC3E}">
        <p14:creationId xmlns:p14="http://schemas.microsoft.com/office/powerpoint/2010/main" val="393995800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Voice Service Phase Down</a:t>
            </a:r>
            <a:endParaRPr lang="en-US" dirty="0"/>
          </a:p>
        </p:txBody>
      </p:sp>
      <p:sp>
        <p:nvSpPr>
          <p:cNvPr id="3" name="Content Placeholder 2"/>
          <p:cNvSpPr>
            <a:spLocks noGrp="1"/>
          </p:cNvSpPr>
          <p:nvPr>
            <p:ph idx="1"/>
          </p:nvPr>
        </p:nvSpPr>
        <p:spPr/>
        <p:txBody>
          <a:bodyPr/>
          <a:lstStyle/>
          <a:p>
            <a:r>
              <a:rPr lang="en-US" dirty="0" smtClean="0"/>
              <a:t>USAC will phase out voice service by 20% a year</a:t>
            </a:r>
          </a:p>
          <a:p>
            <a:pPr lvl="1"/>
            <a:r>
              <a:rPr lang="en-US" dirty="0" smtClean="0"/>
              <a:t>This includes </a:t>
            </a:r>
            <a:r>
              <a:rPr lang="en-US" b="1" dirty="0" smtClean="0"/>
              <a:t>Cell Phone service</a:t>
            </a:r>
          </a:p>
          <a:p>
            <a:r>
              <a:rPr lang="en-US" dirty="0" smtClean="0"/>
              <a:t>If you are a 90% school in 2015 you will get a 70% discount on voice service, 2016 = 50%, 2017 = 30 % and so on </a:t>
            </a:r>
            <a:r>
              <a:rPr lang="en-US" dirty="0" smtClean="0">
                <a:solidFill>
                  <a:srgbClr val="000000"/>
                </a:solidFill>
              </a:rPr>
              <a:t>until you no longer get a discount on voice service</a:t>
            </a:r>
            <a:endParaRPr lang="en-US" dirty="0">
              <a:solidFill>
                <a:srgbClr val="000000"/>
              </a:solidFill>
            </a:endParaRPr>
          </a:p>
        </p:txBody>
      </p:sp>
      <p:sp>
        <p:nvSpPr>
          <p:cNvPr id="4" name="Slide Number Placeholder 3"/>
          <p:cNvSpPr>
            <a:spLocks noGrp="1"/>
          </p:cNvSpPr>
          <p:nvPr>
            <p:ph type="sldNum" sz="quarter" idx="12"/>
          </p:nvPr>
        </p:nvSpPr>
        <p:spPr/>
        <p:txBody>
          <a:bodyPr/>
          <a:lstStyle/>
          <a:p>
            <a:fld id="{2869705B-4320-4090-8636-BE0A1CDFB898}" type="slidenum">
              <a:rPr lang="en-US" smtClean="0"/>
              <a:pPr/>
              <a:t>12</a:t>
            </a:fld>
            <a:endParaRPr lang="en-US"/>
          </a:p>
        </p:txBody>
      </p:sp>
    </p:spTree>
    <p:extLst>
      <p:ext uri="{BB962C8B-B14F-4D97-AF65-F5344CB8AC3E}">
        <p14:creationId xmlns:p14="http://schemas.microsoft.com/office/powerpoint/2010/main" val="21107601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Voice Service Phase Down</a:t>
            </a:r>
          </a:p>
        </p:txBody>
      </p:sp>
      <p:sp>
        <p:nvSpPr>
          <p:cNvPr id="3" name="Slide Number Placeholder 2"/>
          <p:cNvSpPr>
            <a:spLocks noGrp="1"/>
          </p:cNvSpPr>
          <p:nvPr>
            <p:ph type="sldNum" sz="quarter" idx="12"/>
          </p:nvPr>
        </p:nvSpPr>
        <p:spPr/>
        <p:txBody>
          <a:bodyPr/>
          <a:lstStyle/>
          <a:p>
            <a:fld id="{2869705B-4320-4090-8636-BE0A1CDFB898}" type="slidenum">
              <a:rPr lang="en-US" smtClean="0"/>
              <a:pPr/>
              <a:t>13</a:t>
            </a:fld>
            <a:endParaRPr lang="en-US"/>
          </a:p>
        </p:txBody>
      </p:sp>
      <p:sp>
        <p:nvSpPr>
          <p:cNvPr id="4" name="TextBox 3"/>
          <p:cNvSpPr txBox="1"/>
          <p:nvPr/>
        </p:nvSpPr>
        <p:spPr>
          <a:xfrm>
            <a:off x="4135106" y="2402084"/>
            <a:ext cx="184666" cy="369332"/>
          </a:xfrm>
          <a:prstGeom prst="rect">
            <a:avLst/>
          </a:prstGeom>
          <a:noFill/>
        </p:spPr>
        <p:txBody>
          <a:bodyPr wrap="none" rtlCol="0">
            <a:spAutoFit/>
          </a:bodyPr>
          <a:lstStyle/>
          <a:p>
            <a:endParaRPr lang="en-US" dirty="0"/>
          </a:p>
        </p:txBody>
      </p:sp>
      <p:sp>
        <p:nvSpPr>
          <p:cNvPr id="7" name="TextBox 6"/>
          <p:cNvSpPr txBox="1"/>
          <p:nvPr/>
        </p:nvSpPr>
        <p:spPr>
          <a:xfrm>
            <a:off x="1969098" y="5493291"/>
            <a:ext cx="1849748" cy="369332"/>
          </a:xfrm>
          <a:prstGeom prst="rect">
            <a:avLst/>
          </a:prstGeom>
          <a:noFill/>
        </p:spPr>
        <p:txBody>
          <a:bodyPr wrap="none" rtlCol="0">
            <a:spAutoFit/>
          </a:bodyPr>
          <a:lstStyle/>
          <a:p>
            <a:r>
              <a:rPr lang="en-US" dirty="0" smtClean="0"/>
              <a:t>*NF = No Funding</a:t>
            </a:r>
            <a:endParaRPr lang="en-US" dirty="0"/>
          </a:p>
        </p:txBody>
      </p:sp>
      <p:graphicFrame>
        <p:nvGraphicFramePr>
          <p:cNvPr id="15" name="Object 14"/>
          <p:cNvGraphicFramePr>
            <a:graphicFrameLocks noChangeAspect="1"/>
          </p:cNvGraphicFramePr>
          <p:nvPr>
            <p:extLst>
              <p:ext uri="{D42A27DB-BD31-4B8C-83A1-F6EECF244321}">
                <p14:modId xmlns:p14="http://schemas.microsoft.com/office/powerpoint/2010/main" val="1920629202"/>
              </p:ext>
            </p:extLst>
          </p:nvPr>
        </p:nvGraphicFramePr>
        <p:xfrm>
          <a:off x="1752600" y="1638300"/>
          <a:ext cx="5638800" cy="3581400"/>
        </p:xfrm>
        <a:graphic>
          <a:graphicData uri="http://schemas.openxmlformats.org/presentationml/2006/ole">
            <mc:AlternateContent xmlns:mc="http://schemas.openxmlformats.org/markup-compatibility/2006">
              <mc:Choice xmlns:v="urn:schemas-microsoft-com:vml" Requires="v">
                <p:oleObj spid="_x0000_s3100" name="Document" r:id="rId5" imgW="5638800" imgH="3581400" progId="Word.Document.12">
                  <p:embed/>
                </p:oleObj>
              </mc:Choice>
              <mc:Fallback>
                <p:oleObj name="Document" r:id="rId5" imgW="5638800" imgH="3581400" progId="Word.Document.12">
                  <p:embed/>
                  <p:pic>
                    <p:nvPicPr>
                      <p:cNvPr id="0" name=""/>
                      <p:cNvPicPr/>
                      <p:nvPr/>
                    </p:nvPicPr>
                    <p:blipFill>
                      <a:blip r:embed="rId6"/>
                      <a:stretch>
                        <a:fillRect/>
                      </a:stretch>
                    </p:blipFill>
                    <p:spPr>
                      <a:xfrm>
                        <a:off x="1752600" y="1638300"/>
                        <a:ext cx="5638800" cy="3581400"/>
                      </a:xfrm>
                      <a:prstGeom prst="rect">
                        <a:avLst/>
                      </a:prstGeom>
                    </p:spPr>
                  </p:pic>
                </p:oleObj>
              </mc:Fallback>
            </mc:AlternateContent>
          </a:graphicData>
        </a:graphic>
      </p:graphicFrame>
    </p:spTree>
    <p:extLst>
      <p:ext uri="{BB962C8B-B14F-4D97-AF65-F5344CB8AC3E}">
        <p14:creationId xmlns:p14="http://schemas.microsoft.com/office/powerpoint/2010/main" val="170522868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Broadband</a:t>
            </a:r>
            <a:endParaRPr lang="en-US" dirty="0"/>
          </a:p>
        </p:txBody>
      </p:sp>
      <p:sp>
        <p:nvSpPr>
          <p:cNvPr id="3" name="Content Placeholder 2"/>
          <p:cNvSpPr>
            <a:spLocks noGrp="1"/>
          </p:cNvSpPr>
          <p:nvPr>
            <p:ph idx="1"/>
          </p:nvPr>
        </p:nvSpPr>
        <p:spPr/>
        <p:txBody>
          <a:bodyPr/>
          <a:lstStyle/>
          <a:p>
            <a:pPr lvl="1"/>
            <a:r>
              <a:rPr lang="en-US" dirty="0"/>
              <a:t>Broadband/Internet</a:t>
            </a:r>
          </a:p>
          <a:p>
            <a:pPr lvl="2"/>
            <a:r>
              <a:rPr lang="en-US" dirty="0"/>
              <a:t>Still fully funded</a:t>
            </a:r>
          </a:p>
          <a:p>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14</a:t>
            </a:fld>
            <a:endParaRPr lang="en-US"/>
          </a:p>
        </p:txBody>
      </p:sp>
    </p:spTree>
    <p:extLst>
      <p:ext uri="{BB962C8B-B14F-4D97-AF65-F5344CB8AC3E}">
        <p14:creationId xmlns:p14="http://schemas.microsoft.com/office/powerpoint/2010/main" val="102061548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Discount Matrix for Category I</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3569159793"/>
              </p:ext>
            </p:extLst>
          </p:nvPr>
        </p:nvGraphicFramePr>
        <p:xfrm>
          <a:off x="1143000" y="1600200"/>
          <a:ext cx="6762750" cy="4522787"/>
        </p:xfrm>
        <a:graphic>
          <a:graphicData uri="http://schemas.openxmlformats.org/presentationml/2006/ole">
            <mc:AlternateContent xmlns:mc="http://schemas.openxmlformats.org/markup-compatibility/2006">
              <mc:Choice xmlns:v="urn:schemas-microsoft-com:vml" Requires="v">
                <p:oleObj spid="_x0000_s1127" name="Document" r:id="rId5" imgW="7579080" imgH="5064840" progId="Word.Document.12">
                  <p:embed/>
                </p:oleObj>
              </mc:Choice>
              <mc:Fallback>
                <p:oleObj name="Document" r:id="rId5" imgW="7579080" imgH="5064840" progId="Word.Document.12">
                  <p:embed/>
                  <p:pic>
                    <p:nvPicPr>
                      <p:cNvPr id="0" name="Picture 41"/>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3000" y="1600200"/>
                        <a:ext cx="6762750" cy="4522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Slide Number Placeholder 2"/>
          <p:cNvSpPr>
            <a:spLocks noGrp="1"/>
          </p:cNvSpPr>
          <p:nvPr>
            <p:ph type="sldNum" sz="quarter" idx="12"/>
          </p:nvPr>
        </p:nvSpPr>
        <p:spPr/>
        <p:txBody>
          <a:bodyPr/>
          <a:lstStyle/>
          <a:p>
            <a:fld id="{2869705B-4320-4090-8636-BE0A1CDFB898}" type="slidenum">
              <a:rPr lang="en-US" smtClean="0"/>
              <a:pPr/>
              <a:t>15</a:t>
            </a:fld>
            <a:endParaRPr lang="en-US"/>
          </a:p>
        </p:txBody>
      </p:sp>
    </p:spTree>
    <p:extLst>
      <p:ext uri="{BB962C8B-B14F-4D97-AF65-F5344CB8AC3E}">
        <p14:creationId xmlns:p14="http://schemas.microsoft.com/office/powerpoint/2010/main" val="309900430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Changes	</a:t>
            </a:r>
            <a:endParaRPr lang="en-US" dirty="0"/>
          </a:p>
        </p:txBody>
      </p:sp>
      <p:sp>
        <p:nvSpPr>
          <p:cNvPr id="3" name="Subtitle 2"/>
          <p:cNvSpPr>
            <a:spLocks noGrp="1"/>
          </p:cNvSpPr>
          <p:nvPr>
            <p:ph type="subTitle" idx="1"/>
          </p:nvPr>
        </p:nvSpPr>
        <p:spPr/>
        <p:txBody>
          <a:bodyPr/>
          <a:lstStyle/>
          <a:p>
            <a:r>
              <a:rPr lang="en-US" dirty="0" smtClean="0"/>
              <a:t>Priority II becomes Category II</a:t>
            </a:r>
            <a:endParaRPr lang="en-US" dirty="0"/>
          </a:p>
        </p:txBody>
      </p:sp>
    </p:spTree>
    <p:extLst>
      <p:ext uri="{BB962C8B-B14F-4D97-AF65-F5344CB8AC3E}">
        <p14:creationId xmlns:p14="http://schemas.microsoft.com/office/powerpoint/2010/main" val="97124720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II becomes Category II</a:t>
            </a:r>
            <a:endParaRPr lang="en-US" dirty="0"/>
          </a:p>
        </p:txBody>
      </p:sp>
      <p:sp>
        <p:nvSpPr>
          <p:cNvPr id="3" name="Content Placeholder 2"/>
          <p:cNvSpPr>
            <a:spLocks noGrp="1"/>
          </p:cNvSpPr>
          <p:nvPr>
            <p:ph idx="1"/>
          </p:nvPr>
        </p:nvSpPr>
        <p:spPr/>
        <p:txBody>
          <a:bodyPr>
            <a:noAutofit/>
          </a:bodyPr>
          <a:lstStyle/>
          <a:p>
            <a:r>
              <a:rPr lang="en-US" sz="3000" dirty="0" smtClean="0"/>
              <a:t>Target of $1 billion a year</a:t>
            </a:r>
          </a:p>
          <a:p>
            <a:pPr lvl="1"/>
            <a:r>
              <a:rPr lang="en-US" sz="3000" dirty="0" smtClean="0"/>
              <a:t>Separate from the $2.25 billion of Category 1</a:t>
            </a:r>
          </a:p>
          <a:p>
            <a:r>
              <a:rPr lang="en-US" sz="3000" dirty="0" smtClean="0"/>
              <a:t>Category II only supports Wi-Fi components</a:t>
            </a:r>
          </a:p>
          <a:p>
            <a:r>
              <a:rPr lang="en-US" sz="3000" dirty="0" smtClean="0"/>
              <a:t>Max Discount is 85%</a:t>
            </a:r>
          </a:p>
          <a:p>
            <a:r>
              <a:rPr lang="en-US" sz="3000" dirty="0" smtClean="0"/>
              <a:t>Category II funding is capped at $150 per student for schools and $2.30 per </a:t>
            </a:r>
            <a:r>
              <a:rPr lang="en-US" sz="3000" dirty="0" err="1" smtClean="0"/>
              <a:t>sq</a:t>
            </a:r>
            <a:r>
              <a:rPr lang="en-US" sz="3000" dirty="0" smtClean="0"/>
              <a:t>/</a:t>
            </a:r>
            <a:r>
              <a:rPr lang="en-US" sz="3000" dirty="0" err="1" smtClean="0"/>
              <a:t>ft</a:t>
            </a:r>
            <a:r>
              <a:rPr lang="en-US" sz="3000" dirty="0" smtClean="0"/>
              <a:t> for libraries </a:t>
            </a:r>
          </a:p>
          <a:p>
            <a:r>
              <a:rPr lang="en-US" sz="3000" dirty="0" smtClean="0"/>
              <a:t>Minimum funding available $9,200 </a:t>
            </a:r>
            <a:endParaRPr lang="en-US" sz="3000"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17</a:t>
            </a:fld>
            <a:endParaRPr lang="en-US"/>
          </a:p>
        </p:txBody>
      </p:sp>
    </p:spTree>
    <p:extLst>
      <p:ext uri="{BB962C8B-B14F-4D97-AF65-F5344CB8AC3E}">
        <p14:creationId xmlns:p14="http://schemas.microsoft.com/office/powerpoint/2010/main" val="82998905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billion Target</a:t>
            </a:r>
            <a:endParaRPr lang="en-US" dirty="0"/>
          </a:p>
        </p:txBody>
      </p:sp>
      <p:sp>
        <p:nvSpPr>
          <p:cNvPr id="3" name="Content Placeholder 2"/>
          <p:cNvSpPr>
            <a:spLocks noGrp="1"/>
          </p:cNvSpPr>
          <p:nvPr>
            <p:ph idx="1"/>
          </p:nvPr>
        </p:nvSpPr>
        <p:spPr/>
        <p:txBody>
          <a:bodyPr/>
          <a:lstStyle/>
          <a:p>
            <a:r>
              <a:rPr lang="en-US" dirty="0" smtClean="0"/>
              <a:t>Category I still has </a:t>
            </a:r>
            <a:r>
              <a:rPr lang="en-US" dirty="0" smtClean="0">
                <a:solidFill>
                  <a:srgbClr val="000000"/>
                </a:solidFill>
              </a:rPr>
              <a:t>priority over Category II</a:t>
            </a:r>
          </a:p>
          <a:p>
            <a:pPr lvl="1"/>
            <a:r>
              <a:rPr lang="en-US" dirty="0" smtClean="0">
                <a:solidFill>
                  <a:srgbClr val="000000"/>
                </a:solidFill>
              </a:rPr>
              <a:t>If there is not enough Cat I money, </a:t>
            </a:r>
            <a:r>
              <a:rPr lang="en-US" dirty="0" smtClean="0"/>
              <a:t>they will take from Cat II</a:t>
            </a:r>
          </a:p>
          <a:p>
            <a:pPr lvl="1"/>
            <a:r>
              <a:rPr lang="en-US" dirty="0" smtClean="0"/>
              <a:t>Category II will have separate budget</a:t>
            </a:r>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18</a:t>
            </a:fld>
            <a:endParaRPr lang="en-US"/>
          </a:p>
        </p:txBody>
      </p:sp>
    </p:spTree>
    <p:extLst>
      <p:ext uri="{BB962C8B-B14F-4D97-AF65-F5344CB8AC3E}">
        <p14:creationId xmlns:p14="http://schemas.microsoft.com/office/powerpoint/2010/main" val="2821488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Category II Wi-Fi Only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Category II is for Wi-Fi components only:</a:t>
            </a:r>
          </a:p>
          <a:p>
            <a:pPr lvl="1"/>
            <a:r>
              <a:rPr lang="en-US" dirty="0" smtClean="0"/>
              <a:t>Routers</a:t>
            </a:r>
          </a:p>
          <a:p>
            <a:pPr lvl="1"/>
            <a:r>
              <a:rPr lang="en-US" dirty="0" smtClean="0"/>
              <a:t>Switching</a:t>
            </a:r>
          </a:p>
          <a:p>
            <a:pPr lvl="1"/>
            <a:r>
              <a:rPr lang="en-US" dirty="0" smtClean="0"/>
              <a:t>WAP’s</a:t>
            </a:r>
          </a:p>
          <a:p>
            <a:pPr lvl="1"/>
            <a:r>
              <a:rPr lang="en-US" dirty="0" smtClean="0"/>
              <a:t>Cabling</a:t>
            </a:r>
          </a:p>
          <a:p>
            <a:pPr lvl="1"/>
            <a:r>
              <a:rPr lang="en-US" dirty="0" smtClean="0"/>
              <a:t>Racks</a:t>
            </a:r>
          </a:p>
          <a:p>
            <a:pPr lvl="1"/>
            <a:r>
              <a:rPr lang="en-US" dirty="0" smtClean="0"/>
              <a:t>Controllers</a:t>
            </a:r>
          </a:p>
          <a:p>
            <a:pPr lvl="1"/>
            <a:r>
              <a:rPr lang="en-US" dirty="0" smtClean="0"/>
              <a:t>Firewall service</a:t>
            </a:r>
          </a:p>
          <a:p>
            <a:pPr lvl="1"/>
            <a:r>
              <a:rPr lang="en-US" dirty="0" smtClean="0"/>
              <a:t>UPS’s</a:t>
            </a:r>
          </a:p>
          <a:p>
            <a:pPr lvl="1"/>
            <a:r>
              <a:rPr lang="en-US" dirty="0" smtClean="0"/>
              <a:t>Software</a:t>
            </a:r>
          </a:p>
          <a:p>
            <a:pPr lvl="1"/>
            <a:r>
              <a:rPr lang="en-US" dirty="0" smtClean="0"/>
              <a:t>Cloud based controllers</a:t>
            </a:r>
          </a:p>
          <a:p>
            <a:pPr lvl="1"/>
            <a:r>
              <a:rPr lang="en-US" dirty="0" smtClean="0"/>
              <a:t>Basic maintenance of Wi-Fi</a:t>
            </a:r>
          </a:p>
          <a:p>
            <a:pPr lvl="1"/>
            <a:r>
              <a:rPr lang="en-US" dirty="0" smtClean="0"/>
              <a:t>Managed Wi-Fi</a:t>
            </a:r>
          </a:p>
          <a:p>
            <a:pPr lvl="2"/>
            <a:r>
              <a:rPr lang="en-US" dirty="0" smtClean="0"/>
              <a:t>Obtained LAN/WLAN’s as a managed service for 3-5 years</a:t>
            </a:r>
          </a:p>
          <a:p>
            <a:pPr lvl="1"/>
            <a:r>
              <a:rPr lang="en-US" dirty="0" smtClean="0"/>
              <a:t>Caching Servers</a:t>
            </a:r>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19</a:t>
            </a:fld>
            <a:endParaRPr lang="en-US"/>
          </a:p>
        </p:txBody>
      </p:sp>
    </p:spTree>
    <p:extLst>
      <p:ext uri="{BB962C8B-B14F-4D97-AF65-F5344CB8AC3E}">
        <p14:creationId xmlns:p14="http://schemas.microsoft.com/office/powerpoint/2010/main" val="1688429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E-Rate Overview</a:t>
            </a:r>
            <a:endParaRPr lang="en-US" dirty="0"/>
          </a:p>
        </p:txBody>
      </p:sp>
      <p:sp>
        <p:nvSpPr>
          <p:cNvPr id="3" name="Content Placeholder 2"/>
          <p:cNvSpPr>
            <a:spLocks noGrp="1"/>
          </p:cNvSpPr>
          <p:nvPr>
            <p:ph idx="1"/>
          </p:nvPr>
        </p:nvSpPr>
        <p:spPr/>
        <p:txBody>
          <a:bodyPr/>
          <a:lstStyle/>
          <a:p>
            <a:r>
              <a:rPr lang="en-US" dirty="0" smtClean="0"/>
              <a:t>Sponsored by the FCC </a:t>
            </a:r>
          </a:p>
          <a:p>
            <a:endParaRPr lang="en-US" dirty="0" smtClean="0"/>
          </a:p>
          <a:p>
            <a:r>
              <a:rPr lang="en-US" dirty="0" smtClean="0"/>
              <a:t>Managed by USAC</a:t>
            </a:r>
          </a:p>
          <a:p>
            <a:endParaRPr lang="en-US" dirty="0" smtClean="0"/>
          </a:p>
          <a:p>
            <a:r>
              <a:rPr lang="en-US" dirty="0" smtClean="0"/>
              <a:t>Application Review by </a:t>
            </a:r>
            <a:r>
              <a:rPr lang="en-US" dirty="0" err="1" smtClean="0"/>
              <a:t>Solix</a:t>
            </a:r>
            <a:endParaRPr lang="en-US" dirty="0"/>
          </a:p>
          <a:p>
            <a:endParaRPr lang="en-US" dirty="0"/>
          </a:p>
          <a:p>
            <a:r>
              <a:rPr lang="en-US" dirty="0"/>
              <a:t>1998 - $</a:t>
            </a:r>
            <a:r>
              <a:rPr lang="en-US" dirty="0" smtClean="0"/>
              <a:t>2.25B</a:t>
            </a:r>
            <a:endParaRPr lang="en-US" dirty="0"/>
          </a:p>
          <a:p>
            <a:endParaRPr lang="en-US" dirty="0" smtClean="0"/>
          </a:p>
        </p:txBody>
      </p:sp>
      <p:sp>
        <p:nvSpPr>
          <p:cNvPr id="4" name="Slide Number Placeholder 3"/>
          <p:cNvSpPr>
            <a:spLocks noGrp="1"/>
          </p:cNvSpPr>
          <p:nvPr>
            <p:ph type="sldNum" sz="quarter" idx="12"/>
          </p:nvPr>
        </p:nvSpPr>
        <p:spPr/>
        <p:txBody>
          <a:bodyPr/>
          <a:lstStyle/>
          <a:p>
            <a:fld id="{2869705B-4320-4090-8636-BE0A1CDFB898}" type="slidenum">
              <a:rPr lang="en-US" smtClean="0"/>
              <a:pPr/>
              <a:t>2</a:t>
            </a:fld>
            <a:endParaRPr lang="en-US"/>
          </a:p>
        </p:txBody>
      </p:sp>
    </p:spTree>
    <p:extLst>
      <p:ext uri="{BB962C8B-B14F-4D97-AF65-F5344CB8AC3E}">
        <p14:creationId xmlns:p14="http://schemas.microsoft.com/office/powerpoint/2010/main" val="262847177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Category II Discounts</a:t>
            </a:r>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20</a:t>
            </a:fld>
            <a:endParaRPr lang="en-US"/>
          </a:p>
        </p:txBody>
      </p:sp>
      <p:graphicFrame>
        <p:nvGraphicFramePr>
          <p:cNvPr id="5" name="Content Placeholder 3"/>
          <p:cNvGraphicFramePr>
            <a:graphicFrameLocks noGrp="1" noChangeAspect="1"/>
          </p:cNvGraphicFramePr>
          <p:nvPr>
            <p:ph idx="1"/>
            <p:extLst>
              <p:ext uri="{D42A27DB-BD31-4B8C-83A1-F6EECF244321}">
                <p14:modId xmlns:p14="http://schemas.microsoft.com/office/powerpoint/2010/main" val="4286073019"/>
              </p:ext>
            </p:extLst>
          </p:nvPr>
        </p:nvGraphicFramePr>
        <p:xfrm>
          <a:off x="1188843" y="1600200"/>
          <a:ext cx="6766314" cy="4525963"/>
        </p:xfrm>
        <a:graphic>
          <a:graphicData uri="http://schemas.openxmlformats.org/presentationml/2006/ole">
            <mc:AlternateContent xmlns:mc="http://schemas.openxmlformats.org/markup-compatibility/2006">
              <mc:Choice xmlns:v="urn:schemas-microsoft-com:vml" Requires="v">
                <p:oleObj spid="_x0000_s2113" name="Document" r:id="rId5" imgW="7579080" imgH="5064840" progId="Word.Document.12">
                  <p:embed/>
                </p:oleObj>
              </mc:Choice>
              <mc:Fallback>
                <p:oleObj name="Document" r:id="rId5" imgW="7579080" imgH="5064840" progId="Word.Document.12">
                  <p:embed/>
                  <p:pic>
                    <p:nvPicPr>
                      <p:cNvPr id="0" name="Picture 2"/>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88843" y="1600200"/>
                        <a:ext cx="6766314" cy="4525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926215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Category II Funding Capped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$150 per student – PRE DISCOUNT – for schools</a:t>
            </a:r>
          </a:p>
          <a:p>
            <a:r>
              <a:rPr lang="en-US" dirty="0" smtClean="0"/>
              <a:t>$2.30 per Square Foot – PRE DISCOUNT – for Libraries</a:t>
            </a:r>
          </a:p>
          <a:p>
            <a:r>
              <a:rPr lang="en-US" dirty="0" smtClean="0"/>
              <a:t>5 year budget</a:t>
            </a:r>
          </a:p>
          <a:p>
            <a:pPr lvl="1"/>
            <a:r>
              <a:rPr lang="en-US" dirty="0" smtClean="0"/>
              <a:t>Examples:</a:t>
            </a:r>
          </a:p>
          <a:p>
            <a:pPr lvl="2"/>
            <a:r>
              <a:rPr lang="en-US" dirty="0" smtClean="0"/>
              <a:t>If you are a school with 1,000 students and you’re a 80% school you would get $120,000 in Category II funding for a 5 year period</a:t>
            </a:r>
          </a:p>
          <a:p>
            <a:pPr lvl="3"/>
            <a:r>
              <a:rPr lang="en-US" dirty="0" smtClean="0"/>
              <a:t>(1,000 * 150 = $150,000 * .8 = $120,000)</a:t>
            </a:r>
          </a:p>
          <a:p>
            <a:pPr lvl="2"/>
            <a:r>
              <a:rPr lang="en-US" dirty="0" smtClean="0"/>
              <a:t>If you are a 10,000 </a:t>
            </a:r>
            <a:r>
              <a:rPr lang="en-US" dirty="0" err="1" smtClean="0"/>
              <a:t>sq</a:t>
            </a:r>
            <a:r>
              <a:rPr lang="en-US" dirty="0" smtClean="0"/>
              <a:t>/</a:t>
            </a:r>
            <a:r>
              <a:rPr lang="en-US" dirty="0" err="1" smtClean="0"/>
              <a:t>ft</a:t>
            </a:r>
            <a:r>
              <a:rPr lang="en-US" dirty="0" smtClean="0"/>
              <a:t> library with an 80% discount you would get $18,400 in funding for a 5 year period</a:t>
            </a:r>
          </a:p>
          <a:p>
            <a:pPr lvl="3"/>
            <a:r>
              <a:rPr lang="en-US" dirty="0" smtClean="0"/>
              <a:t>(10,000 * 2.30 = 23,000 * .8 = $18,400)</a:t>
            </a:r>
          </a:p>
          <a:p>
            <a:pPr lvl="2"/>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21</a:t>
            </a:fld>
            <a:endParaRPr lang="en-US"/>
          </a:p>
        </p:txBody>
      </p:sp>
    </p:spTree>
    <p:extLst>
      <p:ext uri="{BB962C8B-B14F-4D97-AF65-F5344CB8AC3E}">
        <p14:creationId xmlns:p14="http://schemas.microsoft.com/office/powerpoint/2010/main" val="3239250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Category II Minimum Discount	</a:t>
            </a:r>
            <a:endParaRPr lang="en-US" dirty="0"/>
          </a:p>
        </p:txBody>
      </p:sp>
      <p:sp>
        <p:nvSpPr>
          <p:cNvPr id="3" name="Content Placeholder 2"/>
          <p:cNvSpPr>
            <a:spLocks noGrp="1"/>
          </p:cNvSpPr>
          <p:nvPr>
            <p:ph idx="1"/>
          </p:nvPr>
        </p:nvSpPr>
        <p:spPr/>
        <p:txBody>
          <a:bodyPr/>
          <a:lstStyle/>
          <a:p>
            <a:r>
              <a:rPr lang="en-US" dirty="0" smtClean="0">
                <a:solidFill>
                  <a:srgbClr val="000000"/>
                </a:solidFill>
              </a:rPr>
              <a:t>The </a:t>
            </a:r>
            <a:r>
              <a:rPr lang="en-US" dirty="0" smtClean="0"/>
              <a:t>minimum amount of funding you can receive is $9,200 </a:t>
            </a:r>
          </a:p>
          <a:p>
            <a:pPr lvl="1"/>
            <a:r>
              <a:rPr lang="en-US" dirty="0" smtClean="0"/>
              <a:t>Pre Discount </a:t>
            </a:r>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22</a:t>
            </a:fld>
            <a:endParaRPr lang="en-US"/>
          </a:p>
        </p:txBody>
      </p:sp>
    </p:spTree>
    <p:extLst>
      <p:ext uri="{BB962C8B-B14F-4D97-AF65-F5344CB8AC3E}">
        <p14:creationId xmlns:p14="http://schemas.microsoft.com/office/powerpoint/2010/main" val="36329149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 Cards and Data Plans</a:t>
            </a:r>
            <a:endParaRPr lang="en-US" dirty="0"/>
          </a:p>
        </p:txBody>
      </p:sp>
      <p:sp>
        <p:nvSpPr>
          <p:cNvPr id="3" name="Content Placeholder 2"/>
          <p:cNvSpPr>
            <a:spLocks noGrp="1"/>
          </p:cNvSpPr>
          <p:nvPr>
            <p:ph idx="1"/>
          </p:nvPr>
        </p:nvSpPr>
        <p:spPr/>
        <p:txBody>
          <a:bodyPr/>
          <a:lstStyle/>
          <a:p>
            <a:r>
              <a:rPr lang="en-US" dirty="0" smtClean="0"/>
              <a:t>Air Cards and Data Plans are still eligible</a:t>
            </a:r>
          </a:p>
          <a:p>
            <a:pPr lvl="1"/>
            <a:r>
              <a:rPr lang="en-US" dirty="0" smtClean="0"/>
              <a:t>However, you must demonstrate the cost effectiveness and explain why you </a:t>
            </a:r>
            <a:r>
              <a:rPr lang="en-US" dirty="0" smtClean="0">
                <a:solidFill>
                  <a:srgbClr val="000000"/>
                </a:solidFill>
              </a:rPr>
              <a:t>chose data </a:t>
            </a:r>
            <a:r>
              <a:rPr lang="en-US" dirty="0" smtClean="0"/>
              <a:t>plans and not your own network.</a:t>
            </a:r>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23</a:t>
            </a:fld>
            <a:endParaRPr lang="en-US"/>
          </a:p>
        </p:txBody>
      </p:sp>
    </p:spTree>
    <p:extLst>
      <p:ext uri="{BB962C8B-B14F-4D97-AF65-F5344CB8AC3E}">
        <p14:creationId xmlns:p14="http://schemas.microsoft.com/office/powerpoint/2010/main" val="1392919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Process Changes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77963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Changes	</a:t>
            </a:r>
            <a:endParaRPr lang="en-US" dirty="0"/>
          </a:p>
        </p:txBody>
      </p:sp>
      <p:sp>
        <p:nvSpPr>
          <p:cNvPr id="3" name="Content Placeholder 2"/>
          <p:cNvSpPr>
            <a:spLocks noGrp="1"/>
          </p:cNvSpPr>
          <p:nvPr>
            <p:ph idx="1"/>
          </p:nvPr>
        </p:nvSpPr>
        <p:spPr/>
        <p:txBody>
          <a:bodyPr>
            <a:normAutofit lnSpcReduction="10000"/>
          </a:bodyPr>
          <a:lstStyle/>
          <a:p>
            <a:r>
              <a:rPr lang="en-US" dirty="0" smtClean="0"/>
              <a:t>No Tech plan required</a:t>
            </a:r>
          </a:p>
          <a:p>
            <a:r>
              <a:rPr lang="en-US" dirty="0" smtClean="0"/>
              <a:t>No Income Survey Extrapolation</a:t>
            </a:r>
          </a:p>
          <a:p>
            <a:r>
              <a:rPr lang="en-US" dirty="0" smtClean="0">
                <a:solidFill>
                  <a:srgbClr val="000000"/>
                </a:solidFill>
              </a:rPr>
              <a:t>Hardware install beginning April 1, prior to the start of the funding year</a:t>
            </a:r>
          </a:p>
          <a:p>
            <a:r>
              <a:rPr lang="en-US" dirty="0" smtClean="0">
                <a:solidFill>
                  <a:srgbClr val="000000"/>
                </a:solidFill>
              </a:rPr>
              <a:t>Item 21 pricing will be made </a:t>
            </a:r>
            <a:r>
              <a:rPr lang="en-US" dirty="0" smtClean="0"/>
              <a:t>public</a:t>
            </a:r>
          </a:p>
          <a:p>
            <a:r>
              <a:rPr lang="en-US" dirty="0" smtClean="0"/>
              <a:t>Community Eligibility Provision (CEP)</a:t>
            </a:r>
          </a:p>
          <a:p>
            <a:pPr lvl="1"/>
            <a:r>
              <a:rPr lang="en-US" dirty="0" smtClean="0"/>
              <a:t>Direct Certs X 1.6 multiplier</a:t>
            </a:r>
          </a:p>
          <a:p>
            <a:pPr lvl="2"/>
            <a:r>
              <a:rPr lang="en-US" dirty="0" smtClean="0"/>
              <a:t>Qualify for CEP is 40% or more of your students are direct Certified for NSLP</a:t>
            </a:r>
          </a:p>
          <a:p>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25</a:t>
            </a:fld>
            <a:endParaRPr lang="en-US"/>
          </a:p>
        </p:txBody>
      </p:sp>
    </p:spTree>
    <p:extLst>
      <p:ext uri="{BB962C8B-B14F-4D97-AF65-F5344CB8AC3E}">
        <p14:creationId xmlns:p14="http://schemas.microsoft.com/office/powerpoint/2010/main" val="3132879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Changes </a:t>
            </a:r>
            <a:r>
              <a:rPr lang="en-US" dirty="0" smtClean="0">
                <a:solidFill>
                  <a:srgbClr val="000000"/>
                </a:solidFill>
              </a:rPr>
              <a:t>(cont’d)</a:t>
            </a:r>
            <a:endParaRPr lang="en-US" dirty="0">
              <a:solidFill>
                <a:srgbClr val="000000"/>
              </a:solidFill>
            </a:endParaRPr>
          </a:p>
        </p:txBody>
      </p:sp>
      <p:sp>
        <p:nvSpPr>
          <p:cNvPr id="3" name="Content Placeholder 2"/>
          <p:cNvSpPr>
            <a:spLocks noGrp="1"/>
          </p:cNvSpPr>
          <p:nvPr>
            <p:ph idx="1"/>
          </p:nvPr>
        </p:nvSpPr>
        <p:spPr/>
        <p:txBody>
          <a:bodyPr/>
          <a:lstStyle/>
          <a:p>
            <a:r>
              <a:rPr lang="en-US" dirty="0" smtClean="0"/>
              <a:t>Preferred Master Contracts</a:t>
            </a:r>
          </a:p>
          <a:p>
            <a:pPr lvl="1"/>
            <a:r>
              <a:rPr lang="en-US" dirty="0" smtClean="0"/>
              <a:t>Master Contracts (Nationwide) for Cat II</a:t>
            </a:r>
          </a:p>
          <a:p>
            <a:pPr lvl="1"/>
            <a:r>
              <a:rPr lang="en-US" dirty="0" smtClean="0"/>
              <a:t>Exempt from Competitive bidding</a:t>
            </a:r>
          </a:p>
          <a:p>
            <a:pPr lvl="1"/>
            <a:r>
              <a:rPr lang="en-US" dirty="0" smtClean="0"/>
              <a:t>Mandatory for all bid evaluations, even if you don</a:t>
            </a:r>
            <a:r>
              <a:rPr lang="fr-FR" dirty="0" smtClean="0"/>
              <a:t>’</a:t>
            </a:r>
            <a:r>
              <a:rPr lang="en-US" dirty="0" smtClean="0"/>
              <a:t>t purchase off of one</a:t>
            </a:r>
          </a:p>
          <a:p>
            <a:r>
              <a:rPr lang="en-US" dirty="0" smtClean="0"/>
              <a:t>Multi-year contracts</a:t>
            </a:r>
          </a:p>
          <a:p>
            <a:pPr lvl="1"/>
            <a:r>
              <a:rPr lang="en-US" dirty="0" smtClean="0"/>
              <a:t>No longer than 5 years</a:t>
            </a:r>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26</a:t>
            </a:fld>
            <a:endParaRPr lang="en-US"/>
          </a:p>
        </p:txBody>
      </p:sp>
    </p:spTree>
    <p:extLst>
      <p:ext uri="{BB962C8B-B14F-4D97-AF65-F5344CB8AC3E}">
        <p14:creationId xmlns:p14="http://schemas.microsoft.com/office/powerpoint/2010/main" val="25543917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Changes </a:t>
            </a:r>
            <a:r>
              <a:rPr lang="en-US" dirty="0" smtClean="0">
                <a:solidFill>
                  <a:srgbClr val="000000"/>
                </a:solidFill>
              </a:rPr>
              <a:t>(cont’d)</a:t>
            </a:r>
            <a:endParaRPr lang="en-US" dirty="0">
              <a:solidFill>
                <a:srgbClr val="00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Invoicing</a:t>
            </a:r>
          </a:p>
          <a:p>
            <a:pPr lvl="1"/>
            <a:r>
              <a:rPr lang="en-US" dirty="0" smtClean="0"/>
              <a:t>Money goes directly to schools, no </a:t>
            </a:r>
            <a:r>
              <a:rPr lang="en-US" dirty="0" smtClean="0">
                <a:solidFill>
                  <a:srgbClr val="000000"/>
                </a:solidFill>
              </a:rPr>
              <a:t>longer passes </a:t>
            </a:r>
            <a:r>
              <a:rPr lang="en-US" dirty="0" smtClean="0"/>
              <a:t>through service providers</a:t>
            </a:r>
          </a:p>
          <a:p>
            <a:pPr lvl="1"/>
            <a:r>
              <a:rPr lang="en-US" dirty="0" smtClean="0"/>
              <a:t>If you go with BEAR it must be through Electronic funds transfer</a:t>
            </a:r>
          </a:p>
          <a:p>
            <a:pPr lvl="2"/>
            <a:r>
              <a:rPr lang="en-US" dirty="0" smtClean="0"/>
              <a:t>USAC must have your banking info</a:t>
            </a:r>
          </a:p>
          <a:p>
            <a:r>
              <a:rPr lang="en-US" dirty="0" smtClean="0"/>
              <a:t>Document Retention</a:t>
            </a:r>
          </a:p>
          <a:p>
            <a:pPr lvl="2"/>
            <a:r>
              <a:rPr lang="en-US" dirty="0" smtClean="0"/>
              <a:t>Goes from 5 years to 10 YEARS!</a:t>
            </a:r>
          </a:p>
          <a:p>
            <a:r>
              <a:rPr lang="en-US" dirty="0" smtClean="0"/>
              <a:t>Inspectors</a:t>
            </a:r>
          </a:p>
          <a:p>
            <a:pPr lvl="2"/>
            <a:r>
              <a:rPr lang="en-US" dirty="0" smtClean="0"/>
              <a:t>Must allow inspectors, auditors, agents access to your premises</a:t>
            </a:r>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27</a:t>
            </a:fld>
            <a:endParaRPr lang="en-US"/>
          </a:p>
        </p:txBody>
      </p:sp>
    </p:spTree>
    <p:extLst>
      <p:ext uri="{BB962C8B-B14F-4D97-AF65-F5344CB8AC3E}">
        <p14:creationId xmlns:p14="http://schemas.microsoft.com/office/powerpoint/2010/main" val="2490552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The Application Process</a:t>
            </a:r>
            <a:endParaRPr lang="en-US" u="sng" dirty="0"/>
          </a:p>
        </p:txBody>
      </p:sp>
      <p:sp>
        <p:nvSpPr>
          <p:cNvPr id="3" name="Content Placeholder 2"/>
          <p:cNvSpPr>
            <a:spLocks noGrp="1"/>
          </p:cNvSpPr>
          <p:nvPr>
            <p:ph idx="1"/>
          </p:nvPr>
        </p:nvSpPr>
        <p:spPr>
          <a:xfrm>
            <a:off x="457200" y="1447800"/>
            <a:ext cx="8229600" cy="4525963"/>
          </a:xfrm>
        </p:spPr>
        <p:txBody>
          <a:bodyPr>
            <a:normAutofit/>
          </a:bodyPr>
          <a:lstStyle/>
          <a:p>
            <a:r>
              <a:rPr lang="en-US" sz="3000" dirty="0" smtClean="0"/>
              <a:t>Determine Service Requirements</a:t>
            </a:r>
          </a:p>
          <a:p>
            <a:r>
              <a:rPr lang="en-US" sz="3000" dirty="0" smtClean="0"/>
              <a:t>Establish Vendor Selection Criteria	</a:t>
            </a:r>
          </a:p>
          <a:p>
            <a:pPr lvl="1"/>
            <a:r>
              <a:rPr lang="en-US" dirty="0" smtClean="0"/>
              <a:t>Price must be a factor</a:t>
            </a:r>
          </a:p>
          <a:p>
            <a:r>
              <a:rPr lang="en-US" sz="3000" dirty="0" smtClean="0"/>
              <a:t>Open Competitive Bidding – File 470 </a:t>
            </a:r>
          </a:p>
          <a:p>
            <a:r>
              <a:rPr lang="en-US" sz="3000" dirty="0" smtClean="0"/>
              <a:t>Review Bids</a:t>
            </a:r>
          </a:p>
          <a:p>
            <a:r>
              <a:rPr lang="en-US" sz="3000" dirty="0" smtClean="0"/>
              <a:t>Select Service Providers – File 471 </a:t>
            </a:r>
          </a:p>
          <a:p>
            <a:r>
              <a:rPr lang="en-US" sz="3000" dirty="0" smtClean="0"/>
              <a:t>USAC Application Review and Approval</a:t>
            </a:r>
          </a:p>
          <a:p>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28</a:t>
            </a:fld>
            <a:endParaRPr lang="en-US"/>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u="sng" dirty="0"/>
              <a:t>School </a:t>
            </a:r>
            <a:r>
              <a:rPr lang="en-US" u="sng" dirty="0" smtClean="0"/>
              <a:t>Requirements</a:t>
            </a:r>
            <a:endParaRPr lang="en-US" dirty="0"/>
          </a:p>
        </p:txBody>
      </p:sp>
      <p:sp>
        <p:nvSpPr>
          <p:cNvPr id="3" name="Content Placeholder 2"/>
          <p:cNvSpPr>
            <a:spLocks noGrp="1"/>
          </p:cNvSpPr>
          <p:nvPr>
            <p:ph idx="1"/>
          </p:nvPr>
        </p:nvSpPr>
        <p:spPr>
          <a:xfrm>
            <a:off x="457200" y="1371600"/>
            <a:ext cx="8229600" cy="4525963"/>
          </a:xfrm>
        </p:spPr>
        <p:txBody>
          <a:bodyPr>
            <a:normAutofit/>
          </a:bodyPr>
          <a:lstStyle/>
          <a:p>
            <a:r>
              <a:rPr lang="en-US" dirty="0" smtClean="0"/>
              <a:t>CIPA </a:t>
            </a:r>
            <a:r>
              <a:rPr lang="en-US" dirty="0"/>
              <a:t>Policy:</a:t>
            </a:r>
          </a:p>
          <a:p>
            <a:pPr lvl="1"/>
            <a:r>
              <a:rPr lang="en-US" dirty="0"/>
              <a:t>Internet Safety Policy, Student training on appropriate internet usage, Technology Protection Measure, and Public Notice</a:t>
            </a:r>
          </a:p>
          <a:p>
            <a:r>
              <a:rPr lang="en-US" dirty="0"/>
              <a:t>Discount Validation:</a:t>
            </a:r>
          </a:p>
          <a:p>
            <a:pPr lvl="1"/>
            <a:r>
              <a:rPr lang="en-US" dirty="0"/>
              <a:t>Every Student </a:t>
            </a:r>
            <a:r>
              <a:rPr lang="en-US" dirty="0" smtClean="0"/>
              <a:t>Counts</a:t>
            </a:r>
          </a:p>
          <a:p>
            <a:r>
              <a:rPr lang="en-US" dirty="0" smtClean="0"/>
              <a:t>Document retention</a:t>
            </a:r>
          </a:p>
          <a:p>
            <a:pPr lvl="1"/>
            <a:r>
              <a:rPr lang="en-US" dirty="0" smtClean="0"/>
              <a:t>10 years</a:t>
            </a:r>
            <a:endParaRPr lang="en-US" dirty="0"/>
          </a:p>
          <a:p>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29</a:t>
            </a:fld>
            <a:endParaRPr lang="en-US"/>
          </a:p>
        </p:txBody>
      </p:sp>
    </p:spTree>
    <p:extLst>
      <p:ext uri="{BB962C8B-B14F-4D97-AF65-F5344CB8AC3E}">
        <p14:creationId xmlns:p14="http://schemas.microsoft.com/office/powerpoint/2010/main" val="134730776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Who is Eligible?</a:t>
            </a:r>
            <a:endParaRPr lang="en-US" u="sng" dirty="0"/>
          </a:p>
        </p:txBody>
      </p:sp>
      <p:sp>
        <p:nvSpPr>
          <p:cNvPr id="4" name="Content Placeholder 3"/>
          <p:cNvSpPr>
            <a:spLocks noGrp="1"/>
          </p:cNvSpPr>
          <p:nvPr>
            <p:ph idx="1"/>
          </p:nvPr>
        </p:nvSpPr>
        <p:spPr/>
        <p:txBody>
          <a:bodyPr/>
          <a:lstStyle/>
          <a:p>
            <a:r>
              <a:rPr lang="en-US" dirty="0" smtClean="0"/>
              <a:t>Schools and Libraries with an endowment under $50M</a:t>
            </a:r>
          </a:p>
          <a:p>
            <a:r>
              <a:rPr lang="en-US" dirty="0" smtClean="0"/>
              <a:t>K-12</a:t>
            </a:r>
          </a:p>
          <a:p>
            <a:r>
              <a:rPr lang="en-US" dirty="0" smtClean="0"/>
              <a:t>Head Start in some states – ages 3-5 </a:t>
            </a:r>
          </a:p>
          <a:p>
            <a:r>
              <a:rPr lang="en-US" dirty="0"/>
              <a:t>Must have a </a:t>
            </a:r>
            <a:r>
              <a:rPr lang="en-US" dirty="0" smtClean="0"/>
              <a:t>building – Home based not eligible  </a:t>
            </a:r>
          </a:p>
          <a:p>
            <a:endParaRPr lang="en-US" dirty="0"/>
          </a:p>
        </p:txBody>
      </p:sp>
      <p:sp>
        <p:nvSpPr>
          <p:cNvPr id="5" name="Slide Number Placeholder 4"/>
          <p:cNvSpPr>
            <a:spLocks noGrp="1"/>
          </p:cNvSpPr>
          <p:nvPr>
            <p:ph type="sldNum" sz="quarter" idx="12"/>
          </p:nvPr>
        </p:nvSpPr>
        <p:spPr/>
        <p:txBody>
          <a:bodyPr/>
          <a:lstStyle/>
          <a:p>
            <a:fld id="{2869705B-4320-4090-8636-BE0A1CDFB898}" type="slidenum">
              <a:rPr lang="en-US" smtClean="0"/>
              <a:pPr/>
              <a:t>3</a:t>
            </a:fld>
            <a:endParaRPr lang="en-US"/>
          </a:p>
        </p:txBody>
      </p:sp>
    </p:spTree>
    <p:extLst>
      <p:ext uri="{BB962C8B-B14F-4D97-AF65-F5344CB8AC3E}">
        <p14:creationId xmlns:p14="http://schemas.microsoft.com/office/powerpoint/2010/main" val="347162954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852773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Frequently Asked Questions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If I am a new Charter and I don</a:t>
            </a:r>
            <a:r>
              <a:rPr lang="fr-FR" dirty="0" smtClean="0"/>
              <a:t>’</a:t>
            </a:r>
            <a:r>
              <a:rPr lang="en-US" dirty="0" smtClean="0"/>
              <a:t>t know my population, how do I apply for Category II funding?	</a:t>
            </a:r>
          </a:p>
          <a:p>
            <a:pPr lvl="1"/>
            <a:r>
              <a:rPr lang="en-US" dirty="0" smtClean="0"/>
              <a:t>You would estimate what you think your total number of students would be.  If you over estimate you would simply not take the extra money, or if you have already taken it, you would give it back</a:t>
            </a:r>
          </a:p>
          <a:p>
            <a:r>
              <a:rPr lang="en-US" dirty="0" smtClean="0"/>
              <a:t>With Funding year 2015 do we have to worry about the 2 in 5 rule?</a:t>
            </a:r>
          </a:p>
          <a:p>
            <a:pPr lvl="1"/>
            <a:r>
              <a:rPr lang="en-US" dirty="0" smtClean="0"/>
              <a:t>No.  For funding year 2015 and 2016 USAC has reset the 2 in 5 rule and everyone can apply for Category II funding</a:t>
            </a:r>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31</a:t>
            </a:fld>
            <a:endParaRPr lang="en-US"/>
          </a:p>
        </p:txBody>
      </p:sp>
    </p:spTree>
    <p:extLst>
      <p:ext uri="{BB962C8B-B14F-4D97-AF65-F5344CB8AC3E}">
        <p14:creationId xmlns:p14="http://schemas.microsoft.com/office/powerpoint/2010/main" val="23145749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Frequently Asked Questions </a:t>
            </a:r>
            <a:r>
              <a:rPr lang="en-US" dirty="0" smtClean="0">
                <a:solidFill>
                  <a:srgbClr val="000000"/>
                </a:solidFill>
              </a:rPr>
              <a:t>(</a:t>
            </a:r>
            <a:r>
              <a:rPr lang="en-US" dirty="0">
                <a:solidFill>
                  <a:srgbClr val="000000"/>
                </a:solidFill>
              </a:rPr>
              <a:t>cont’d)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What happens if Category I demand exceeds their available funding?</a:t>
            </a:r>
          </a:p>
          <a:p>
            <a:pPr lvl="1"/>
            <a:r>
              <a:rPr lang="en-US" dirty="0" smtClean="0"/>
              <a:t>USAC will then take money from the $1 billion Category II bucket</a:t>
            </a:r>
          </a:p>
          <a:p>
            <a:r>
              <a:rPr lang="en-US" dirty="0" smtClean="0"/>
              <a:t>As a new charter school my population is going to grow, especially in the first few years.  If it does, how to I account for the new students when applying for Category II services?</a:t>
            </a:r>
          </a:p>
          <a:p>
            <a:pPr lvl="1"/>
            <a:r>
              <a:rPr lang="en-US" dirty="0" smtClean="0"/>
              <a:t>You would account for those new students in every year, just as you would in your first year applying for Category II funding.  Example, in year one you have 500 students and you are a 85% school, you would get $63,750 (500*$150 = $75,000 * .85 = $63,750). Let’s assume you spend all of that money.  Now in year two your population grows to 750 you can account for those additional 250 students.  You would get $31,875 (250*$150 = $37,500 * .85 = $31,875).</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32</a:t>
            </a:fld>
            <a:endParaRPr lang="en-US"/>
          </a:p>
        </p:txBody>
      </p:sp>
    </p:spTree>
    <p:extLst>
      <p:ext uri="{BB962C8B-B14F-4D97-AF65-F5344CB8AC3E}">
        <p14:creationId xmlns:p14="http://schemas.microsoft.com/office/powerpoint/2010/main" val="247379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E-Rate Advantage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Full service consulting company</a:t>
            </a:r>
          </a:p>
          <a:p>
            <a:pPr lvl="1"/>
            <a:r>
              <a:rPr lang="en-US" dirty="0" smtClean="0"/>
              <a:t>Take our clients from initial planning all the way to receiving a FCDL</a:t>
            </a:r>
          </a:p>
          <a:p>
            <a:r>
              <a:rPr lang="en-US" dirty="0" smtClean="0"/>
              <a:t>E-Rate Forms Submittal</a:t>
            </a:r>
          </a:p>
          <a:p>
            <a:pPr lvl="1"/>
            <a:r>
              <a:rPr lang="en-US" dirty="0" smtClean="0"/>
              <a:t>470</a:t>
            </a:r>
          </a:p>
          <a:p>
            <a:pPr lvl="1"/>
            <a:r>
              <a:rPr lang="en-US" dirty="0" smtClean="0"/>
              <a:t>471</a:t>
            </a:r>
          </a:p>
          <a:p>
            <a:pPr lvl="1"/>
            <a:r>
              <a:rPr lang="en-US" dirty="0" smtClean="0"/>
              <a:t>486</a:t>
            </a:r>
          </a:p>
          <a:p>
            <a:r>
              <a:rPr lang="en-US" dirty="0" smtClean="0"/>
              <a:t>Free and Reduced lunch evaluations</a:t>
            </a:r>
          </a:p>
          <a:p>
            <a:r>
              <a:rPr lang="en-US" dirty="0" smtClean="0"/>
              <a:t>Eligible Services Evaluations</a:t>
            </a:r>
          </a:p>
          <a:p>
            <a:r>
              <a:rPr lang="en-US" dirty="0" smtClean="0"/>
              <a:t>Act as the single point of contact during the review</a:t>
            </a:r>
          </a:p>
          <a:p>
            <a:r>
              <a:rPr lang="en-US" dirty="0" smtClean="0"/>
              <a:t>Knowledge of E-Rate rules to maximize compliance</a:t>
            </a:r>
          </a:p>
          <a:p>
            <a:r>
              <a:rPr lang="en-US" dirty="0" smtClean="0"/>
              <a:t>Knowledge of when and how to file all E-Rate paperwork</a:t>
            </a:r>
          </a:p>
          <a:p>
            <a:r>
              <a:rPr lang="en-US" dirty="0" smtClean="0"/>
              <a:t>We secure over $30 million in funding a year</a:t>
            </a:r>
          </a:p>
          <a:p>
            <a:r>
              <a:rPr lang="en-US" dirty="0" smtClean="0"/>
              <a:t>Over 98% application approval rating</a:t>
            </a:r>
          </a:p>
          <a:p>
            <a:endParaRPr lang="en-US" dirty="0" smtClean="0"/>
          </a:p>
        </p:txBody>
      </p:sp>
      <p:sp>
        <p:nvSpPr>
          <p:cNvPr id="4" name="Slide Number Placeholder 3"/>
          <p:cNvSpPr>
            <a:spLocks noGrp="1"/>
          </p:cNvSpPr>
          <p:nvPr>
            <p:ph type="sldNum" sz="quarter" idx="12"/>
          </p:nvPr>
        </p:nvSpPr>
        <p:spPr/>
        <p:txBody>
          <a:bodyPr/>
          <a:lstStyle/>
          <a:p>
            <a:fld id="{2869705B-4320-4090-8636-BE0A1CDFB898}" type="slidenum">
              <a:rPr lang="en-US" smtClean="0"/>
              <a:pPr/>
              <a:t>33</a:t>
            </a:fld>
            <a:endParaRPr lang="en-US"/>
          </a:p>
        </p:txBody>
      </p:sp>
    </p:spTree>
    <p:extLst>
      <p:ext uri="{BB962C8B-B14F-4D97-AF65-F5344CB8AC3E}">
        <p14:creationId xmlns:p14="http://schemas.microsoft.com/office/powerpoint/2010/main" val="19043814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E-Rate Advantage </a:t>
            </a:r>
            <a:endParaRPr lang="en-US" u="sng" dirty="0"/>
          </a:p>
        </p:txBody>
      </p:sp>
      <p:sp>
        <p:nvSpPr>
          <p:cNvPr id="3" name="Content Placeholder 2"/>
          <p:cNvSpPr>
            <a:spLocks noGrp="1"/>
          </p:cNvSpPr>
          <p:nvPr>
            <p:ph idx="1"/>
          </p:nvPr>
        </p:nvSpPr>
        <p:spPr/>
        <p:txBody>
          <a:bodyPr>
            <a:normAutofit/>
          </a:bodyPr>
          <a:lstStyle/>
          <a:p>
            <a:pPr marL="0" indent="0">
              <a:buNone/>
            </a:pPr>
            <a:endParaRPr lang="en-US" dirty="0" smtClean="0"/>
          </a:p>
          <a:p>
            <a:r>
              <a:rPr lang="en-US" dirty="0"/>
              <a:t>Ben Sniecinski</a:t>
            </a:r>
          </a:p>
          <a:p>
            <a:pPr lvl="1"/>
            <a:r>
              <a:rPr lang="en-US" dirty="0"/>
              <a:t>Contact Information:</a:t>
            </a:r>
          </a:p>
          <a:p>
            <a:pPr lvl="1"/>
            <a:r>
              <a:rPr lang="en-US" dirty="0">
                <a:hlinkClick r:id="rId3"/>
              </a:rPr>
              <a:t>ben@erateadvantage.com</a:t>
            </a:r>
            <a:endParaRPr lang="en-US" dirty="0"/>
          </a:p>
          <a:p>
            <a:pPr lvl="1"/>
            <a:r>
              <a:rPr lang="en-US"/>
              <a:t>908 </a:t>
            </a:r>
            <a:r>
              <a:rPr lang="en-US" smtClean="0"/>
              <a:t>892 0705</a:t>
            </a:r>
          </a:p>
          <a:p>
            <a:pPr lvl="1"/>
            <a:r>
              <a:rPr lang="en-US" smtClean="0">
                <a:hlinkClick r:id="rId4"/>
              </a:rPr>
              <a:t>www.erateadvantage.com</a:t>
            </a:r>
            <a:endParaRPr lang="en-US" dirty="0" smtClean="0"/>
          </a:p>
          <a:p>
            <a:pPr marL="0" indent="0">
              <a:buNone/>
            </a:pPr>
            <a:endParaRPr lang="en-US" dirty="0" smtClean="0"/>
          </a:p>
          <a:p>
            <a:pPr marL="457200" lvl="1" indent="0">
              <a:buNone/>
            </a:pPr>
            <a:endParaRPr lang="en-US" sz="3200" b="1" dirty="0" smtClean="0"/>
          </a:p>
        </p:txBody>
      </p:sp>
      <p:sp>
        <p:nvSpPr>
          <p:cNvPr id="4" name="Slide Number Placeholder 3"/>
          <p:cNvSpPr>
            <a:spLocks noGrp="1"/>
          </p:cNvSpPr>
          <p:nvPr>
            <p:ph type="sldNum" sz="quarter" idx="12"/>
          </p:nvPr>
        </p:nvSpPr>
        <p:spPr/>
        <p:txBody>
          <a:bodyPr/>
          <a:lstStyle/>
          <a:p>
            <a:fld id="{2869705B-4320-4090-8636-BE0A1CDFB898}" type="slidenum">
              <a:rPr lang="en-US" smtClean="0"/>
              <a:pPr/>
              <a:t>34</a:t>
            </a:fld>
            <a:endParaRPr lang="en-US"/>
          </a:p>
        </p:txBody>
      </p:sp>
    </p:spTree>
    <p:extLst>
      <p:ext uri="{BB962C8B-B14F-4D97-AF65-F5344CB8AC3E}">
        <p14:creationId xmlns:p14="http://schemas.microsoft.com/office/powerpoint/2010/main" val="1634245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New Goals</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3000" dirty="0" smtClean="0"/>
              <a:t>Ensuring affordable access to high speed broadband sufficient to support digital learning in schools and robust connectivity for all libraries</a:t>
            </a:r>
          </a:p>
          <a:p>
            <a:pPr marL="514350" indent="-514350">
              <a:buFont typeface="+mj-lt"/>
              <a:buAutoNum type="arabicPeriod"/>
            </a:pPr>
            <a:r>
              <a:rPr lang="en-US" sz="3000" dirty="0" smtClean="0"/>
              <a:t>Maximize the cost effectiveness of spending for E-rate supported purchases</a:t>
            </a:r>
          </a:p>
          <a:p>
            <a:pPr marL="514350" indent="-514350">
              <a:buFont typeface="+mj-lt"/>
              <a:buAutoNum type="arabicPeriod"/>
            </a:pPr>
            <a:r>
              <a:rPr lang="en-US" sz="3000" dirty="0" smtClean="0"/>
              <a:t>Making the E-Rate application process and other E-Rate processes fast, simple and efficient</a:t>
            </a:r>
            <a:endParaRPr lang="en-US" sz="3000"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4</a:t>
            </a:fld>
            <a:endParaRPr lang="en-US"/>
          </a:p>
        </p:txBody>
      </p:sp>
    </p:spTree>
    <p:extLst>
      <p:ext uri="{BB962C8B-B14F-4D97-AF65-F5344CB8AC3E}">
        <p14:creationId xmlns:p14="http://schemas.microsoft.com/office/powerpoint/2010/main" val="3974303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 Benchmarks</a:t>
            </a:r>
            <a:endParaRPr lang="en-US" dirty="0"/>
          </a:p>
        </p:txBody>
      </p:sp>
      <p:sp>
        <p:nvSpPr>
          <p:cNvPr id="3" name="Content Placeholder 2"/>
          <p:cNvSpPr>
            <a:spLocks noGrp="1"/>
          </p:cNvSpPr>
          <p:nvPr>
            <p:ph idx="1"/>
          </p:nvPr>
        </p:nvSpPr>
        <p:spPr/>
        <p:txBody>
          <a:bodyPr/>
          <a:lstStyle/>
          <a:p>
            <a:r>
              <a:rPr lang="en-US" dirty="0" smtClean="0"/>
              <a:t>Schools</a:t>
            </a:r>
          </a:p>
          <a:p>
            <a:pPr lvl="1"/>
            <a:r>
              <a:rPr lang="en-US" dirty="0" smtClean="0"/>
              <a:t>100 mbps per 1000 students</a:t>
            </a:r>
          </a:p>
          <a:p>
            <a:pPr lvl="2"/>
            <a:r>
              <a:rPr lang="en-US" dirty="0" smtClean="0"/>
              <a:t>With a goal of 1 </a:t>
            </a:r>
            <a:r>
              <a:rPr lang="en-US" dirty="0" err="1" smtClean="0"/>
              <a:t>Gbps</a:t>
            </a:r>
            <a:r>
              <a:rPr lang="en-US" dirty="0" smtClean="0"/>
              <a:t> per 1000</a:t>
            </a:r>
          </a:p>
          <a:p>
            <a:pPr lvl="2"/>
            <a:endParaRPr lang="en-US" dirty="0"/>
          </a:p>
          <a:p>
            <a:r>
              <a:rPr lang="en-US" dirty="0" smtClean="0"/>
              <a:t>Libraries</a:t>
            </a:r>
          </a:p>
          <a:p>
            <a:pPr lvl="1"/>
            <a:r>
              <a:rPr lang="en-US" dirty="0" smtClean="0"/>
              <a:t>100 mbps for libraries with less than 50,000 users</a:t>
            </a:r>
          </a:p>
          <a:p>
            <a:pPr lvl="1"/>
            <a:r>
              <a:rPr lang="en-US" dirty="0" smtClean="0"/>
              <a:t>1 </a:t>
            </a:r>
            <a:r>
              <a:rPr lang="en-US" dirty="0" err="1" smtClean="0"/>
              <a:t>Gbps</a:t>
            </a:r>
            <a:r>
              <a:rPr lang="en-US" dirty="0" smtClean="0"/>
              <a:t> for libraries with more than 50,000 users</a:t>
            </a:r>
          </a:p>
        </p:txBody>
      </p:sp>
      <p:sp>
        <p:nvSpPr>
          <p:cNvPr id="4" name="Slide Number Placeholder 3"/>
          <p:cNvSpPr>
            <a:spLocks noGrp="1"/>
          </p:cNvSpPr>
          <p:nvPr>
            <p:ph type="sldNum" sz="quarter" idx="12"/>
          </p:nvPr>
        </p:nvSpPr>
        <p:spPr/>
        <p:txBody>
          <a:bodyPr/>
          <a:lstStyle/>
          <a:p>
            <a:fld id="{2869705B-4320-4090-8636-BE0A1CDFB898}" type="slidenum">
              <a:rPr lang="en-US" smtClean="0"/>
              <a:pPr/>
              <a:t>5</a:t>
            </a:fld>
            <a:endParaRPr lang="en-US"/>
          </a:p>
        </p:txBody>
      </p:sp>
    </p:spTree>
    <p:extLst>
      <p:ext uri="{BB962C8B-B14F-4D97-AF65-F5344CB8AC3E}">
        <p14:creationId xmlns:p14="http://schemas.microsoft.com/office/powerpoint/2010/main" val="4168353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chang</a:t>
            </a:r>
            <a:r>
              <a:rPr lang="en-US" dirty="0" smtClean="0">
                <a:solidFill>
                  <a:srgbClr val="000000"/>
                </a:solidFill>
              </a:rPr>
              <a:t>e?</a:t>
            </a:r>
            <a:r>
              <a:rPr lang="en-US" dirty="0" smtClean="0"/>
              <a:t>	</a:t>
            </a:r>
            <a:endParaRPr lang="en-US" dirty="0"/>
          </a:p>
        </p:txBody>
      </p:sp>
      <p:sp>
        <p:nvSpPr>
          <p:cNvPr id="3" name="Content Placeholder 2"/>
          <p:cNvSpPr>
            <a:spLocks noGrp="1"/>
          </p:cNvSpPr>
          <p:nvPr>
            <p:ph idx="1"/>
          </p:nvPr>
        </p:nvSpPr>
        <p:spPr/>
        <p:txBody>
          <a:bodyPr/>
          <a:lstStyle/>
          <a:p>
            <a:r>
              <a:rPr lang="en-US" dirty="0" smtClean="0"/>
              <a:t>Wi-Fi in coffee shops’, why not schools?</a:t>
            </a:r>
          </a:p>
          <a:p>
            <a:r>
              <a:rPr lang="en-US" dirty="0" smtClean="0"/>
              <a:t>Wi-Fi and broadband can have a dramatic impact on teaching  </a:t>
            </a:r>
          </a:p>
          <a:p>
            <a:r>
              <a:rPr lang="en-US" dirty="0" smtClean="0"/>
              <a:t>Reach more children</a:t>
            </a:r>
          </a:p>
          <a:p>
            <a:pPr lvl="1"/>
            <a:r>
              <a:rPr lang="en-US" dirty="0" smtClean="0"/>
              <a:t>With cap and elimination of services</a:t>
            </a:r>
          </a:p>
          <a:p>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6</a:t>
            </a:fld>
            <a:endParaRPr lang="en-US"/>
          </a:p>
        </p:txBody>
      </p:sp>
    </p:spTree>
    <p:extLst>
      <p:ext uri="{BB962C8B-B14F-4D97-AF65-F5344CB8AC3E}">
        <p14:creationId xmlns:p14="http://schemas.microsoft.com/office/powerpoint/2010/main" val="2441038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Changes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23846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a:t>
            </a:r>
            <a:endParaRPr lang="en-US" dirty="0"/>
          </a:p>
        </p:txBody>
      </p:sp>
      <p:sp>
        <p:nvSpPr>
          <p:cNvPr id="3" name="Content Placeholder 2"/>
          <p:cNvSpPr>
            <a:spLocks noGrp="1"/>
          </p:cNvSpPr>
          <p:nvPr>
            <p:ph idx="1"/>
          </p:nvPr>
        </p:nvSpPr>
        <p:spPr/>
        <p:txBody>
          <a:bodyPr/>
          <a:lstStyle/>
          <a:p>
            <a:r>
              <a:rPr lang="en-US" dirty="0" smtClean="0"/>
              <a:t>These are Step 1 in the FCC’s changes for E-Rate</a:t>
            </a:r>
          </a:p>
          <a:p>
            <a:r>
              <a:rPr lang="en-US" dirty="0" smtClean="0"/>
              <a:t>These changes are on a 2 year trial</a:t>
            </a:r>
          </a:p>
          <a:p>
            <a:pPr lvl="1"/>
            <a:r>
              <a:rPr lang="en-US" dirty="0" smtClean="0"/>
              <a:t>2015</a:t>
            </a:r>
          </a:p>
          <a:p>
            <a:pPr lvl="1"/>
            <a:r>
              <a:rPr lang="en-US" dirty="0" smtClean="0"/>
              <a:t>2016</a:t>
            </a:r>
          </a:p>
          <a:p>
            <a:r>
              <a:rPr lang="en-US" dirty="0" smtClean="0"/>
              <a:t>Target of having all “workable” applications approved by September 1 </a:t>
            </a:r>
            <a:endParaRPr lang="en-US" dirty="0"/>
          </a:p>
        </p:txBody>
      </p:sp>
      <p:sp>
        <p:nvSpPr>
          <p:cNvPr id="4" name="Slide Number Placeholder 3"/>
          <p:cNvSpPr>
            <a:spLocks noGrp="1"/>
          </p:cNvSpPr>
          <p:nvPr>
            <p:ph type="sldNum" sz="quarter" idx="12"/>
          </p:nvPr>
        </p:nvSpPr>
        <p:spPr/>
        <p:txBody>
          <a:bodyPr/>
          <a:lstStyle/>
          <a:p>
            <a:fld id="{2869705B-4320-4090-8636-BE0A1CDFB898}" type="slidenum">
              <a:rPr lang="en-US" smtClean="0"/>
              <a:pPr/>
              <a:t>8</a:t>
            </a:fld>
            <a:endParaRPr lang="en-US"/>
          </a:p>
        </p:txBody>
      </p:sp>
    </p:spTree>
    <p:extLst>
      <p:ext uri="{BB962C8B-B14F-4D97-AF65-F5344CB8AC3E}">
        <p14:creationId xmlns:p14="http://schemas.microsoft.com/office/powerpoint/2010/main" val="2373112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Changes	</a:t>
            </a:r>
            <a:endParaRPr lang="en-US" dirty="0"/>
          </a:p>
        </p:txBody>
      </p:sp>
      <p:sp>
        <p:nvSpPr>
          <p:cNvPr id="3" name="Subtitle 2"/>
          <p:cNvSpPr>
            <a:spLocks noGrp="1"/>
          </p:cNvSpPr>
          <p:nvPr>
            <p:ph type="subTitle" idx="1"/>
          </p:nvPr>
        </p:nvSpPr>
        <p:spPr/>
        <p:txBody>
          <a:bodyPr/>
          <a:lstStyle/>
          <a:p>
            <a:r>
              <a:rPr lang="en-US" dirty="0" smtClean="0"/>
              <a:t>Priority I becomes Category I</a:t>
            </a:r>
            <a:endParaRPr lang="en-US" dirty="0"/>
          </a:p>
        </p:txBody>
      </p:sp>
    </p:spTree>
    <p:extLst>
      <p:ext uri="{BB962C8B-B14F-4D97-AF65-F5344CB8AC3E}">
        <p14:creationId xmlns:p14="http://schemas.microsoft.com/office/powerpoint/2010/main" val="4247191528"/>
      </p:ext>
    </p:extLst>
  </p:cSld>
  <p:clrMapOvr>
    <a:masterClrMapping/>
  </p:clrMapOvr>
</p:sld>
</file>

<file path=ppt/theme/theme1.xml><?xml version="1.0" encoding="utf-8"?>
<a:theme xmlns:a="http://schemas.openxmlformats.org/drawingml/2006/main" name="Office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13463</TotalTime>
  <Words>1255</Words>
  <Application>Microsoft Macintosh PowerPoint</Application>
  <PresentationFormat>On-screen Show (4:3)</PresentationFormat>
  <Paragraphs>223</Paragraphs>
  <Slides>34</Slides>
  <Notes>34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Office Theme</vt:lpstr>
      <vt:lpstr>Document</vt:lpstr>
      <vt:lpstr>E-Rate Program: 2015 Changes What the New E-Rate Rules Mean for Your Charter School</vt:lpstr>
      <vt:lpstr>E-Rate Overview</vt:lpstr>
      <vt:lpstr>Who is Eligible?</vt:lpstr>
      <vt:lpstr>3 New Goals</vt:lpstr>
      <vt:lpstr>2015 Benchmarks</vt:lpstr>
      <vt:lpstr>Why the change? </vt:lpstr>
      <vt:lpstr>Changes</vt:lpstr>
      <vt:lpstr>Changes</vt:lpstr>
      <vt:lpstr>Changes </vt:lpstr>
      <vt:lpstr>Changes (cont’d)</vt:lpstr>
      <vt:lpstr>Category 1 Services to be Eliminated</vt:lpstr>
      <vt:lpstr>Voice Service Phase Down</vt:lpstr>
      <vt:lpstr>Voice Service Phase Down</vt:lpstr>
      <vt:lpstr>Broadband</vt:lpstr>
      <vt:lpstr>Discount Matrix for Category I</vt:lpstr>
      <vt:lpstr>Changes </vt:lpstr>
      <vt:lpstr>Priority II becomes Category II</vt:lpstr>
      <vt:lpstr>$1 billion Target</vt:lpstr>
      <vt:lpstr>Category II Wi-Fi Only</vt:lpstr>
      <vt:lpstr>Category II Discounts</vt:lpstr>
      <vt:lpstr>Category II Funding Capped</vt:lpstr>
      <vt:lpstr>Category II Minimum Discount </vt:lpstr>
      <vt:lpstr>Air Cards and Data Plans</vt:lpstr>
      <vt:lpstr>Process Changes</vt:lpstr>
      <vt:lpstr>Process Changes </vt:lpstr>
      <vt:lpstr>Process Changes (cont’d)</vt:lpstr>
      <vt:lpstr>Process Changes (cont’d)</vt:lpstr>
      <vt:lpstr>The Application Process</vt:lpstr>
      <vt:lpstr>School Requirements</vt:lpstr>
      <vt:lpstr>Questions?</vt:lpstr>
      <vt:lpstr>Frequently Asked Questions </vt:lpstr>
      <vt:lpstr>Frequently Asked Questions (cont’d)</vt:lpstr>
      <vt:lpstr>E-Rate Advantage</vt:lpstr>
      <vt:lpstr>E-Rate Advantage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Joshua J Goodwin</dc:creator>
  <cp:lastModifiedBy>Ben Sniecinski</cp:lastModifiedBy>
  <cp:revision>90</cp:revision>
  <cp:lastPrinted>2014-08-15T16:22:53Z</cp:lastPrinted>
  <dcterms:created xsi:type="dcterms:W3CDTF">2009-11-19T00:43:03Z</dcterms:created>
  <dcterms:modified xsi:type="dcterms:W3CDTF">2014-10-29T21:16:27Z</dcterms:modified>
</cp:coreProperties>
</file>