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0"/>
  </p:notesMasterIdLst>
  <p:sldIdLst>
    <p:sldId id="274" r:id="rId2"/>
    <p:sldId id="286" r:id="rId3"/>
    <p:sldId id="256" r:id="rId4"/>
    <p:sldId id="257" r:id="rId5"/>
    <p:sldId id="287" r:id="rId6"/>
    <p:sldId id="288" r:id="rId7"/>
    <p:sldId id="289" r:id="rId8"/>
    <p:sldId id="259" r:id="rId9"/>
    <p:sldId id="290" r:id="rId10"/>
    <p:sldId id="291" r:id="rId11"/>
    <p:sldId id="292" r:id="rId12"/>
    <p:sldId id="293" r:id="rId13"/>
    <p:sldId id="294" r:id="rId14"/>
    <p:sldId id="277" r:id="rId15"/>
    <p:sldId id="258" r:id="rId16"/>
    <p:sldId id="275" r:id="rId17"/>
    <p:sldId id="276" r:id="rId18"/>
    <p:sldId id="260" r:id="rId19"/>
    <p:sldId id="282" r:id="rId20"/>
    <p:sldId id="284" r:id="rId21"/>
    <p:sldId id="285" r:id="rId22"/>
    <p:sldId id="261" r:id="rId23"/>
    <p:sldId id="297" r:id="rId24"/>
    <p:sldId id="298" r:id="rId25"/>
    <p:sldId id="299" r:id="rId26"/>
    <p:sldId id="295" r:id="rId27"/>
    <p:sldId id="262" r:id="rId28"/>
    <p:sldId id="26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9F276-C8B9-4CE6-ACE6-5BAD2857F5EF}" type="datetimeFigureOut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06594-B187-4730-BC5C-5CFB5A5181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B20A-C259-4B30-BAB7-5A8E1F9A0872}" type="datetime1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High Bar - www.reachthehighbar.com is the primary source for slide content.</a:t>
            </a: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8C7142-634C-4BB6-A00C-99EB8D3008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C3DC-8B99-4FC5-99B6-337E905195E4}" type="datetime1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High Bar - www.reachthehighbar.com is the primary source for slide content.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7142-634C-4BB6-A00C-99EB8D3008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08C7142-634C-4BB6-A00C-99EB8D3008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0B02-5E1E-4115-B18A-5E58F67F2F32}" type="datetime1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High Bar - www.reachthehighbar.com is the primary source for slide content.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B6AD-B325-42F9-BECF-B6DA137C73D6}" type="datetime1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High Bar - www.reachthehighbar.com is the primary source for slide content.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08C7142-634C-4BB6-A00C-99EB8D3008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High Bar - www.reachthehighbar.com is the primary source for slide content.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487C-5543-4C74-BDA3-4951A15323B3}" type="datetime1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8C7142-634C-4BB6-A00C-99EB8D3008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6374339-BFDF-462B-8993-74DFC40136AB}" type="datetime1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High Bar - www.reachthehighbar.com is the primary source for slide content.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7142-634C-4BB6-A00C-99EB8D3008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570F-8DC2-46A4-A484-15BE8E961E50}" type="datetime1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dirty="0" smtClean="0"/>
              <a:t>The High Bar - www.reachthehighbar.com is the primary source for slide content.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08C7142-634C-4BB6-A00C-99EB8D3008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1F3C-72BA-42F7-8AA9-2507A77117D4}" type="datetime1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High Bar - www.reachthehighbar.com is the primary source for slide content.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08C7142-634C-4BB6-A00C-99EB8D3008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3715E-FBA7-4870-9133-1112AA75C88A}" type="datetime1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High Bar - www.reachthehighbar.com is the primary source for slide content.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8C7142-634C-4BB6-A00C-99EB8D3008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8C7142-634C-4BB6-A00C-99EB8D3008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07A52-B5E7-4738-B800-CD12A48840D0}" type="datetime1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dirty="0" smtClean="0"/>
              <a:t>The High Bar - www.reachthehighbar.com is the primary source for slide content.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08C7142-634C-4BB6-A00C-99EB8D3008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28CA8C2-F2DA-43D3-9E58-7006BBA7C310}" type="datetime1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dirty="0" smtClean="0"/>
              <a:t>The High Bar - www.reachthehighbar.com is the primary source for slide content.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2B12B4E-C117-4DEC-820A-74FFD193591A}" type="datetime1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The High Bar - www.reachthehighbar.com is the primary source for slide content.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8C7142-634C-4BB6-A00C-99EB8D3008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laremontconsulting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laremontconsulting.org/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laremontconsulting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tarvin@claremontconsulting.or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9718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Financial Concepts All Charter Board Members Need to Know </a:t>
            </a:r>
          </a:p>
          <a:p>
            <a:endParaRPr lang="en-US" sz="2400" dirty="0" smtClean="0"/>
          </a:p>
          <a:p>
            <a:r>
              <a:rPr lang="en-US" sz="2400" dirty="0" smtClean="0">
                <a:ea typeface="Verdana" pitchFamily="34" charset="0"/>
                <a:cs typeface="Verdana" pitchFamily="34" charset="0"/>
              </a:rPr>
              <a:t>John Tarvin</a:t>
            </a:r>
          </a:p>
          <a:p>
            <a:endParaRPr lang="en-US" sz="2800" dirty="0" smtClean="0">
              <a:solidFill>
                <a:schemeClr val="accent3"/>
              </a:solidFill>
              <a:ea typeface="Verdana" pitchFamily="34" charset="0"/>
              <a:cs typeface="Verdana" pitchFamily="34" charset="0"/>
            </a:endParaRPr>
          </a:p>
          <a:p>
            <a:r>
              <a:rPr lang="en-US" sz="2400" b="0" dirty="0" smtClean="0">
                <a:ea typeface="Verdana" pitchFamily="34" charset="0"/>
                <a:cs typeface="Verdana" pitchFamily="34" charset="0"/>
              </a:rPr>
              <a:t>Session 5 - TUE, July 2, 2013</a:t>
            </a:r>
          </a:p>
          <a:p>
            <a:r>
              <a:rPr lang="en-US" sz="2400" b="0" dirty="0" smtClean="0">
                <a:ea typeface="Verdana" pitchFamily="34" charset="0"/>
                <a:cs typeface="Verdana" pitchFamily="34" charset="0"/>
              </a:rPr>
              <a:t>2:15 – 3:30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762000"/>
            <a:ext cx="309562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19400"/>
            <a:ext cx="7543800" cy="3352800"/>
          </a:xfrm>
        </p:spPr>
        <p:txBody>
          <a:bodyPr>
            <a:normAutofit fontScale="92500" lnSpcReduction="10000"/>
          </a:bodyPr>
          <a:lstStyle/>
          <a:p>
            <a:pPr algn="l">
              <a:buFont typeface="Wingdings" pitchFamily="2" charset="2"/>
              <a:buChar char="§"/>
            </a:pPr>
            <a:r>
              <a:rPr lang="en-US" baseline="0" dirty="0" smtClean="0"/>
              <a:t>Contributed income</a:t>
            </a:r>
            <a:endParaRPr lang="en-US" dirty="0" smtClean="0"/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Foundation grants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Corporate partnerships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Individual contributions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Fundraisers</a:t>
            </a:r>
          </a:p>
          <a:p>
            <a:pPr lvl="1" algn="l">
              <a:buFont typeface="Wingdings" pitchFamily="2" charset="2"/>
              <a:buChar char="§"/>
            </a:pPr>
            <a:endParaRPr lang="en-US" dirty="0" smtClean="0"/>
          </a:p>
          <a:p>
            <a:pPr algn="l">
              <a:buFont typeface="Wingdings" pitchFamily="2" charset="2"/>
              <a:buChar char="§"/>
            </a:pPr>
            <a:r>
              <a:rPr lang="en-US" dirty="0" smtClean="0"/>
              <a:t>Fees for Service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Activity fees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Transportation fees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Uniform sales</a:t>
            </a:r>
          </a:p>
          <a:p>
            <a:pPr algn="l"/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Other Funding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19400"/>
            <a:ext cx="7543800" cy="3352800"/>
          </a:xfrm>
        </p:spPr>
        <p:txBody>
          <a:bodyPr>
            <a:normAutofit fontScale="62500" lnSpcReduction="20000"/>
          </a:bodyPr>
          <a:lstStyle/>
          <a:p>
            <a:pPr algn="l">
              <a:buFont typeface="Wingdings" pitchFamily="2" charset="2"/>
              <a:buChar char="§"/>
            </a:pPr>
            <a:r>
              <a:rPr lang="en-US" dirty="0" smtClean="0"/>
              <a:t>Expense categories – State-Specific Breakouts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Functional (MA)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dirty="0" smtClean="0"/>
              <a:t>Administration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dirty="0" smtClean="0"/>
              <a:t>Benefits and Other Fixed Charges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dirty="0" smtClean="0"/>
              <a:t>Dissemination and Civic Activities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dirty="0" smtClean="0"/>
              <a:t>Financing, Capital, Lease Expenses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dirty="0" smtClean="0"/>
              <a:t>Instructional Services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dirty="0" smtClean="0"/>
              <a:t>Operation &amp; Maintenance of Plant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dirty="0" smtClean="0"/>
              <a:t>Student Service</a:t>
            </a:r>
            <a:endParaRPr lang="en-US" baseline="0" dirty="0" smtClean="0"/>
          </a:p>
          <a:p>
            <a:pPr algn="l"/>
            <a:endParaRPr lang="en-US" baseline="0" dirty="0" smtClean="0"/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Categorical (MA)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dirty="0" smtClean="0"/>
              <a:t>Salaries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dirty="0" smtClean="0"/>
              <a:t>Benefits, Taxes, Retirement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dirty="0" smtClean="0"/>
              <a:t>Contracted Services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dirty="0" smtClean="0"/>
              <a:t>Financing, Capital, Lease Expenses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dirty="0" smtClean="0"/>
              <a:t>Others …….</a:t>
            </a:r>
          </a:p>
          <a:p>
            <a:pPr lvl="2" algn="l">
              <a:buFont typeface="Wingdings" pitchFamily="2" charset="2"/>
              <a:buChar char="§"/>
            </a:pPr>
            <a:endParaRPr lang="en-US" dirty="0" smtClean="0"/>
          </a:p>
          <a:p>
            <a:pPr algn="l"/>
            <a:endParaRPr lang="en-US" baseline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" y="6400800"/>
            <a:ext cx="8077200" cy="457200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Where the $$ Are Spent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81000"/>
            <a:ext cx="8088630" cy="5839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8088630" cy="5839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19400"/>
            <a:ext cx="7543800" cy="3352800"/>
          </a:xfrm>
        </p:spPr>
        <p:txBody>
          <a:bodyPr>
            <a:normAutofit fontScale="77500" lnSpcReduction="20000"/>
          </a:bodyPr>
          <a:lstStyle/>
          <a:p>
            <a:pPr marL="0" lvl="1" algn="l">
              <a:lnSpc>
                <a:spcPct val="90000"/>
              </a:lnSpc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r>
              <a:rPr lang="en-US" sz="1600" b="1" cap="all" spc="250" dirty="0" smtClean="0"/>
              <a:t>Balance sheet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Assets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Liabilities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Net Assets</a:t>
            </a:r>
          </a:p>
          <a:p>
            <a:pPr lvl="1" algn="l"/>
            <a:endParaRPr lang="en-US" dirty="0" smtClean="0"/>
          </a:p>
          <a:p>
            <a:pPr marL="0" lvl="1" algn="l">
              <a:lnSpc>
                <a:spcPct val="90000"/>
              </a:lnSpc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r>
              <a:rPr lang="en-US" sz="1600" b="1" cap="all" spc="250" dirty="0" smtClean="0"/>
              <a:t>Income statement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Revenues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Expenses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Net Income</a:t>
            </a:r>
          </a:p>
          <a:p>
            <a:pPr lvl="1" algn="l"/>
            <a:endParaRPr lang="en-US" dirty="0" smtClean="0"/>
          </a:p>
          <a:p>
            <a:pPr marL="0" lvl="1" algn="l"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r>
              <a:rPr lang="en-US" sz="1600" b="1" cap="all" spc="250" dirty="0" smtClean="0"/>
              <a:t>Statement of cash flows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Sources of Cash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Uses of Cash</a:t>
            </a:r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Accounting 101 – </a:t>
            </a:r>
            <a:br>
              <a:rPr lang="en-US" dirty="0" smtClean="0"/>
            </a:br>
            <a:r>
              <a:rPr lang="en-US" dirty="0" smtClean="0"/>
              <a:t>Financial Statements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19400"/>
            <a:ext cx="7543800" cy="3352800"/>
          </a:xfrm>
        </p:spPr>
        <p:txBody>
          <a:bodyPr>
            <a:normAutofit fontScale="85000" lnSpcReduction="20000"/>
          </a:bodyPr>
          <a:lstStyle/>
          <a:p>
            <a:pPr marL="0" lvl="1" algn="l">
              <a:lnSpc>
                <a:spcPct val="90000"/>
              </a:lnSpc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r>
              <a:rPr lang="en-US" sz="1600" b="1" cap="all" spc="250" dirty="0" smtClean="0"/>
              <a:t>Current 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Cash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Receivable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Prepaid Expenses</a:t>
            </a:r>
          </a:p>
          <a:p>
            <a:pPr lvl="1" algn="l"/>
            <a:endParaRPr lang="en-US" dirty="0" smtClean="0"/>
          </a:p>
          <a:p>
            <a:pPr marL="0" lvl="1" algn="l">
              <a:lnSpc>
                <a:spcPct val="90000"/>
              </a:lnSpc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r>
              <a:rPr lang="en-US" sz="1600" b="1" cap="all" spc="250" dirty="0" smtClean="0"/>
              <a:t>Fixed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Buildings, Equipment, Autos 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sz="2100" dirty="0" smtClean="0"/>
              <a:t>(Depreciation)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Investments/Endowments</a:t>
            </a:r>
          </a:p>
          <a:p>
            <a:pPr lvl="1" algn="l"/>
            <a:endParaRPr lang="en-US" dirty="0" smtClean="0"/>
          </a:p>
          <a:p>
            <a:pPr marL="0" lvl="1" algn="l"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r>
              <a:rPr lang="en-US" sz="1600" b="1" cap="all" spc="250" dirty="0" smtClean="0"/>
              <a:t>Other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Security Deposits</a:t>
            </a:r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Assets – What’s Owned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19400"/>
            <a:ext cx="7543800" cy="3352800"/>
          </a:xfrm>
        </p:spPr>
        <p:txBody>
          <a:bodyPr>
            <a:normAutofit lnSpcReduction="10000"/>
          </a:bodyPr>
          <a:lstStyle/>
          <a:p>
            <a:pPr marL="0" lvl="1" algn="l">
              <a:lnSpc>
                <a:spcPct val="90000"/>
              </a:lnSpc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r>
              <a:rPr lang="en-US" sz="1600" b="1" cap="all" spc="250" dirty="0" smtClean="0"/>
              <a:t>Current 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Payables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Payroll Liabilities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Accrued Expenses</a:t>
            </a:r>
          </a:p>
          <a:p>
            <a:pPr lvl="1" algn="l"/>
            <a:r>
              <a:rPr lang="en-US" dirty="0" smtClean="0"/>
              <a:t> </a:t>
            </a:r>
          </a:p>
          <a:p>
            <a:pPr marL="0" lvl="1" algn="l">
              <a:lnSpc>
                <a:spcPct val="90000"/>
              </a:lnSpc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r>
              <a:rPr lang="en-US" sz="1600" b="1" cap="all" spc="250" dirty="0" smtClean="0"/>
              <a:t>Long Term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Mortgage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Bonds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Other Debt</a:t>
            </a:r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Liabilities- What’s Owed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19400"/>
            <a:ext cx="7543800" cy="3352800"/>
          </a:xfrm>
        </p:spPr>
        <p:txBody>
          <a:bodyPr>
            <a:normAutofit/>
          </a:bodyPr>
          <a:lstStyle/>
          <a:p>
            <a:pPr marL="0" lvl="1" algn="l">
              <a:lnSpc>
                <a:spcPct val="90000"/>
              </a:lnSpc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r>
              <a:rPr lang="en-US" sz="1600" b="1" cap="all" spc="250" dirty="0" smtClean="0"/>
              <a:t>Unrestricted Net Assets</a:t>
            </a:r>
          </a:p>
          <a:p>
            <a:pPr lvl="1" algn="l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/>
              <a:t>Flexible Use</a:t>
            </a:r>
            <a:endParaRPr lang="en-US" sz="1400" b="1" cap="all" spc="250" dirty="0" smtClean="0"/>
          </a:p>
          <a:p>
            <a:pPr marL="0" lvl="1" algn="l">
              <a:lnSpc>
                <a:spcPct val="90000"/>
              </a:lnSpc>
              <a:buClr>
                <a:schemeClr val="accent1"/>
              </a:buClr>
              <a:buSzPct val="85000"/>
            </a:pPr>
            <a:endParaRPr lang="en-US" sz="1600" b="1" cap="all" spc="250" dirty="0" smtClean="0"/>
          </a:p>
          <a:p>
            <a:pPr marL="0" lvl="1" algn="l">
              <a:lnSpc>
                <a:spcPct val="90000"/>
              </a:lnSpc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r>
              <a:rPr lang="en-US" sz="1600" b="1" cap="all" spc="250" dirty="0" smtClean="0"/>
              <a:t>Temporary restricted net assets</a:t>
            </a:r>
          </a:p>
          <a:p>
            <a:pPr lvl="1" algn="l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/>
              <a:t>Donor Restricted</a:t>
            </a:r>
          </a:p>
          <a:p>
            <a:pPr lvl="1" algn="l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/>
              <a:t>Time or Use</a:t>
            </a:r>
          </a:p>
          <a:p>
            <a:pPr marL="0" lvl="1" algn="l">
              <a:lnSpc>
                <a:spcPct val="90000"/>
              </a:lnSpc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endParaRPr lang="en-US" sz="1600" b="1" cap="all" spc="250" dirty="0" smtClean="0"/>
          </a:p>
          <a:p>
            <a:pPr marL="0" lvl="1" algn="l">
              <a:lnSpc>
                <a:spcPct val="90000"/>
              </a:lnSpc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r>
              <a:rPr lang="en-US" sz="1600" b="1" cap="all" spc="250" dirty="0" smtClean="0"/>
              <a:t>Permanently restricted net assets</a:t>
            </a:r>
          </a:p>
          <a:p>
            <a:pPr lvl="1" algn="l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/>
              <a:t>Endowments, Scholarship Funds</a:t>
            </a:r>
          </a:p>
          <a:p>
            <a:pPr lvl="1" algn="l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/>
              <a:t>Use of interest gains</a:t>
            </a:r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Net Assets – What’s Accumulated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477000" y="1219200"/>
            <a:ext cx="531774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73%</a:t>
            </a:r>
            <a:endParaRPr lang="en-US" sz="9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29400" y="3962400"/>
            <a:ext cx="531774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53%</a:t>
            </a:r>
            <a:endParaRPr lang="en-US" sz="9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53200" y="6477000"/>
            <a:ext cx="531774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5%</a:t>
            </a:r>
            <a:endParaRPr lang="en-US" sz="9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0"/>
            <a:ext cx="3673793" cy="6705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2876"/>
            <a:ext cx="6135053" cy="6705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val 3"/>
          <p:cNvSpPr/>
          <p:nvPr/>
        </p:nvSpPr>
        <p:spPr>
          <a:xfrm>
            <a:off x="7086600" y="228600"/>
            <a:ext cx="1828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Foundation Grant received in FY12  to fund program starting in FY13</a:t>
            </a:r>
            <a:endParaRPr lang="en-US" sz="12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724400" y="1066800"/>
            <a:ext cx="2438400" cy="1295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7162800" y="3581400"/>
            <a:ext cx="1828800" cy="14478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Donations to Capital Campaign to buy furniture for new building</a:t>
            </a:r>
            <a:endParaRPr lang="en-US" sz="1200" dirty="0"/>
          </a:p>
        </p:txBody>
      </p:sp>
      <p:sp>
        <p:nvSpPr>
          <p:cNvPr id="9" name="Oval 8"/>
          <p:cNvSpPr/>
          <p:nvPr/>
        </p:nvSpPr>
        <p:spPr>
          <a:xfrm>
            <a:off x="7086600" y="1905000"/>
            <a:ext cx="1828800" cy="1447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Bequest to fund scholarships to cover sports fees for low-income students</a:t>
            </a:r>
            <a:endParaRPr lang="en-US" sz="12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4724400" y="2819400"/>
            <a:ext cx="2590800" cy="11430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715000" y="2819400"/>
            <a:ext cx="1447800" cy="0"/>
          </a:xfrm>
          <a:prstGeom prst="straightConnector1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19400"/>
            <a:ext cx="7543800" cy="3352800"/>
          </a:xfrm>
        </p:spPr>
        <p:txBody>
          <a:bodyPr>
            <a:normAutofit/>
          </a:bodyPr>
          <a:lstStyle/>
          <a:p>
            <a:pPr marL="342900" indent="-342900" algn="l">
              <a:buFont typeface="+mj-lt"/>
              <a:buAutoNum type="arabicParenR"/>
            </a:pPr>
            <a:r>
              <a:rPr lang="en-US" dirty="0" smtClean="0"/>
              <a:t>Charter School Funding Basics	</a:t>
            </a:r>
          </a:p>
          <a:p>
            <a:pPr marL="342900" indent="-342900" algn="l">
              <a:buFont typeface="+mj-lt"/>
              <a:buAutoNum type="arabicParenR"/>
            </a:pPr>
            <a:endParaRPr lang="en-US" baseline="0" dirty="0" smtClean="0"/>
          </a:p>
          <a:p>
            <a:pPr marL="342900" indent="-342900" algn="l">
              <a:buFont typeface="+mj-lt"/>
              <a:buAutoNum type="arabicParenR"/>
            </a:pPr>
            <a:r>
              <a:rPr lang="en-US" dirty="0" smtClean="0"/>
              <a:t>Accounting 101			</a:t>
            </a:r>
            <a:r>
              <a:rPr lang="en-US" baseline="0" dirty="0" smtClean="0"/>
              <a:t>	</a:t>
            </a:r>
          </a:p>
          <a:p>
            <a:pPr marL="342900" indent="-342900" algn="l">
              <a:buFont typeface="+mj-lt"/>
              <a:buAutoNum type="arabicParenR"/>
            </a:pPr>
            <a:endParaRPr lang="en-US" dirty="0" smtClean="0"/>
          </a:p>
          <a:p>
            <a:pPr marL="342900" indent="-342900" algn="l">
              <a:buFont typeface="+mj-lt"/>
              <a:buAutoNum type="arabicParenR"/>
            </a:pPr>
            <a:r>
              <a:rPr lang="en-US" dirty="0" smtClean="0"/>
              <a:t>Financial Scenarios			</a:t>
            </a:r>
          </a:p>
          <a:p>
            <a:pPr marL="342900" indent="-342900" algn="l">
              <a:buFont typeface="+mj-lt"/>
              <a:buAutoNum type="arabicParenR"/>
            </a:pPr>
            <a:endParaRPr lang="en-US" dirty="0" smtClean="0"/>
          </a:p>
          <a:p>
            <a:pPr marL="342900" indent="-342900" algn="l">
              <a:buFont typeface="+mj-lt"/>
              <a:buAutoNum type="arabicParenR"/>
            </a:pPr>
            <a:r>
              <a:rPr lang="en-US" dirty="0" smtClean="0"/>
              <a:t>Your Responsibilities		</a:t>
            </a:r>
            <a:endParaRPr lang="en-US" baseline="0" dirty="0" smtClean="0"/>
          </a:p>
          <a:p>
            <a:pPr marL="342900" indent="-342900" algn="l">
              <a:buFont typeface="+mj-lt"/>
              <a:buAutoNum type="arabicParenR"/>
            </a:pPr>
            <a:endParaRPr lang="en-US" baseline="0" dirty="0" smtClean="0"/>
          </a:p>
          <a:p>
            <a:pPr marL="342900" indent="-342900" algn="l">
              <a:buFont typeface="+mj-lt"/>
              <a:buAutoNum type="arabicParenR"/>
            </a:pPr>
            <a:r>
              <a:rPr lang="en-US" dirty="0" smtClean="0"/>
              <a:t>Questions and answers		</a:t>
            </a:r>
          </a:p>
          <a:p>
            <a:pPr algn="l">
              <a:buFont typeface="Wingdings" pitchFamily="2" charset="2"/>
              <a:buChar char="§"/>
            </a:pPr>
            <a:endParaRPr lang="en-US" dirty="0" smtClean="0"/>
          </a:p>
          <a:p>
            <a:pPr algn="l">
              <a:buFont typeface="Wingdings" pitchFamily="2" charset="2"/>
              <a:buChar char="§"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>
                <a:ea typeface="Verdana" pitchFamily="34" charset="0"/>
                <a:cs typeface="Verdana" pitchFamily="34" charset="0"/>
              </a:rPr>
              <a:t>Agenda</a:t>
            </a:r>
            <a:endParaRPr lang="en-US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Picture 3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0"/>
            <a:ext cx="5646420" cy="6705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5"/>
          <p:cNvSpPr/>
          <p:nvPr/>
        </p:nvSpPr>
        <p:spPr>
          <a:xfrm>
            <a:off x="6934200" y="4953000"/>
            <a:ext cx="1828800" cy="1447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In total, Net Assets increased by $300,000 so last year’s Net Assets had to be $1,600,000</a:t>
            </a:r>
            <a:endParaRPr lang="en-US" sz="1200" dirty="0"/>
          </a:p>
        </p:txBody>
      </p:sp>
      <p:sp>
        <p:nvSpPr>
          <p:cNvPr id="7" name="Oval 6"/>
          <p:cNvSpPr/>
          <p:nvPr/>
        </p:nvSpPr>
        <p:spPr>
          <a:xfrm>
            <a:off x="5334000" y="228600"/>
            <a:ext cx="1828800" cy="14478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Current Ratio = Current Assets / Current Liabilities</a:t>
            </a:r>
          </a:p>
          <a:p>
            <a:pPr algn="ctr"/>
            <a:r>
              <a:rPr lang="en-US" sz="1200" dirty="0" smtClean="0"/>
              <a:t>2.5</a:t>
            </a:r>
            <a:endParaRPr lang="en-US" sz="1200" dirty="0"/>
          </a:p>
        </p:txBody>
      </p:sp>
      <p:cxnSp>
        <p:nvCxnSpPr>
          <p:cNvPr id="8" name="Straight Arrow Connector 7"/>
          <p:cNvCxnSpPr>
            <a:stCxn id="7" idx="3"/>
          </p:cNvCxnSpPr>
          <p:nvPr/>
        </p:nvCxnSpPr>
        <p:spPr>
          <a:xfrm flipH="1">
            <a:off x="4495800" y="1464375"/>
            <a:ext cx="1106022" cy="28822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3"/>
          </p:cNvCxnSpPr>
          <p:nvPr/>
        </p:nvCxnSpPr>
        <p:spPr>
          <a:xfrm flipH="1">
            <a:off x="4495800" y="1464375"/>
            <a:ext cx="1106022" cy="265042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981200"/>
            <a:ext cx="3793807" cy="2807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7334250" cy="610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val 3"/>
          <p:cNvSpPr/>
          <p:nvPr/>
        </p:nvSpPr>
        <p:spPr>
          <a:xfrm>
            <a:off x="7086600" y="4724400"/>
            <a:ext cx="1828800" cy="1447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+mj-lt"/>
              </a:rPr>
              <a:t>Months Cash on Hand = Ending Cash </a:t>
            </a:r>
            <a:r>
              <a:rPr lang="en-US" sz="1200" dirty="0" smtClean="0">
                <a:latin typeface="+mj-lt"/>
                <a:cs typeface="Times New Roman"/>
              </a:rPr>
              <a:t>/ Average Monthly Expense</a:t>
            </a:r>
            <a:endParaRPr lang="en-US" sz="1200" dirty="0">
              <a:latin typeface="+mj-lt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6705600" y="6096000"/>
            <a:ext cx="838200" cy="228600"/>
          </a:xfrm>
          <a:prstGeom prst="straightConnector1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19400"/>
            <a:ext cx="7543800" cy="3352800"/>
          </a:xfrm>
        </p:spPr>
        <p:txBody>
          <a:bodyPr>
            <a:normAutofit lnSpcReduction="10000"/>
          </a:bodyPr>
          <a:lstStyle/>
          <a:p>
            <a:pPr algn="l">
              <a:buFont typeface="Wingdings" pitchFamily="2" charset="2"/>
              <a:buChar char="§"/>
            </a:pPr>
            <a:r>
              <a:rPr lang="en-US" dirty="0" smtClean="0"/>
              <a:t>Accrual vs. Cash Accounting</a:t>
            </a:r>
          </a:p>
          <a:p>
            <a:pPr algn="l">
              <a:buFont typeface="Wingdings" pitchFamily="2" charset="2"/>
              <a:buChar char="§"/>
            </a:pPr>
            <a:endParaRPr lang="en-US" dirty="0" smtClean="0"/>
          </a:p>
          <a:p>
            <a:pPr algn="l">
              <a:buFont typeface="Wingdings" pitchFamily="2" charset="2"/>
              <a:buChar char="§"/>
            </a:pPr>
            <a:r>
              <a:rPr lang="en-US" dirty="0" smtClean="0"/>
              <a:t>Internal controls</a:t>
            </a:r>
          </a:p>
          <a:p>
            <a:pPr algn="l">
              <a:buFont typeface="Wingdings" pitchFamily="2" charset="2"/>
              <a:buChar char="§"/>
            </a:pPr>
            <a:endParaRPr lang="en-US" dirty="0" smtClean="0"/>
          </a:p>
          <a:p>
            <a:pPr algn="l">
              <a:buFont typeface="Wingdings" pitchFamily="2" charset="2"/>
              <a:buChar char="§"/>
            </a:pPr>
            <a:r>
              <a:rPr lang="en-US" dirty="0" smtClean="0"/>
              <a:t>Budgeting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baseline="0" dirty="0" smtClean="0"/>
              <a:t>12-month vs. </a:t>
            </a:r>
            <a:r>
              <a:rPr lang="en-US" dirty="0" smtClean="0"/>
              <a:t>rolling</a:t>
            </a:r>
            <a:endParaRPr lang="en-US" baseline="0" dirty="0" smtClean="0"/>
          </a:p>
          <a:p>
            <a:pPr algn="l"/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r>
              <a:rPr lang="en-US" baseline="0" dirty="0" smtClean="0"/>
              <a:t>Forecasting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Reset – perhaps quarterly</a:t>
            </a:r>
            <a:endParaRPr lang="en-US" baseline="0" dirty="0" smtClean="0"/>
          </a:p>
          <a:p>
            <a:pPr algn="l"/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r>
              <a:rPr lang="en-US" baseline="0" dirty="0" smtClean="0"/>
              <a:t>Budget to actual reporting</a:t>
            </a:r>
            <a:endParaRPr lang="en-US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Other Financial Concepts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410200" y="3038475"/>
            <a:ext cx="3429000" cy="282892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+mj-lt"/>
              </a:rPr>
              <a:t>FY End is 6/30 </a:t>
            </a:r>
          </a:p>
          <a:p>
            <a:pPr algn="ctr"/>
            <a:endParaRPr lang="en-US" sz="1400" dirty="0" smtClean="0">
              <a:latin typeface="+mj-lt"/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+mj-lt"/>
              </a:rPr>
              <a:t>Paid $12,000 annual lease in Jan 2012 for all of 2012</a:t>
            </a:r>
          </a:p>
          <a:p>
            <a:pPr algn="ctr"/>
            <a:endParaRPr lang="en-US" sz="14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1400" dirty="0" smtClean="0">
                <a:solidFill>
                  <a:schemeClr val="bg1"/>
                </a:solidFill>
                <a:latin typeface="+mj-lt"/>
              </a:rPr>
              <a:t>Cash – Expense 12,000</a:t>
            </a:r>
          </a:p>
          <a:p>
            <a:pPr algn="ctr"/>
            <a:endParaRPr lang="en-US" sz="1400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1400" dirty="0" smtClean="0">
                <a:solidFill>
                  <a:schemeClr val="bg1"/>
                </a:solidFill>
                <a:latin typeface="+mj-lt"/>
              </a:rPr>
              <a:t>Accrual – Expense 6,000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  <a:latin typeface="+mj-lt"/>
              </a:rPr>
              <a:t>Prepaid – 6,000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597" y="304797"/>
            <a:ext cx="5962174" cy="408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5"/>
          <p:cNvSpPr/>
          <p:nvPr/>
        </p:nvSpPr>
        <p:spPr>
          <a:xfrm>
            <a:off x="2133600" y="4953000"/>
            <a:ext cx="1828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Same Current Ratio, but what’s different?</a:t>
            </a:r>
            <a:endParaRPr lang="en-US" sz="1200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505200" y="4419600"/>
            <a:ext cx="1143000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657600" y="4419600"/>
            <a:ext cx="2895600" cy="838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572000" y="5029200"/>
            <a:ext cx="1828800" cy="14478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Infusion of Cash Needed – Line of Credit?</a:t>
            </a:r>
            <a:endParaRPr lang="en-US" sz="1200" dirty="0"/>
          </a:p>
        </p:txBody>
      </p:sp>
      <p:cxnSp>
        <p:nvCxnSpPr>
          <p:cNvPr id="13" name="Straight Arrow Connector 12"/>
          <p:cNvCxnSpPr>
            <a:stCxn id="12" idx="0"/>
          </p:cNvCxnSpPr>
          <p:nvPr/>
        </p:nvCxnSpPr>
        <p:spPr>
          <a:xfrm flipV="1">
            <a:off x="5486400" y="4419600"/>
            <a:ext cx="0" cy="6096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781800" y="5105400"/>
            <a:ext cx="1828800" cy="1447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Enviable ratio, but what if annual budget was $10 million?</a:t>
            </a:r>
          </a:p>
          <a:p>
            <a:pPr algn="ctr"/>
            <a:r>
              <a:rPr lang="en-US" sz="1200" dirty="0" smtClean="0"/>
              <a:t>1.8 Days COH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543800" y="4419600"/>
            <a:ext cx="0" cy="685800"/>
          </a:xfrm>
          <a:prstGeom prst="straightConnector1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7543800" y="2590800"/>
            <a:ext cx="533400" cy="2590800"/>
          </a:xfrm>
          <a:prstGeom prst="straightConnector1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28600"/>
            <a:ext cx="6787706" cy="3577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Oval 13"/>
          <p:cNvSpPr/>
          <p:nvPr/>
        </p:nvSpPr>
        <p:spPr>
          <a:xfrm>
            <a:off x="2514600" y="4267200"/>
            <a:ext cx="1828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n-US" sz="1200" dirty="0" smtClean="0"/>
              <a:t>Stable  Operations </a:t>
            </a:r>
          </a:p>
          <a:p>
            <a:pPr algn="ctr">
              <a:buFont typeface="Arial" pitchFamily="34" charset="0"/>
              <a:buChar char="•"/>
            </a:pPr>
            <a:r>
              <a:rPr lang="en-US" sz="1200" dirty="0" smtClean="0"/>
              <a:t> Less Grants </a:t>
            </a:r>
          </a:p>
          <a:p>
            <a:pPr algn="ctr">
              <a:buFont typeface="Arial" pitchFamily="34" charset="0"/>
              <a:buChar char="•"/>
            </a:pPr>
            <a:r>
              <a:rPr lang="en-US" sz="1200" dirty="0" smtClean="0"/>
              <a:t>Spending  down Funds</a:t>
            </a:r>
            <a:endParaRPr lang="en-US" sz="1200" dirty="0"/>
          </a:p>
        </p:txBody>
      </p:sp>
      <p:sp>
        <p:nvSpPr>
          <p:cNvPr id="15" name="Oval 14"/>
          <p:cNvSpPr/>
          <p:nvPr/>
        </p:nvSpPr>
        <p:spPr>
          <a:xfrm>
            <a:off x="4724400" y="4343400"/>
            <a:ext cx="1828800" cy="14478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n-US" sz="1200" dirty="0" smtClean="0"/>
              <a:t>Loss of 350,000 in general operations</a:t>
            </a:r>
          </a:p>
          <a:p>
            <a:pPr algn="ctr">
              <a:buFont typeface="Arial" pitchFamily="34" charset="0"/>
              <a:buChar char="•"/>
            </a:pPr>
            <a:r>
              <a:rPr lang="en-US" sz="1200" dirty="0" smtClean="0"/>
              <a:t>Less Grants</a:t>
            </a:r>
          </a:p>
          <a:p>
            <a:pPr algn="ctr">
              <a:buFont typeface="Arial" pitchFamily="34" charset="0"/>
              <a:buChar char="•"/>
            </a:pPr>
            <a:r>
              <a:rPr lang="en-US" sz="1200" dirty="0" smtClean="0"/>
              <a:t>Spending  down Funds</a:t>
            </a:r>
            <a:endParaRPr lang="en-US" sz="1200" dirty="0"/>
          </a:p>
        </p:txBody>
      </p:sp>
      <p:sp>
        <p:nvSpPr>
          <p:cNvPr id="16" name="Oval 15"/>
          <p:cNvSpPr/>
          <p:nvPr/>
        </p:nvSpPr>
        <p:spPr>
          <a:xfrm>
            <a:off x="6858000" y="4343400"/>
            <a:ext cx="1828800" cy="1447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n-US" sz="1200" dirty="0" smtClean="0"/>
              <a:t>No reserves</a:t>
            </a:r>
          </a:p>
          <a:p>
            <a:pPr algn="ctr">
              <a:buFont typeface="Arial" pitchFamily="34" charset="0"/>
              <a:buChar char="•"/>
            </a:pPr>
            <a:r>
              <a:rPr lang="en-US" sz="1200" dirty="0" smtClean="0"/>
              <a:t>Structural problems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657600" y="2667000"/>
            <a:ext cx="914400" cy="1676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3962400" y="2895600"/>
            <a:ext cx="609600" cy="1524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5" idx="0"/>
          </p:cNvCxnSpPr>
          <p:nvPr/>
        </p:nvCxnSpPr>
        <p:spPr>
          <a:xfrm flipV="1">
            <a:off x="5638800" y="2667000"/>
            <a:ext cx="0" cy="16764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6" idx="0"/>
          </p:cNvCxnSpPr>
          <p:nvPr/>
        </p:nvCxnSpPr>
        <p:spPr>
          <a:xfrm flipH="1" flipV="1">
            <a:off x="6629400" y="2667000"/>
            <a:ext cx="1143000" cy="1676400"/>
          </a:xfrm>
          <a:prstGeom prst="straightConnector1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7010400" y="3657600"/>
            <a:ext cx="1828800" cy="14478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n-US" sz="1200" dirty="0" smtClean="0"/>
              <a:t>Title I District</a:t>
            </a:r>
          </a:p>
          <a:p>
            <a:pPr algn="ctr">
              <a:buFont typeface="Arial" pitchFamily="34" charset="0"/>
              <a:buChar char="•"/>
            </a:pPr>
            <a:r>
              <a:rPr lang="en-US" sz="1200" dirty="0" smtClean="0"/>
              <a:t>Diverse Funding</a:t>
            </a:r>
          </a:p>
          <a:p>
            <a:pPr algn="ctr">
              <a:buFont typeface="Arial" pitchFamily="34" charset="0"/>
              <a:buChar char="•"/>
            </a:pPr>
            <a:r>
              <a:rPr lang="en-US" sz="1200" dirty="0" smtClean="0"/>
              <a:t>Owns Building</a:t>
            </a:r>
          </a:p>
          <a:p>
            <a:pPr algn="ctr">
              <a:buFont typeface="Arial" pitchFamily="34" charset="0"/>
              <a:buChar char="•"/>
            </a:pPr>
            <a:r>
              <a:rPr lang="en-US" sz="1200" dirty="0" smtClean="0"/>
              <a:t>More on Teaching</a:t>
            </a:r>
          </a:p>
          <a:p>
            <a:pPr algn="ctr">
              <a:buFont typeface="Arial" pitchFamily="34" charset="0"/>
              <a:buChar char="•"/>
            </a:pPr>
            <a:r>
              <a:rPr lang="en-US" sz="1200" dirty="0" smtClean="0"/>
              <a:t>Net Income</a:t>
            </a:r>
            <a:endParaRPr lang="en-US" sz="1200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3886200" y="762000"/>
            <a:ext cx="3200400" cy="33528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5972175" cy="648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Oval 11"/>
          <p:cNvSpPr/>
          <p:nvPr/>
        </p:nvSpPr>
        <p:spPr>
          <a:xfrm>
            <a:off x="6934200" y="1066800"/>
            <a:ext cx="1828800" cy="1447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n-US" sz="1200" dirty="0" smtClean="0"/>
              <a:t>Wealthier District</a:t>
            </a:r>
          </a:p>
          <a:p>
            <a:pPr algn="ctr">
              <a:buFont typeface="Arial" pitchFamily="34" charset="0"/>
              <a:buChar char="•"/>
            </a:pPr>
            <a:r>
              <a:rPr lang="en-US" sz="1200" dirty="0" smtClean="0"/>
              <a:t>Facility Issue</a:t>
            </a:r>
          </a:p>
          <a:p>
            <a:pPr algn="ctr">
              <a:buFont typeface="Arial" pitchFamily="34" charset="0"/>
              <a:buChar char="•"/>
            </a:pPr>
            <a:r>
              <a:rPr lang="en-US" sz="1200" dirty="0" smtClean="0"/>
              <a:t>Structural Issue</a:t>
            </a:r>
          </a:p>
          <a:p>
            <a:pPr algn="ctr">
              <a:buFont typeface="Arial" pitchFamily="34" charset="0"/>
              <a:buChar char="•"/>
            </a:pPr>
            <a:r>
              <a:rPr lang="en-US" sz="1200" dirty="0" smtClean="0"/>
              <a:t>Less on Teaching</a:t>
            </a:r>
            <a:endParaRPr lang="en-US" sz="1200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6248400" y="685800"/>
            <a:ext cx="1295400" cy="457200"/>
          </a:xfrm>
          <a:prstGeom prst="straightConnector1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19400"/>
            <a:ext cx="7543800" cy="33528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dirty="0" smtClean="0"/>
              <a:t>Financial Oversight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baseline="0" dirty="0" smtClean="0"/>
              <a:t>Public</a:t>
            </a:r>
            <a:r>
              <a:rPr lang="en-US" dirty="0" smtClean="0"/>
              <a:t> Entity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baseline="0" dirty="0" smtClean="0"/>
              <a:t>Scrutiny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Closures due to finance</a:t>
            </a:r>
            <a:endParaRPr lang="en-US" baseline="0" dirty="0" smtClean="0"/>
          </a:p>
          <a:p>
            <a:pPr lvl="1" algn="l">
              <a:buFont typeface="Wingdings" pitchFamily="2" charset="2"/>
              <a:buChar char="§"/>
            </a:pPr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r>
              <a:rPr lang="en-US" dirty="0" smtClean="0"/>
              <a:t>Recruit for financial acumen</a:t>
            </a:r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r>
              <a:rPr lang="en-US" baseline="0" dirty="0" smtClean="0"/>
              <a:t>Regular review of financial data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Monthly</a:t>
            </a:r>
            <a:endParaRPr lang="en-US" baseline="0" dirty="0" smtClean="0"/>
          </a:p>
          <a:p>
            <a:pPr algn="l"/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endParaRPr lang="en-US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Your Responsibilities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248400" y="2971800"/>
            <a:ext cx="1981200" cy="16764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ASK QUESTIONS</a:t>
            </a:r>
          </a:p>
          <a:p>
            <a:pPr algn="ctr"/>
            <a:r>
              <a:rPr lang="en-US" sz="6000" dirty="0" smtClean="0"/>
              <a:t>???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19400"/>
            <a:ext cx="7543800" cy="3352800"/>
          </a:xfrm>
        </p:spPr>
        <p:txBody>
          <a:bodyPr>
            <a:normAutofit fontScale="92500" lnSpcReduction="10000"/>
          </a:bodyPr>
          <a:lstStyle/>
          <a:p>
            <a:pPr algn="l">
              <a:buFont typeface="Wingdings" pitchFamily="2" charset="2"/>
              <a:buChar char="§"/>
            </a:pPr>
            <a:r>
              <a:rPr lang="en-US" dirty="0" smtClean="0"/>
              <a:t>Audit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Interview and Hire Auditor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Meet independently with auditor</a:t>
            </a:r>
          </a:p>
          <a:p>
            <a:pPr lvl="1" algn="l">
              <a:buFont typeface="Wingdings" pitchFamily="2" charset="2"/>
              <a:buChar char="§"/>
            </a:pPr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r>
              <a:rPr lang="en-US" dirty="0" smtClean="0"/>
              <a:t>Understand economic parameters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baseline="0" dirty="0" smtClean="0"/>
              <a:t>Funding</a:t>
            </a:r>
            <a:r>
              <a:rPr lang="en-US" dirty="0" smtClean="0"/>
              <a:t> Formula for your state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Resource Development Needs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Salary and Benefits Structure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Cash Position - D</a:t>
            </a:r>
            <a:r>
              <a:rPr lang="en-US" baseline="0" dirty="0" smtClean="0"/>
              <a:t>ebt,</a:t>
            </a:r>
            <a:r>
              <a:rPr lang="en-US" dirty="0" smtClean="0"/>
              <a:t> Borrowing, Cash Flow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baseline="0" dirty="0" smtClean="0"/>
              <a:t>Financial implications of Strategic</a:t>
            </a:r>
            <a:r>
              <a:rPr lang="en-US" dirty="0" smtClean="0"/>
              <a:t> Priorities</a:t>
            </a:r>
          </a:p>
          <a:p>
            <a:pPr algn="l"/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endParaRPr lang="en-US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Your Responsibilities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19400"/>
            <a:ext cx="7543800" cy="33528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  <a:p>
            <a:pPr algn="l"/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pic>
        <p:nvPicPr>
          <p:cNvPr id="5" name="Picture 4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3352800"/>
            <a:ext cx="309562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981200" y="4953000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John Tarvin</a:t>
            </a:r>
          </a:p>
          <a:p>
            <a:pPr algn="ctr"/>
            <a:r>
              <a:rPr lang="en-US" dirty="0" smtClean="0"/>
              <a:t>617.304.8436</a:t>
            </a:r>
          </a:p>
          <a:p>
            <a:pPr algn="ctr"/>
            <a:r>
              <a:rPr lang="en-US" dirty="0" smtClean="0">
                <a:hlinkClick r:id="rId4"/>
              </a:rPr>
              <a:t>jtarvin@claremontconsulting.org</a:t>
            </a:r>
            <a:endParaRPr lang="en-US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19400"/>
            <a:ext cx="7543800" cy="33528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dirty="0" smtClean="0"/>
              <a:t>Per pupil revenue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Local Taxes vs. State Aid</a:t>
            </a:r>
            <a:endParaRPr lang="en-US" baseline="0" dirty="0" smtClean="0"/>
          </a:p>
          <a:p>
            <a:pPr algn="l"/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r>
              <a:rPr lang="en-US" dirty="0" smtClean="0"/>
              <a:t>Federal Education funding</a:t>
            </a:r>
          </a:p>
          <a:p>
            <a:pPr algn="l"/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r>
              <a:rPr lang="en-US" baseline="0" dirty="0" smtClean="0"/>
              <a:t>Contributed Income</a:t>
            </a:r>
            <a:endParaRPr lang="en-US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r>
              <a:rPr lang="en-US" baseline="0" dirty="0" smtClean="0"/>
              <a:t>Earned income/Fees</a:t>
            </a:r>
            <a:endParaRPr lang="en-US" dirty="0" smtClean="0"/>
          </a:p>
          <a:p>
            <a:pPr algn="l"/>
            <a:endParaRPr lang="en-US" baseline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" y="6400800"/>
            <a:ext cx="8077200" cy="457200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$$</a:t>
            </a:r>
            <a:r>
              <a:rPr lang="en-US" dirty="0" smtClean="0"/>
              <a:t>  Show Me the Money  </a:t>
            </a:r>
            <a:r>
              <a:rPr lang="en-US" dirty="0" smtClean="0">
                <a:solidFill>
                  <a:srgbClr val="00B050"/>
                </a:solidFill>
              </a:rPr>
              <a:t>$$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19400"/>
            <a:ext cx="7543800" cy="33528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dirty="0" smtClean="0"/>
              <a:t>Charter schools overall are significantly underfunded relative to district schools:</a:t>
            </a:r>
          </a:p>
          <a:p>
            <a:pPr algn="l">
              <a:buFont typeface="Wingdings" pitchFamily="2" charset="2"/>
              <a:buChar char="§"/>
            </a:pPr>
            <a:endParaRPr lang="en-US" dirty="0" smtClean="0"/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The average state disparity was 19.2 percent, $2,247 per pupil   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sz="1600" i="1" dirty="0" smtClean="0"/>
              <a:t>Ball State Study May 2010 (using 2006-07 Data)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Funding Inequities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838200"/>
            <a:ext cx="826389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838200"/>
            <a:ext cx="8031004" cy="5048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8339614" cy="4513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19400"/>
            <a:ext cx="7543800" cy="3352800"/>
          </a:xfrm>
        </p:spPr>
        <p:txBody>
          <a:bodyPr>
            <a:normAutofit fontScale="70000" lnSpcReduction="20000"/>
          </a:bodyPr>
          <a:lstStyle/>
          <a:p>
            <a:pPr algn="l">
              <a:buFont typeface="Wingdings" pitchFamily="2" charset="2"/>
              <a:buChar char="§"/>
            </a:pPr>
            <a:r>
              <a:rPr lang="en-US" baseline="0" dirty="0" smtClean="0"/>
              <a:t>Title</a:t>
            </a:r>
            <a:r>
              <a:rPr lang="en-US" dirty="0" smtClean="0"/>
              <a:t> I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Funding schools in need (40% low-income)</a:t>
            </a:r>
          </a:p>
          <a:p>
            <a:pPr lvl="1" algn="l">
              <a:buFont typeface="Wingdings" pitchFamily="2" charset="2"/>
              <a:buChar char="§"/>
            </a:pPr>
            <a:endParaRPr lang="en-US" dirty="0" smtClean="0"/>
          </a:p>
          <a:p>
            <a:pPr algn="l">
              <a:buFont typeface="Wingdings" pitchFamily="2" charset="2"/>
              <a:buChar char="§"/>
            </a:pPr>
            <a:r>
              <a:rPr lang="en-US" dirty="0" smtClean="0"/>
              <a:t>Title II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Libraries, textbooks, instructional materials</a:t>
            </a:r>
          </a:p>
          <a:p>
            <a:pPr lvl="1" algn="l">
              <a:buFont typeface="Wingdings" pitchFamily="2" charset="2"/>
              <a:buChar char="§"/>
            </a:pPr>
            <a:endParaRPr lang="en-US" dirty="0" smtClean="0"/>
          </a:p>
          <a:p>
            <a:pPr algn="l">
              <a:buFont typeface="Wingdings" pitchFamily="2" charset="2"/>
              <a:buChar char="§"/>
            </a:pPr>
            <a:r>
              <a:rPr lang="en-US" baseline="0" dirty="0" smtClean="0"/>
              <a:t>Title</a:t>
            </a:r>
            <a:r>
              <a:rPr lang="en-US" dirty="0" smtClean="0"/>
              <a:t> III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Supplementary Aid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Language instruction LEP and immigrants</a:t>
            </a:r>
          </a:p>
          <a:p>
            <a:pPr lvl="1" algn="l">
              <a:buFont typeface="Wingdings" pitchFamily="2" charset="2"/>
              <a:buChar char="§"/>
            </a:pPr>
            <a:endParaRPr lang="en-US" dirty="0" smtClean="0"/>
          </a:p>
          <a:p>
            <a:pPr algn="l">
              <a:buFont typeface="Wingdings" pitchFamily="2" charset="2"/>
              <a:buChar char="§"/>
            </a:pPr>
            <a:r>
              <a:rPr lang="en-US" baseline="0" dirty="0" smtClean="0"/>
              <a:t>Title IV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College research for school training</a:t>
            </a:r>
          </a:p>
          <a:p>
            <a:pPr lvl="1" algn="l">
              <a:buFont typeface="Wingdings" pitchFamily="2" charset="2"/>
              <a:buChar char="§"/>
            </a:pPr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r>
              <a:rPr lang="en-US" dirty="0" smtClean="0"/>
              <a:t>TITLE V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baseline="0" dirty="0" smtClean="0"/>
              <a:t>State</a:t>
            </a:r>
            <a:r>
              <a:rPr lang="en-US" dirty="0" smtClean="0"/>
              <a:t> DOE support for reforms, languages, arts, gifted</a:t>
            </a:r>
            <a:endParaRPr lang="en-US" baseline="0" dirty="0" smtClean="0"/>
          </a:p>
          <a:p>
            <a:pPr algn="l"/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Federal Funds – ESEA Act 1965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400800" y="3505200"/>
            <a:ext cx="1828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SEAs to LEAs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19400"/>
            <a:ext cx="7543800" cy="3352800"/>
          </a:xfrm>
        </p:spPr>
        <p:txBody>
          <a:bodyPr>
            <a:normAutofit fontScale="92500" lnSpcReduction="10000"/>
          </a:bodyPr>
          <a:lstStyle/>
          <a:p>
            <a:pPr algn="l">
              <a:buFont typeface="Wingdings" pitchFamily="2" charset="2"/>
              <a:buChar char="§"/>
            </a:pPr>
            <a:r>
              <a:rPr lang="en-US" baseline="0" dirty="0" smtClean="0"/>
              <a:t>Individuals with disabilities education act</a:t>
            </a:r>
            <a:r>
              <a:rPr lang="en-US" dirty="0" smtClean="0"/>
              <a:t> (I</a:t>
            </a:r>
            <a:r>
              <a:rPr lang="en-US" baseline="0" dirty="0" smtClean="0"/>
              <a:t>DEA)</a:t>
            </a:r>
            <a:endParaRPr lang="en-US" dirty="0" smtClean="0"/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Special Education – Goal was 40% national average</a:t>
            </a:r>
          </a:p>
          <a:p>
            <a:pPr lvl="1" algn="l">
              <a:buFont typeface="Wingdings" pitchFamily="2" charset="2"/>
              <a:buChar char="§"/>
            </a:pPr>
            <a:endParaRPr lang="en-US" dirty="0" smtClean="0"/>
          </a:p>
          <a:p>
            <a:pPr algn="l">
              <a:buFont typeface="Wingdings" pitchFamily="2" charset="2"/>
              <a:buChar char="§"/>
            </a:pPr>
            <a:r>
              <a:rPr lang="en-US" dirty="0" smtClean="0"/>
              <a:t>National school lunch program (NSLP)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School lunches, food, summer program</a:t>
            </a:r>
          </a:p>
          <a:p>
            <a:pPr lvl="1" algn="l">
              <a:buFont typeface="Wingdings" pitchFamily="2" charset="2"/>
              <a:buChar char="§"/>
            </a:pPr>
            <a:endParaRPr lang="en-US" dirty="0" smtClean="0"/>
          </a:p>
          <a:p>
            <a:pPr algn="l">
              <a:buFont typeface="Wingdings" pitchFamily="2" charset="2"/>
              <a:buChar char="§"/>
            </a:pPr>
            <a:r>
              <a:rPr lang="en-US" baseline="0" dirty="0" smtClean="0"/>
              <a:t>E-rate </a:t>
            </a:r>
            <a:r>
              <a:rPr lang="en-US" dirty="0" smtClean="0"/>
              <a:t>(FCC)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dirty="0" smtClean="0"/>
              <a:t>Voice, video, data at reduced costs</a:t>
            </a:r>
          </a:p>
          <a:p>
            <a:pPr lvl="1" algn="l">
              <a:buFont typeface="Wingdings" pitchFamily="2" charset="2"/>
              <a:buChar char="§"/>
            </a:pPr>
            <a:endParaRPr lang="en-US" dirty="0" smtClean="0"/>
          </a:p>
          <a:p>
            <a:pPr algn="l">
              <a:buFont typeface="Wingdings" pitchFamily="2" charset="2"/>
              <a:buChar char="§"/>
            </a:pPr>
            <a:r>
              <a:rPr lang="en-US" dirty="0" smtClean="0"/>
              <a:t>Medicaid reimbursements</a:t>
            </a:r>
          </a:p>
          <a:p>
            <a:pPr algn="l"/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  <a:p>
            <a:pPr algn="l">
              <a:buFont typeface="Wingdings" pitchFamily="2" charset="2"/>
              <a:buChar char="§"/>
            </a:pPr>
            <a:endParaRPr lang="en-US" baseline="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Federal Funds – Other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4630</TotalTime>
  <Words>641</Words>
  <Application>Microsoft Office PowerPoint</Application>
  <PresentationFormat>On-screen Show (4:3)</PresentationFormat>
  <Paragraphs>225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Civic</vt:lpstr>
      <vt:lpstr>Slide 1</vt:lpstr>
      <vt:lpstr>Agenda</vt:lpstr>
      <vt:lpstr> $$  Show Me the Money  $$</vt:lpstr>
      <vt:lpstr>Funding Inequities</vt:lpstr>
      <vt:lpstr>Slide 5</vt:lpstr>
      <vt:lpstr>Slide 6</vt:lpstr>
      <vt:lpstr>Slide 7</vt:lpstr>
      <vt:lpstr>Federal Funds – ESEA Act 1965</vt:lpstr>
      <vt:lpstr>Federal Funds – Other</vt:lpstr>
      <vt:lpstr>Other Funding</vt:lpstr>
      <vt:lpstr>Where the $$ Are Spent</vt:lpstr>
      <vt:lpstr>Slide 12</vt:lpstr>
      <vt:lpstr>Slide 13</vt:lpstr>
      <vt:lpstr>Accounting 101 –  Financial Statements</vt:lpstr>
      <vt:lpstr>Assets – What’s Owned</vt:lpstr>
      <vt:lpstr>Liabilities- What’s Owed </vt:lpstr>
      <vt:lpstr>Net Assets – What’s Accumulated</vt:lpstr>
      <vt:lpstr>Slide 18</vt:lpstr>
      <vt:lpstr>Slide 19</vt:lpstr>
      <vt:lpstr>Slide 20</vt:lpstr>
      <vt:lpstr>Slide 21</vt:lpstr>
      <vt:lpstr>Other Financial Concepts</vt:lpstr>
      <vt:lpstr>Slide 23</vt:lpstr>
      <vt:lpstr>Slide 24</vt:lpstr>
      <vt:lpstr>Slide 25</vt:lpstr>
      <vt:lpstr>Your Responsibilities</vt:lpstr>
      <vt:lpstr>Your Responsibilities</vt:lpstr>
      <vt:lpstr>Q &amp; A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Colage a Highly Effective Board?</dc:title>
  <dc:creator>Owner</dc:creator>
  <cp:lastModifiedBy>Owner</cp:lastModifiedBy>
  <cp:revision>264</cp:revision>
  <dcterms:created xsi:type="dcterms:W3CDTF">2011-10-05T17:50:01Z</dcterms:created>
  <dcterms:modified xsi:type="dcterms:W3CDTF">2013-07-02T04:35:27Z</dcterms:modified>
</cp:coreProperties>
</file>