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74" r:id="rId2"/>
    <p:sldId id="286" r:id="rId3"/>
    <p:sldId id="256" r:id="rId4"/>
    <p:sldId id="257" r:id="rId5"/>
    <p:sldId id="287" r:id="rId6"/>
    <p:sldId id="288" r:id="rId7"/>
    <p:sldId id="289" r:id="rId8"/>
    <p:sldId id="259" r:id="rId9"/>
    <p:sldId id="290" r:id="rId10"/>
    <p:sldId id="291" r:id="rId11"/>
    <p:sldId id="292" r:id="rId12"/>
    <p:sldId id="293" r:id="rId13"/>
    <p:sldId id="294" r:id="rId14"/>
    <p:sldId id="277" r:id="rId15"/>
    <p:sldId id="258" r:id="rId16"/>
    <p:sldId id="275" r:id="rId17"/>
    <p:sldId id="276" r:id="rId18"/>
    <p:sldId id="260" r:id="rId19"/>
    <p:sldId id="282" r:id="rId20"/>
    <p:sldId id="284" r:id="rId21"/>
    <p:sldId id="285" r:id="rId22"/>
    <p:sldId id="261" r:id="rId23"/>
    <p:sldId id="297" r:id="rId24"/>
    <p:sldId id="298" r:id="rId25"/>
    <p:sldId id="299" r:id="rId26"/>
    <p:sldId id="295" r:id="rId27"/>
    <p:sldId id="262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F276-C8B9-4CE6-ACE6-5BAD2857F5EF}" type="datetimeFigureOut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6594-B187-4730-BC5C-5CFB5A518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B20A-C259-4B30-BAB7-5A8E1F9A0872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3DC-8B99-4FC5-99B6-337E905195E4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0B02-5E1E-4115-B18A-5E58F67F2F32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6AD-B325-42F9-BECF-B6DA137C73D6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87C-5543-4C74-BDA3-4951A15323B3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374339-BFDF-462B-8993-74DFC40136AB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570F-8DC2-46A4-A484-15BE8E961E50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1F3C-72BA-42F7-8AA9-2507A77117D4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715E-FBA7-4870-9133-1112AA75C88A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7A52-B5E7-4738-B800-CD12A48840D0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8CA8C2-F2DA-43D3-9E58-7006BBA7C310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B12B4E-C117-4DEC-820A-74FFD193591A}" type="datetime1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The High Bar - www.reachthehighbar.com is the primary source for slide content.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C7142-634C-4BB6-A00C-99EB8D3008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remontconsulting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remontconsulting.org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remontconsulting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tarvin@claremontconsulting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Financial Concepts All Charter Board Members Need to Know </a:t>
            </a:r>
          </a:p>
          <a:p>
            <a:endParaRPr lang="en-US" sz="2400" dirty="0" smtClean="0"/>
          </a:p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John Tarvin</a:t>
            </a:r>
          </a:p>
          <a:p>
            <a:endParaRPr lang="en-US" sz="2800" dirty="0" smtClean="0">
              <a:solidFill>
                <a:schemeClr val="accent3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 smtClean="0">
                <a:ea typeface="Verdana" pitchFamily="34" charset="0"/>
                <a:cs typeface="Verdana" pitchFamily="34" charset="0"/>
              </a:rPr>
              <a:t>Session 5 - TUE, July 2, 2013</a:t>
            </a:r>
          </a:p>
          <a:p>
            <a:r>
              <a:rPr lang="en-US" sz="2400" b="0" dirty="0" smtClean="0">
                <a:ea typeface="Verdana" pitchFamily="34" charset="0"/>
                <a:cs typeface="Verdana" pitchFamily="34" charset="0"/>
              </a:rPr>
              <a:t>2:15 – 3:30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762000"/>
            <a:ext cx="30956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Contributed income</a:t>
            </a:r>
            <a:endParaRPr lang="en-US" dirty="0" smtClean="0"/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Foundation grants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Corporate partnerships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Individual contributions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Fundraisers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Fees for Service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Activity fees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Transportation fees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Uniform sales</a:t>
            </a:r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Other Funding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62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Expense categories – State-Specific Breakouts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Functional (MA)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Administration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Benefits and Other Fixed Charges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Dissemination and Civic Activities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Financing, Capital, Lease Expenses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Instructional Services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Operation &amp; Maintenance of Plant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Student Service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Categorical (MA)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Salaries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Benefits, Taxes, Retirement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Contracted Services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Financing, Capital, Lease Expenses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dirty="0" smtClean="0"/>
              <a:t>Others …….</a:t>
            </a:r>
          </a:p>
          <a:p>
            <a:pPr lvl="2" algn="l">
              <a:buFont typeface="Wingdings" pitchFamily="2" charset="2"/>
              <a:buChar char="§"/>
            </a:pPr>
            <a:endParaRPr lang="en-US" dirty="0" smtClean="0"/>
          </a:p>
          <a:p>
            <a:pPr algn="l"/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8077200" cy="4572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Where the $$ Are Spent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88630" cy="583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088630" cy="583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77500" lnSpcReduction="20000"/>
          </a:bodyPr>
          <a:lstStyle/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Balance sheet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Assets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Liabilities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Net Assets</a:t>
            </a:r>
          </a:p>
          <a:p>
            <a:pPr lvl="1" algn="l"/>
            <a:endParaRPr lang="en-US" dirty="0" smtClean="0"/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Income statement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Revenues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Expenses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Net Income</a:t>
            </a:r>
          </a:p>
          <a:p>
            <a:pPr lvl="1" algn="l"/>
            <a:endParaRPr lang="en-US" dirty="0" smtClean="0"/>
          </a:p>
          <a:p>
            <a:pPr marL="0" lvl="1" algn="l"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Statement of cash flows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Sources of Cash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Uses of Cash</a:t>
            </a:r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Accounting 101 – </a:t>
            </a:r>
            <a:br>
              <a:rPr lang="en-US" dirty="0" smtClean="0"/>
            </a:br>
            <a:r>
              <a:rPr lang="en-US" dirty="0" smtClean="0"/>
              <a:t>Financial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85000" lnSpcReduction="20000"/>
          </a:bodyPr>
          <a:lstStyle/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Current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Cash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Receivable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Prepaid Expenses</a:t>
            </a:r>
          </a:p>
          <a:p>
            <a:pPr lvl="1" algn="l"/>
            <a:endParaRPr lang="en-US" dirty="0" smtClean="0"/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Fixed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Buildings, Equipment, Autos 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100" dirty="0" smtClean="0"/>
              <a:t>(Depreciation)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Investments/Endowments</a:t>
            </a:r>
          </a:p>
          <a:p>
            <a:pPr lvl="1" algn="l"/>
            <a:endParaRPr lang="en-US" dirty="0" smtClean="0"/>
          </a:p>
          <a:p>
            <a:pPr marL="0" lvl="1" algn="l"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Other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Security Deposits</a:t>
            </a:r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Assets – What’s Owned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lnSpcReduction="10000"/>
          </a:bodyPr>
          <a:lstStyle/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Current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Payables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Payroll Liabilities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Accrued Expenses</a:t>
            </a:r>
          </a:p>
          <a:p>
            <a:pPr lvl="1" algn="l"/>
            <a:r>
              <a:rPr lang="en-US" dirty="0" smtClean="0"/>
              <a:t> </a:t>
            </a:r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Long Term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Mortgage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Bonds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Other Debt</a:t>
            </a:r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Liabilities- What’s Owed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Unrestricted Net Assets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Flexible Use</a:t>
            </a:r>
            <a:endParaRPr lang="en-US" sz="1400" b="1" cap="all" spc="250" dirty="0" smtClean="0"/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</a:pPr>
            <a:endParaRPr lang="en-US" sz="1600" b="1" cap="all" spc="250" dirty="0" smtClean="0"/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Temporary restricted net assets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Donor Restricted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Time or Use</a:t>
            </a:r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1600" b="1" cap="all" spc="250" dirty="0" smtClean="0"/>
          </a:p>
          <a:p>
            <a:pPr marL="0" lvl="1" algn="l">
              <a:lnSpc>
                <a:spcPct val="9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b="1" cap="all" spc="250" dirty="0" smtClean="0"/>
              <a:t>Permanently restricted net assets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Endowments, Scholarship Funds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Use of interest gains</a:t>
            </a:r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Net Assets – What’s Accumulated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77000" y="1219200"/>
            <a:ext cx="531774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73%</a:t>
            </a:r>
            <a:endParaRPr lang="en-US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3962400"/>
            <a:ext cx="531774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53%</a:t>
            </a:r>
            <a:endParaRPr lang="en-US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6477000"/>
            <a:ext cx="531774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5%</a:t>
            </a:r>
            <a:endParaRPr lang="en-US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3673793" cy="670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876"/>
            <a:ext cx="6135053" cy="670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7086600" y="2286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Foundation Grant received in FY12  to fund program starting in FY13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24400" y="1066800"/>
            <a:ext cx="24384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162800" y="3581400"/>
            <a:ext cx="1828800" cy="1447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Donations to Capital Campaign to buy furniture for new building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7086600" y="19050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Bequest to fund scholarships to cover sports fees for low-income students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724400" y="2819400"/>
            <a:ext cx="2590800" cy="11430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15000" y="2819400"/>
            <a:ext cx="1447800" cy="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arenR"/>
            </a:pPr>
            <a:r>
              <a:rPr lang="en-US" dirty="0" smtClean="0"/>
              <a:t>Charter School Funding Basics	</a:t>
            </a:r>
          </a:p>
          <a:p>
            <a:pPr marL="342900" indent="-342900" algn="l">
              <a:buFont typeface="+mj-lt"/>
              <a:buAutoNum type="arabicParenR"/>
            </a:pPr>
            <a:endParaRPr lang="en-US" baseline="0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dirty="0" smtClean="0"/>
              <a:t>Accounting 101			</a:t>
            </a:r>
            <a:r>
              <a:rPr lang="en-US" baseline="0" dirty="0" smtClean="0"/>
              <a:t>	</a:t>
            </a:r>
          </a:p>
          <a:p>
            <a:pPr marL="342900" indent="-342900" algn="l">
              <a:buFont typeface="+mj-lt"/>
              <a:buAutoNum type="arabicParenR"/>
            </a:pPr>
            <a:endParaRPr lang="en-US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dirty="0" smtClean="0"/>
              <a:t>Financial Scenarios			</a:t>
            </a:r>
          </a:p>
          <a:p>
            <a:pPr marL="342900" indent="-342900" algn="l">
              <a:buFont typeface="+mj-lt"/>
              <a:buAutoNum type="arabicParenR"/>
            </a:pPr>
            <a:endParaRPr lang="en-US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dirty="0" smtClean="0"/>
              <a:t>Your Responsibilities		</a:t>
            </a:r>
            <a:endParaRPr lang="en-US" baseline="0" dirty="0" smtClean="0"/>
          </a:p>
          <a:p>
            <a:pPr marL="342900" indent="-342900" algn="l">
              <a:buFont typeface="+mj-lt"/>
              <a:buAutoNum type="arabicParenR"/>
            </a:pPr>
            <a:endParaRPr lang="en-US" baseline="0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dirty="0" smtClean="0"/>
              <a:t>Questions and answers		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Agenda</a:t>
            </a:r>
            <a:endParaRPr lang="en-US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5646420" cy="670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6934200" y="49530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 total, Net Assets increased by $300,000 so last year’s Net Assets had to be $1,600,000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5334000" y="228600"/>
            <a:ext cx="1828800" cy="1447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Current Ratio = Current Assets / Current Liabilities</a:t>
            </a:r>
          </a:p>
          <a:p>
            <a:pPr algn="ctr"/>
            <a:r>
              <a:rPr lang="en-US" sz="1200" dirty="0" smtClean="0"/>
              <a:t>2.5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H="1">
            <a:off x="4495800" y="1464375"/>
            <a:ext cx="1106022" cy="2882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H="1">
            <a:off x="4495800" y="1464375"/>
            <a:ext cx="1106022" cy="26504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200"/>
            <a:ext cx="3793807" cy="280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733425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7086600" y="47244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+mj-lt"/>
              </a:rPr>
              <a:t>Months Cash on Hand = Ending Cash </a:t>
            </a:r>
            <a:r>
              <a:rPr lang="en-US" sz="1200" dirty="0" smtClean="0">
                <a:latin typeface="+mj-lt"/>
                <a:cs typeface="Times New Roman"/>
              </a:rPr>
              <a:t>/ Average Monthly Expense</a:t>
            </a:r>
            <a:endParaRPr lang="en-US" sz="1200" dirty="0"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705600" y="6096000"/>
            <a:ext cx="838200" cy="22860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Accrual vs. Cash Accounting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Internal controls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Budgeting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12-month vs. </a:t>
            </a:r>
            <a:r>
              <a:rPr lang="en-US" dirty="0" smtClean="0"/>
              <a:t>rolling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Forecasting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Reset – perhaps quarterly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Budget to actual reporting</a:t>
            </a:r>
            <a:endParaRPr lang="en-US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Other Financial Concepts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10200" y="3038475"/>
            <a:ext cx="3429000" cy="28289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+mj-lt"/>
              </a:rPr>
              <a:t>FY End is 6/30 </a:t>
            </a:r>
          </a:p>
          <a:p>
            <a:pPr algn="ctr"/>
            <a:endParaRPr lang="en-US" sz="1400" dirty="0" smtClean="0"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Paid $12,000 annual lease in Jan 2012 for all of 2012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Cash – Expense 12,000</a:t>
            </a:r>
          </a:p>
          <a:p>
            <a:pPr algn="ctr"/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Accrual – Expense 6,000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Prepaid – 6,000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597" y="304797"/>
            <a:ext cx="5962174" cy="40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2133600" y="49530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Same Current Ratio, but what’s different?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05200" y="4419600"/>
            <a:ext cx="1143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57600" y="4419600"/>
            <a:ext cx="2895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0" y="5029200"/>
            <a:ext cx="1828800" cy="1447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Infusion of Cash Needed – Line of Credit?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5486400" y="4419600"/>
            <a:ext cx="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81800" y="51054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Enviable ratio, but what if annual budget was $10 million?</a:t>
            </a:r>
          </a:p>
          <a:p>
            <a:pPr algn="ctr"/>
            <a:r>
              <a:rPr lang="en-US" sz="1200" dirty="0" smtClean="0"/>
              <a:t>1.8 Days COH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543800" y="4419600"/>
            <a:ext cx="0" cy="68580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43800" y="2590800"/>
            <a:ext cx="533400" cy="259080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6787706" cy="357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2514600" y="42672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Stable  Operations 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 Less Grants 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Spending  down Funds</a:t>
            </a:r>
            <a:endParaRPr lang="en-US" sz="1200" dirty="0"/>
          </a:p>
        </p:txBody>
      </p:sp>
      <p:sp>
        <p:nvSpPr>
          <p:cNvPr id="15" name="Oval 14"/>
          <p:cNvSpPr/>
          <p:nvPr/>
        </p:nvSpPr>
        <p:spPr>
          <a:xfrm>
            <a:off x="4724400" y="4343400"/>
            <a:ext cx="1828800" cy="1447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Loss of 350,000 in general operations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Less Grants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Spending  down Funds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6858000" y="43434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No reserves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Structural problems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657600" y="2667000"/>
            <a:ext cx="9144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962400" y="2895600"/>
            <a:ext cx="609600" cy="1524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0"/>
          </p:cNvCxnSpPr>
          <p:nvPr/>
        </p:nvCxnSpPr>
        <p:spPr>
          <a:xfrm flipV="1">
            <a:off x="5638800" y="2667000"/>
            <a:ext cx="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0"/>
          </p:cNvCxnSpPr>
          <p:nvPr/>
        </p:nvCxnSpPr>
        <p:spPr>
          <a:xfrm flipH="1" flipV="1">
            <a:off x="6629400" y="2667000"/>
            <a:ext cx="1143000" cy="167640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7010400" y="3657600"/>
            <a:ext cx="1828800" cy="1447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Title I District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Diverse Funding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Owns Building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More on Teaching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Net Income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3886200" y="762000"/>
            <a:ext cx="3200400" cy="33528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9721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11"/>
          <p:cNvSpPr/>
          <p:nvPr/>
        </p:nvSpPr>
        <p:spPr>
          <a:xfrm>
            <a:off x="6934200" y="1066800"/>
            <a:ext cx="18288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Wealthier District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Facility Issue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Structural Issue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/>
              <a:t>Less on Teaching</a:t>
            </a:r>
            <a:endParaRPr lang="en-US" sz="12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248400" y="685800"/>
            <a:ext cx="1295400" cy="45720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Financial Oversight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Public</a:t>
            </a:r>
            <a:r>
              <a:rPr lang="en-US" dirty="0" smtClean="0"/>
              <a:t> Entity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Scrutiny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Closures due to finance</a:t>
            </a:r>
            <a:endParaRPr lang="en-US" baseline="0" dirty="0" smtClean="0"/>
          </a:p>
          <a:p>
            <a:pPr lvl="1"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Recruit for financial acumen</a:t>
            </a:r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Regular review of financial data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Monthly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Your Responsibilities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2971800"/>
            <a:ext cx="1981200" cy="1676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ASK QUESTIONS</a:t>
            </a:r>
          </a:p>
          <a:p>
            <a:pPr algn="ctr"/>
            <a:r>
              <a:rPr lang="en-US" sz="6000" dirty="0" smtClean="0"/>
              <a:t>???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Audit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Interview and Hire Auditor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Meet independently with auditor</a:t>
            </a:r>
          </a:p>
          <a:p>
            <a:pPr lvl="1"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Understand economic parameters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Funding</a:t>
            </a:r>
            <a:r>
              <a:rPr lang="en-US" dirty="0" smtClean="0"/>
              <a:t> Formula for your state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Resource Development Needs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Salary and Benefits Structure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Cash Position - D</a:t>
            </a:r>
            <a:r>
              <a:rPr lang="en-US" baseline="0" dirty="0" smtClean="0"/>
              <a:t>ebt,</a:t>
            </a:r>
            <a:r>
              <a:rPr lang="en-US" dirty="0" smtClean="0"/>
              <a:t> Borrowing, Cash Flow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Financial implications of Strategic</a:t>
            </a:r>
            <a:r>
              <a:rPr lang="en-US" dirty="0" smtClean="0"/>
              <a:t> Priorities</a:t>
            </a:r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Your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352800"/>
            <a:ext cx="30956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49530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John Tarvin</a:t>
            </a:r>
          </a:p>
          <a:p>
            <a:pPr algn="ctr"/>
            <a:r>
              <a:rPr lang="en-US" dirty="0" smtClean="0"/>
              <a:t>617.304.8436</a:t>
            </a:r>
          </a:p>
          <a:p>
            <a:pPr algn="ctr"/>
            <a:r>
              <a:rPr lang="en-US" dirty="0" smtClean="0">
                <a:hlinkClick r:id="rId4"/>
              </a:rPr>
              <a:t>jtarvin@claremontconsulting.org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Per pupil revenue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Local Taxes vs. State Aid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Federal Education funding</a:t>
            </a:r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Contributed Income</a:t>
            </a:r>
            <a:endParaRPr lang="en-US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Earned income/Fees</a:t>
            </a:r>
            <a:endParaRPr lang="en-US" dirty="0" smtClean="0"/>
          </a:p>
          <a:p>
            <a:pPr algn="l"/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8077200" cy="4572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$$</a:t>
            </a:r>
            <a:r>
              <a:rPr lang="en-US" dirty="0" smtClean="0"/>
              <a:t>  Show Me the Money  </a:t>
            </a:r>
            <a:r>
              <a:rPr lang="en-US" dirty="0" smtClean="0">
                <a:solidFill>
                  <a:srgbClr val="00B050"/>
                </a:solidFill>
              </a:rPr>
              <a:t>$$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Charter schools overall are significantly underfunded relative to district schools: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The average state disparity was 19.2 percent, $2,247 per pupil   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1600" i="1" dirty="0" smtClean="0"/>
              <a:t>Ball State Study May 2010 (using 2006-07 Data)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Funding Inequities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6389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8031004" cy="50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339614" cy="45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Title</a:t>
            </a:r>
            <a:r>
              <a:rPr lang="en-US" dirty="0" smtClean="0"/>
              <a:t> I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Funding schools in need (40% low-income)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Title II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Libraries, textbooks, instructional materials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Title</a:t>
            </a:r>
            <a:r>
              <a:rPr lang="en-US" dirty="0" smtClean="0"/>
              <a:t> III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Supplementary Aid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Language instruction LEP and immigrants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Title IV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College research for school training</a:t>
            </a:r>
          </a:p>
          <a:p>
            <a:pPr lvl="1"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TITLE V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baseline="0" dirty="0" smtClean="0"/>
              <a:t>State</a:t>
            </a:r>
            <a:r>
              <a:rPr lang="en-US" dirty="0" smtClean="0"/>
              <a:t> DOE support for reforms, languages, arts, gifted</a:t>
            </a:r>
            <a:endParaRPr lang="en-US" baseline="0" dirty="0" smtClean="0"/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Federal Funds – ESEA Act 1965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35052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SEAs to LEAs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3352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Individuals with disabilities education act</a:t>
            </a:r>
            <a:r>
              <a:rPr lang="en-US" dirty="0" smtClean="0"/>
              <a:t> (I</a:t>
            </a:r>
            <a:r>
              <a:rPr lang="en-US" baseline="0" dirty="0" smtClean="0"/>
              <a:t>DEA)</a:t>
            </a:r>
            <a:endParaRPr lang="en-US" dirty="0" smtClean="0"/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Special Education – Goal was 40% national average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National school lunch program (NSLP)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School lunches, food, summer program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baseline="0" dirty="0" smtClean="0"/>
              <a:t>E-rate </a:t>
            </a:r>
            <a:r>
              <a:rPr lang="en-US" dirty="0" smtClean="0"/>
              <a:t>(FCC)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 smtClean="0"/>
              <a:t>Voice, video, data at reduced costs</a:t>
            </a:r>
          </a:p>
          <a:p>
            <a:pPr lvl="1"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Medicaid reimbursements</a:t>
            </a:r>
          </a:p>
          <a:p>
            <a:pPr algn="l"/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  <a:p>
            <a:pPr algn="l">
              <a:buFont typeface="Wingdings" pitchFamily="2" charset="2"/>
              <a:buChar char="§"/>
            </a:pPr>
            <a:endParaRPr lang="en-US" baseline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Federal Funds –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Words>641</Words>
  <Application>Microsoft Office PowerPoint</Application>
  <PresentationFormat>On-screen Show (4:3)</PresentationFormat>
  <Paragraphs>225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Slide 1</vt:lpstr>
      <vt:lpstr>Agenda</vt:lpstr>
      <vt:lpstr> $$  Show Me the Money  $$</vt:lpstr>
      <vt:lpstr>Funding Inequities</vt:lpstr>
      <vt:lpstr>Slide 5</vt:lpstr>
      <vt:lpstr>Slide 6</vt:lpstr>
      <vt:lpstr>Slide 7</vt:lpstr>
      <vt:lpstr>Federal Funds – ESEA Act 1965</vt:lpstr>
      <vt:lpstr>Federal Funds – Other</vt:lpstr>
      <vt:lpstr>Other Funding</vt:lpstr>
      <vt:lpstr>Where the $$ Are Spent</vt:lpstr>
      <vt:lpstr>Slide 12</vt:lpstr>
      <vt:lpstr>Slide 13</vt:lpstr>
      <vt:lpstr>Accounting 101 –  Financial Statements</vt:lpstr>
      <vt:lpstr>Assets – What’s Owned</vt:lpstr>
      <vt:lpstr>Liabilities- What’s Owed </vt:lpstr>
      <vt:lpstr>Net Assets – What’s Accumulated</vt:lpstr>
      <vt:lpstr>Slide 18</vt:lpstr>
      <vt:lpstr>Slide 19</vt:lpstr>
      <vt:lpstr>Slide 20</vt:lpstr>
      <vt:lpstr>Slide 21</vt:lpstr>
      <vt:lpstr>Other Financial Concepts</vt:lpstr>
      <vt:lpstr>Slide 23</vt:lpstr>
      <vt:lpstr>Slide 24</vt:lpstr>
      <vt:lpstr>Slide 25</vt:lpstr>
      <vt:lpstr>Your Responsibilities</vt:lpstr>
      <vt:lpstr>Your Responsibilities</vt:lpstr>
      <vt:lpstr>Q &amp; 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Colage a Highly Effective Board?</dc:title>
  <dc:creator>Owner</dc:creator>
  <cp:lastModifiedBy>Owner</cp:lastModifiedBy>
  <cp:revision>264</cp:revision>
  <dcterms:created xsi:type="dcterms:W3CDTF">2011-10-05T17:50:01Z</dcterms:created>
  <dcterms:modified xsi:type="dcterms:W3CDTF">2013-07-02T04:35:27Z</dcterms:modified>
</cp:coreProperties>
</file>