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5" r:id="rId1"/>
  </p:sldMasterIdLst>
  <p:notesMasterIdLst>
    <p:notesMasterId r:id="rId58"/>
  </p:notesMasterIdLst>
  <p:handoutMasterIdLst>
    <p:handoutMasterId r:id="rId59"/>
  </p:handoutMasterIdLst>
  <p:sldIdLst>
    <p:sldId id="257" r:id="rId2"/>
    <p:sldId id="259" r:id="rId3"/>
    <p:sldId id="260" r:id="rId4"/>
    <p:sldId id="262" r:id="rId5"/>
    <p:sldId id="288" r:id="rId6"/>
    <p:sldId id="289" r:id="rId7"/>
    <p:sldId id="291" r:id="rId8"/>
    <p:sldId id="264" r:id="rId9"/>
    <p:sldId id="265" r:id="rId10"/>
    <p:sldId id="266" r:id="rId11"/>
    <p:sldId id="292" r:id="rId12"/>
    <p:sldId id="282" r:id="rId13"/>
    <p:sldId id="314" r:id="rId14"/>
    <p:sldId id="272" r:id="rId15"/>
    <p:sldId id="285" r:id="rId16"/>
    <p:sldId id="328" r:id="rId17"/>
    <p:sldId id="340" r:id="rId18"/>
    <p:sldId id="284" r:id="rId19"/>
    <p:sldId id="274" r:id="rId20"/>
    <p:sldId id="318" r:id="rId21"/>
    <p:sldId id="313" r:id="rId22"/>
    <p:sldId id="322" r:id="rId23"/>
    <p:sldId id="330" r:id="rId24"/>
    <p:sldId id="332" r:id="rId25"/>
    <p:sldId id="333" r:id="rId26"/>
    <p:sldId id="334" r:id="rId27"/>
    <p:sldId id="342" r:id="rId28"/>
    <p:sldId id="323" r:id="rId29"/>
    <p:sldId id="320" r:id="rId30"/>
    <p:sldId id="268" r:id="rId31"/>
    <p:sldId id="269" r:id="rId32"/>
    <p:sldId id="270" r:id="rId33"/>
    <p:sldId id="316" r:id="rId34"/>
    <p:sldId id="277" r:id="rId35"/>
    <p:sldId id="287" r:id="rId36"/>
    <p:sldId id="293" r:id="rId37"/>
    <p:sldId id="326" r:id="rId38"/>
    <p:sldId id="329" r:id="rId39"/>
    <p:sldId id="304" r:id="rId40"/>
    <p:sldId id="306" r:id="rId41"/>
    <p:sldId id="338" r:id="rId42"/>
    <p:sldId id="339" r:id="rId43"/>
    <p:sldId id="336" r:id="rId44"/>
    <p:sldId id="335" r:id="rId45"/>
    <p:sldId id="309" r:id="rId46"/>
    <p:sldId id="341" r:id="rId47"/>
    <p:sldId id="297" r:id="rId48"/>
    <p:sldId id="308" r:id="rId49"/>
    <p:sldId id="310" r:id="rId50"/>
    <p:sldId id="300" r:id="rId51"/>
    <p:sldId id="311" r:id="rId52"/>
    <p:sldId id="302" r:id="rId53"/>
    <p:sldId id="305" r:id="rId54"/>
    <p:sldId id="343" r:id="rId55"/>
    <p:sldId id="345" r:id="rId56"/>
    <p:sldId id="303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302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0036E-F01B-8B4F-8E39-2413D77A7464}" type="doc">
      <dgm:prSet loTypeId="urn:microsoft.com/office/officeart/2005/8/layout/pyramid1" loCatId="pyramid" qsTypeId="urn:microsoft.com/office/officeart/2005/8/quickstyle/simple4" qsCatId="simple" csTypeId="urn:microsoft.com/office/officeart/2005/8/colors/colorful1#2" csCatId="colorful" phldr="1"/>
      <dgm:spPr/>
    </dgm:pt>
    <dgm:pt modelId="{1D914D7C-4571-BC40-9521-0B055CFCFE97}">
      <dgm:prSet phldrT="[Text]" custT="1"/>
      <dgm:spPr/>
      <dgm:t>
        <a:bodyPr/>
        <a:lstStyle/>
        <a:p>
          <a:endParaRPr lang="en-US" sz="2000" b="0" i="0" dirty="0" smtClean="0">
            <a:solidFill>
              <a:srgbClr val="FFFFFF"/>
            </a:solidFill>
            <a:latin typeface="Helvetica Neue Light"/>
            <a:cs typeface="Helvetica Neue Light"/>
          </a:endParaRPr>
        </a:p>
        <a:p>
          <a:r>
            <a:rPr lang="en-US" sz="1800" b="0" i="0" dirty="0" smtClean="0">
              <a:solidFill>
                <a:srgbClr val="000000"/>
              </a:solidFill>
              <a:latin typeface="Helvetica Neue Light"/>
              <a:cs typeface="Helvetica Neue Light"/>
            </a:rPr>
            <a:t>MESSAGE</a:t>
          </a:r>
          <a:endParaRPr lang="en-US" sz="2000" b="0" i="0" dirty="0">
            <a:solidFill>
              <a:srgbClr val="000000"/>
            </a:solidFill>
            <a:latin typeface="Helvetica Neue Light"/>
            <a:cs typeface="Helvetica Neue Light"/>
          </a:endParaRPr>
        </a:p>
      </dgm:t>
    </dgm:pt>
    <dgm:pt modelId="{9BB37CA6-C84C-154B-A719-F5D51B413FF7}" type="parTrans" cxnId="{354D00D0-6552-A644-B1A6-9056644051F3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E1DDB480-5C74-9D42-A0D5-C26E753DB42A}" type="sibTrans" cxnId="{354D00D0-6552-A644-B1A6-9056644051F3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EA55D5E1-C896-DF46-AC39-B36D20F9FFB0}">
      <dgm:prSet phldrT="[Text]" custT="1"/>
      <dgm:spPr/>
      <dgm:t>
        <a:bodyPr/>
        <a:lstStyle/>
        <a:p>
          <a:endParaRPr lang="en-US" sz="2000" b="0" i="0" dirty="0" smtClean="0">
            <a:solidFill>
              <a:srgbClr val="FFFFFF"/>
            </a:solidFill>
            <a:latin typeface="Helvetica Neue Light"/>
            <a:cs typeface="Helvetica Neue Light"/>
          </a:endParaRPr>
        </a:p>
        <a:p>
          <a:r>
            <a:rPr lang="en-US" sz="2000" b="0" i="0" dirty="0" smtClean="0">
              <a:solidFill>
                <a:srgbClr val="000000"/>
              </a:solidFill>
              <a:latin typeface="Helvetica Neue Light"/>
              <a:cs typeface="Helvetica Neue Light"/>
            </a:rPr>
            <a:t>Emotional Driver:</a:t>
          </a:r>
        </a:p>
        <a:p>
          <a:r>
            <a:rPr lang="en-US" sz="2000" b="0" i="0" dirty="0" smtClean="0">
              <a:solidFill>
                <a:srgbClr val="FFFFFF"/>
              </a:solidFill>
              <a:latin typeface="Helvetica Neue Light"/>
              <a:cs typeface="Helvetica Neue Light"/>
            </a:rPr>
            <a:t>Succeed, Believe</a:t>
          </a:r>
        </a:p>
        <a:p>
          <a:r>
            <a:rPr lang="en-US" sz="2000" b="0" i="0" dirty="0" smtClean="0">
              <a:solidFill>
                <a:srgbClr val="FFFFFF"/>
              </a:solidFill>
              <a:latin typeface="Helvetica Neue Light"/>
              <a:cs typeface="Helvetica Neue Light"/>
            </a:rPr>
            <a:t>Thrive, Expect More, Children-Students-Leaders-World </a:t>
          </a:r>
        </a:p>
        <a:p>
          <a:endParaRPr lang="en-US" sz="2000" b="0" i="0" dirty="0">
            <a:solidFill>
              <a:srgbClr val="FFFFFF"/>
            </a:solidFill>
            <a:latin typeface="Helvetica Neue Light"/>
            <a:cs typeface="Helvetica Neue Light"/>
          </a:endParaRPr>
        </a:p>
      </dgm:t>
    </dgm:pt>
    <dgm:pt modelId="{D4CCC4E6-83C6-1F40-A4E4-D24F57EC32D9}" type="parTrans" cxnId="{46FA2832-F3D8-DB41-B746-7DBAC698D591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62BD344D-4622-7541-9A9F-BB2A711FD4B0}" type="sibTrans" cxnId="{46FA2832-F3D8-DB41-B746-7DBAC698D591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C3C2869E-AFA4-3948-B6C1-A920B4D265A7}">
      <dgm:prSet phldrT="[Text]" custT="1"/>
      <dgm:spPr/>
      <dgm:t>
        <a:bodyPr/>
        <a:lstStyle/>
        <a:p>
          <a:r>
            <a:rPr lang="en-US" sz="2000" b="0" i="0" dirty="0" smtClean="0">
              <a:solidFill>
                <a:srgbClr val="000000"/>
              </a:solidFill>
              <a:latin typeface="Helvetica Neue Light"/>
              <a:cs typeface="Helvetica Neue Light"/>
            </a:rPr>
            <a:t>Attributes:</a:t>
          </a:r>
        </a:p>
        <a:p>
          <a:r>
            <a:rPr lang="en-US" sz="2000" b="0" i="0" dirty="0" smtClean="0">
              <a:solidFill>
                <a:srgbClr val="FFFFFF"/>
              </a:solidFill>
              <a:latin typeface="Helvetica Neue Light"/>
              <a:cs typeface="Helvetica Neue Light"/>
            </a:rPr>
            <a:t>Public School, </a:t>
          </a:r>
        </a:p>
        <a:p>
          <a:r>
            <a:rPr lang="en-US" sz="2000" b="0" i="0" dirty="0" smtClean="0">
              <a:solidFill>
                <a:srgbClr val="FFFFFF"/>
              </a:solidFill>
              <a:latin typeface="Helvetica Neue Light"/>
              <a:cs typeface="Helvetica Neue Light"/>
            </a:rPr>
            <a:t>Parent Choice, Accountability, History, No. of Students</a:t>
          </a:r>
          <a:endParaRPr lang="en-US" sz="2000" b="0" i="0" dirty="0">
            <a:solidFill>
              <a:srgbClr val="FFFFFF"/>
            </a:solidFill>
            <a:latin typeface="Helvetica Neue Light"/>
            <a:cs typeface="Helvetica Neue Light"/>
          </a:endParaRPr>
        </a:p>
      </dgm:t>
    </dgm:pt>
    <dgm:pt modelId="{34DCBDA9-4865-224D-BE5E-BE0290D721B5}" type="parTrans" cxnId="{5442B145-D548-7241-BD32-AA2A53628A1E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1CE02B58-E1BF-184E-94A2-D53AF2810279}" type="sibTrans" cxnId="{5442B145-D548-7241-BD32-AA2A53628A1E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0667EA90-21A6-6347-91C1-D4F3663640CE}">
      <dgm:prSet phldrT="[Text]" custT="1"/>
      <dgm:spPr/>
      <dgm:t>
        <a:bodyPr/>
        <a:lstStyle/>
        <a:p>
          <a:r>
            <a:rPr lang="en-US" sz="2000" b="0" i="0" dirty="0" smtClean="0">
              <a:solidFill>
                <a:srgbClr val="000000"/>
              </a:solidFill>
              <a:latin typeface="Helvetica Neue Light"/>
              <a:cs typeface="Helvetica Neue Light"/>
            </a:rPr>
            <a:t>Functional Driver:</a:t>
          </a:r>
        </a:p>
        <a:p>
          <a:r>
            <a:rPr lang="en-US" sz="2000" b="0" i="0" dirty="0" smtClean="0">
              <a:solidFill>
                <a:srgbClr val="FFFFFF"/>
              </a:solidFill>
              <a:latin typeface="Helvetica Neue Light"/>
              <a:cs typeface="Helvetica Neue Light"/>
            </a:rPr>
            <a:t>Arts, Music, Literacy Program,</a:t>
          </a:r>
        </a:p>
        <a:p>
          <a:r>
            <a:rPr lang="en-US" sz="2000" b="0" i="0" dirty="0" smtClean="0">
              <a:solidFill>
                <a:srgbClr val="FFFFFF"/>
              </a:solidFill>
              <a:latin typeface="Helvetica Neue Light"/>
              <a:cs typeface="Helvetica Neue Light"/>
            </a:rPr>
            <a:t>Test Scores</a:t>
          </a:r>
          <a:endParaRPr lang="en-US" sz="2000" b="0" i="0" dirty="0">
            <a:solidFill>
              <a:srgbClr val="FFFFFF"/>
            </a:solidFill>
            <a:latin typeface="Helvetica Neue Light"/>
            <a:cs typeface="Helvetica Neue Light"/>
          </a:endParaRPr>
        </a:p>
      </dgm:t>
    </dgm:pt>
    <dgm:pt modelId="{ED0F0ABA-8C4C-CC48-B52B-2819F6A34401}" type="parTrans" cxnId="{80815204-6913-4F40-B16E-0F758A66C725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2A47D082-76E6-6D4B-99E8-A61B260F22DB}" type="sibTrans" cxnId="{80815204-6913-4F40-B16E-0F758A66C725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03A46A9B-2BA6-5644-9D22-5D1914FEA9C1}" type="pres">
      <dgm:prSet presAssocID="{EF60036E-F01B-8B4F-8E39-2413D77A7464}" presName="Name0" presStyleCnt="0">
        <dgm:presLayoutVars>
          <dgm:dir/>
          <dgm:animLvl val="lvl"/>
          <dgm:resizeHandles val="exact"/>
        </dgm:presLayoutVars>
      </dgm:prSet>
      <dgm:spPr/>
    </dgm:pt>
    <dgm:pt modelId="{831DB4C5-6FF1-6644-BDF6-FB32A959B069}" type="pres">
      <dgm:prSet presAssocID="{1D914D7C-4571-BC40-9521-0B055CFCFE97}" presName="Name8" presStyleCnt="0"/>
      <dgm:spPr/>
    </dgm:pt>
    <dgm:pt modelId="{7AB940A6-4AC3-314B-89F3-D8366EB28E3F}" type="pres">
      <dgm:prSet presAssocID="{1D914D7C-4571-BC40-9521-0B055CFCFE97}" presName="level" presStyleLbl="node1" presStyleIdx="0" presStyleCnt="4" custLinFactNeighborY="36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D66139-D757-5948-933E-5C8A73AB7184}" type="pres">
      <dgm:prSet presAssocID="{1D914D7C-4571-BC40-9521-0B055CFCFE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62816-B8D0-A14B-926C-D984E73F59F3}" type="pres">
      <dgm:prSet presAssocID="{EA55D5E1-C896-DF46-AC39-B36D20F9FFB0}" presName="Name8" presStyleCnt="0"/>
      <dgm:spPr/>
    </dgm:pt>
    <dgm:pt modelId="{4F983193-A029-D240-A963-8EFB0CE6376C}" type="pres">
      <dgm:prSet presAssocID="{EA55D5E1-C896-DF46-AC39-B36D20F9FFB0}" presName="level" presStyleLbl="node1" presStyleIdx="1" presStyleCnt="4" custScaleY="14217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A8282-14E1-F249-9D84-080754C57188}" type="pres">
      <dgm:prSet presAssocID="{EA55D5E1-C896-DF46-AC39-B36D20F9FFB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324AA-219A-DF40-9403-DA89AFC890C0}" type="pres">
      <dgm:prSet presAssocID="{0667EA90-21A6-6347-91C1-D4F3663640CE}" presName="Name8" presStyleCnt="0"/>
      <dgm:spPr/>
    </dgm:pt>
    <dgm:pt modelId="{142FF321-86E8-5147-91CE-DD9209FB75BF}" type="pres">
      <dgm:prSet presAssocID="{0667EA90-21A6-6347-91C1-D4F3663640CE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3A855F-286C-ED42-BA1E-424F6E70F045}" type="pres">
      <dgm:prSet presAssocID="{0667EA90-21A6-6347-91C1-D4F3663640C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1E216-09FF-5646-ABF2-9441881DE7F5}" type="pres">
      <dgm:prSet presAssocID="{C3C2869E-AFA4-3948-B6C1-A920B4D265A7}" presName="Name8" presStyleCnt="0"/>
      <dgm:spPr/>
    </dgm:pt>
    <dgm:pt modelId="{34E6EE83-32EA-A341-A1BD-D68069740825}" type="pres">
      <dgm:prSet presAssocID="{C3C2869E-AFA4-3948-B6C1-A920B4D265A7}" presName="level" presStyleLbl="node1" presStyleIdx="3" presStyleCnt="4" custLinFactNeighborX="-2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9E8A3-CFBF-1A49-B3F7-728574AFF23C}" type="pres">
      <dgm:prSet presAssocID="{C3C2869E-AFA4-3948-B6C1-A920B4D265A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73BA28-EE9F-314E-B64C-6B802B1B0067}" type="presOf" srcId="{0667EA90-21A6-6347-91C1-D4F3663640CE}" destId="{142FF321-86E8-5147-91CE-DD9209FB75BF}" srcOrd="0" destOrd="0" presId="urn:microsoft.com/office/officeart/2005/8/layout/pyramid1"/>
    <dgm:cxn modelId="{1A609075-0CA1-FD44-92AF-5A6FF589F805}" type="presOf" srcId="{EA55D5E1-C896-DF46-AC39-B36D20F9FFB0}" destId="{4F983193-A029-D240-A963-8EFB0CE6376C}" srcOrd="0" destOrd="0" presId="urn:microsoft.com/office/officeart/2005/8/layout/pyramid1"/>
    <dgm:cxn modelId="{354D00D0-6552-A644-B1A6-9056644051F3}" srcId="{EF60036E-F01B-8B4F-8E39-2413D77A7464}" destId="{1D914D7C-4571-BC40-9521-0B055CFCFE97}" srcOrd="0" destOrd="0" parTransId="{9BB37CA6-C84C-154B-A719-F5D51B413FF7}" sibTransId="{E1DDB480-5C74-9D42-A0D5-C26E753DB42A}"/>
    <dgm:cxn modelId="{600C8401-0AB8-154F-BE39-36CBB2392DB5}" type="presOf" srcId="{C3C2869E-AFA4-3948-B6C1-A920B4D265A7}" destId="{34E6EE83-32EA-A341-A1BD-D68069740825}" srcOrd="0" destOrd="0" presId="urn:microsoft.com/office/officeart/2005/8/layout/pyramid1"/>
    <dgm:cxn modelId="{C9D5D54B-3A40-224F-B67A-492818FFA1D5}" type="presOf" srcId="{EA55D5E1-C896-DF46-AC39-B36D20F9FFB0}" destId="{B1BA8282-14E1-F249-9D84-080754C57188}" srcOrd="1" destOrd="0" presId="urn:microsoft.com/office/officeart/2005/8/layout/pyramid1"/>
    <dgm:cxn modelId="{B9EAD0F1-FAFD-3040-A095-C43ED8D33F34}" type="presOf" srcId="{1D914D7C-4571-BC40-9521-0B055CFCFE97}" destId="{7AB940A6-4AC3-314B-89F3-D8366EB28E3F}" srcOrd="0" destOrd="0" presId="urn:microsoft.com/office/officeart/2005/8/layout/pyramid1"/>
    <dgm:cxn modelId="{951C9007-84B0-0E47-AE95-A5589A3068A0}" type="presOf" srcId="{1D914D7C-4571-BC40-9521-0B055CFCFE97}" destId="{D4D66139-D757-5948-933E-5C8A73AB7184}" srcOrd="1" destOrd="0" presId="urn:microsoft.com/office/officeart/2005/8/layout/pyramid1"/>
    <dgm:cxn modelId="{80815204-6913-4F40-B16E-0F758A66C725}" srcId="{EF60036E-F01B-8B4F-8E39-2413D77A7464}" destId="{0667EA90-21A6-6347-91C1-D4F3663640CE}" srcOrd="2" destOrd="0" parTransId="{ED0F0ABA-8C4C-CC48-B52B-2819F6A34401}" sibTransId="{2A47D082-76E6-6D4B-99E8-A61B260F22DB}"/>
    <dgm:cxn modelId="{2A00945E-71B8-0B46-B811-C492DAB9CA7A}" type="presOf" srcId="{0667EA90-21A6-6347-91C1-D4F3663640CE}" destId="{C93A855F-286C-ED42-BA1E-424F6E70F045}" srcOrd="1" destOrd="0" presId="urn:microsoft.com/office/officeart/2005/8/layout/pyramid1"/>
    <dgm:cxn modelId="{46FA2832-F3D8-DB41-B746-7DBAC698D591}" srcId="{EF60036E-F01B-8B4F-8E39-2413D77A7464}" destId="{EA55D5E1-C896-DF46-AC39-B36D20F9FFB0}" srcOrd="1" destOrd="0" parTransId="{D4CCC4E6-83C6-1F40-A4E4-D24F57EC32D9}" sibTransId="{62BD344D-4622-7541-9A9F-BB2A711FD4B0}"/>
    <dgm:cxn modelId="{F467F19C-FD87-A741-B461-51A296D2E2E1}" type="presOf" srcId="{C3C2869E-AFA4-3948-B6C1-A920B4D265A7}" destId="{34B9E8A3-CFBF-1A49-B3F7-728574AFF23C}" srcOrd="1" destOrd="0" presId="urn:microsoft.com/office/officeart/2005/8/layout/pyramid1"/>
    <dgm:cxn modelId="{FA085C73-D548-9842-AD9D-985CC5190567}" type="presOf" srcId="{EF60036E-F01B-8B4F-8E39-2413D77A7464}" destId="{03A46A9B-2BA6-5644-9D22-5D1914FEA9C1}" srcOrd="0" destOrd="0" presId="urn:microsoft.com/office/officeart/2005/8/layout/pyramid1"/>
    <dgm:cxn modelId="{5442B145-D548-7241-BD32-AA2A53628A1E}" srcId="{EF60036E-F01B-8B4F-8E39-2413D77A7464}" destId="{C3C2869E-AFA4-3948-B6C1-A920B4D265A7}" srcOrd="3" destOrd="0" parTransId="{34DCBDA9-4865-224D-BE5E-BE0290D721B5}" sibTransId="{1CE02B58-E1BF-184E-94A2-D53AF2810279}"/>
    <dgm:cxn modelId="{D9967F53-239F-BD43-9B46-3860610A8BE1}" type="presParOf" srcId="{03A46A9B-2BA6-5644-9D22-5D1914FEA9C1}" destId="{831DB4C5-6FF1-6644-BDF6-FB32A959B069}" srcOrd="0" destOrd="0" presId="urn:microsoft.com/office/officeart/2005/8/layout/pyramid1"/>
    <dgm:cxn modelId="{F9332C33-5805-9F4C-ADCD-AF24C4D44C72}" type="presParOf" srcId="{831DB4C5-6FF1-6644-BDF6-FB32A959B069}" destId="{7AB940A6-4AC3-314B-89F3-D8366EB28E3F}" srcOrd="0" destOrd="0" presId="urn:microsoft.com/office/officeart/2005/8/layout/pyramid1"/>
    <dgm:cxn modelId="{7BEBDDB9-09CC-3142-BBE8-1E34D8EA2C47}" type="presParOf" srcId="{831DB4C5-6FF1-6644-BDF6-FB32A959B069}" destId="{D4D66139-D757-5948-933E-5C8A73AB7184}" srcOrd="1" destOrd="0" presId="urn:microsoft.com/office/officeart/2005/8/layout/pyramid1"/>
    <dgm:cxn modelId="{88E4CED0-0982-D943-9F4C-5EF0B41AD9AC}" type="presParOf" srcId="{03A46A9B-2BA6-5644-9D22-5D1914FEA9C1}" destId="{C2262816-B8D0-A14B-926C-D984E73F59F3}" srcOrd="1" destOrd="0" presId="urn:microsoft.com/office/officeart/2005/8/layout/pyramid1"/>
    <dgm:cxn modelId="{D50F32CC-9ED0-974F-AC15-65956A1320E5}" type="presParOf" srcId="{C2262816-B8D0-A14B-926C-D984E73F59F3}" destId="{4F983193-A029-D240-A963-8EFB0CE6376C}" srcOrd="0" destOrd="0" presId="urn:microsoft.com/office/officeart/2005/8/layout/pyramid1"/>
    <dgm:cxn modelId="{BED9EDFB-2A48-374C-867A-52555BBC6331}" type="presParOf" srcId="{C2262816-B8D0-A14B-926C-D984E73F59F3}" destId="{B1BA8282-14E1-F249-9D84-080754C57188}" srcOrd="1" destOrd="0" presId="urn:microsoft.com/office/officeart/2005/8/layout/pyramid1"/>
    <dgm:cxn modelId="{404DFEED-99A2-4A4A-8047-B9D1E7BCC15A}" type="presParOf" srcId="{03A46A9B-2BA6-5644-9D22-5D1914FEA9C1}" destId="{199324AA-219A-DF40-9403-DA89AFC890C0}" srcOrd="2" destOrd="0" presId="urn:microsoft.com/office/officeart/2005/8/layout/pyramid1"/>
    <dgm:cxn modelId="{9448A67C-56F1-8C48-8E34-BE8303100ECA}" type="presParOf" srcId="{199324AA-219A-DF40-9403-DA89AFC890C0}" destId="{142FF321-86E8-5147-91CE-DD9209FB75BF}" srcOrd="0" destOrd="0" presId="urn:microsoft.com/office/officeart/2005/8/layout/pyramid1"/>
    <dgm:cxn modelId="{E14FF542-E85E-8943-BFCB-7406B580A9C8}" type="presParOf" srcId="{199324AA-219A-DF40-9403-DA89AFC890C0}" destId="{C93A855F-286C-ED42-BA1E-424F6E70F045}" srcOrd="1" destOrd="0" presId="urn:microsoft.com/office/officeart/2005/8/layout/pyramid1"/>
    <dgm:cxn modelId="{981500C4-4BF5-574A-859D-6610887E09C8}" type="presParOf" srcId="{03A46A9B-2BA6-5644-9D22-5D1914FEA9C1}" destId="{1A41E216-09FF-5646-ABF2-9441881DE7F5}" srcOrd="3" destOrd="0" presId="urn:microsoft.com/office/officeart/2005/8/layout/pyramid1"/>
    <dgm:cxn modelId="{4589C14D-1C59-8246-BC69-4A75AC99A5C0}" type="presParOf" srcId="{1A41E216-09FF-5646-ABF2-9441881DE7F5}" destId="{34E6EE83-32EA-A341-A1BD-D68069740825}" srcOrd="0" destOrd="0" presId="urn:microsoft.com/office/officeart/2005/8/layout/pyramid1"/>
    <dgm:cxn modelId="{8E24657F-1F50-BC49-BB30-E9F68BA0DF14}" type="presParOf" srcId="{1A41E216-09FF-5646-ABF2-9441881DE7F5}" destId="{34B9E8A3-CFBF-1A49-B3F7-728574AFF23C}" srcOrd="1" destOrd="0" presId="urn:microsoft.com/office/officeart/2005/8/layout/pyramid1"/>
  </dgm:cxnLst>
  <dgm:bg>
    <a:effectLst>
      <a:outerShdw blurRad="50800" dist="88900" dir="2700000">
        <a:srgbClr val="000000">
          <a:alpha val="43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60036E-F01B-8B4F-8E39-2413D77A7464}" type="doc">
      <dgm:prSet loTypeId="urn:microsoft.com/office/officeart/2005/8/layout/pyramid1" loCatId="pyramid" qsTypeId="urn:microsoft.com/office/officeart/2005/8/quickstyle/simple4" qsCatId="simple" csTypeId="urn:microsoft.com/office/officeart/2005/8/colors/colorful1#2" csCatId="colorful" phldr="1"/>
      <dgm:spPr/>
    </dgm:pt>
    <dgm:pt modelId="{1D914D7C-4571-BC40-9521-0B055CFCFE97}">
      <dgm:prSet phldrT="[Text]" custT="1"/>
      <dgm:spPr/>
      <dgm:t>
        <a:bodyPr/>
        <a:lstStyle/>
        <a:p>
          <a:endParaRPr lang="en-US" sz="2000" b="0" i="0" dirty="0" smtClean="0">
            <a:solidFill>
              <a:srgbClr val="FFFFFF"/>
            </a:solidFill>
            <a:latin typeface="Helvetica Neue Light"/>
            <a:cs typeface="Helvetica Neue Light"/>
          </a:endParaRPr>
        </a:p>
        <a:p>
          <a:r>
            <a:rPr lang="en-US" sz="1800" b="0" i="0" dirty="0" smtClean="0">
              <a:solidFill>
                <a:srgbClr val="000000"/>
              </a:solidFill>
              <a:latin typeface="Helvetica Neue Light"/>
              <a:cs typeface="Helvetica Neue Light"/>
            </a:rPr>
            <a:t>MESSAGE</a:t>
          </a:r>
          <a:endParaRPr lang="en-US" sz="1800" b="0" i="0" dirty="0">
            <a:solidFill>
              <a:srgbClr val="000000"/>
            </a:solidFill>
            <a:latin typeface="Helvetica Neue Light"/>
            <a:cs typeface="Helvetica Neue Light"/>
          </a:endParaRPr>
        </a:p>
      </dgm:t>
    </dgm:pt>
    <dgm:pt modelId="{9BB37CA6-C84C-154B-A719-F5D51B413FF7}" type="parTrans" cxnId="{354D00D0-6552-A644-B1A6-9056644051F3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E1DDB480-5C74-9D42-A0D5-C26E753DB42A}" type="sibTrans" cxnId="{354D00D0-6552-A644-B1A6-9056644051F3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EA55D5E1-C896-DF46-AC39-B36D20F9FFB0}">
      <dgm:prSet phldrT="[Text]" custT="1"/>
      <dgm:spPr/>
      <dgm:t>
        <a:bodyPr/>
        <a:lstStyle/>
        <a:p>
          <a:endParaRPr lang="en-US" sz="2000" b="0" i="0" dirty="0" smtClean="0">
            <a:solidFill>
              <a:srgbClr val="FFFFFF"/>
            </a:solidFill>
            <a:latin typeface="Helvetica Neue Light"/>
            <a:cs typeface="Helvetica Neue Light"/>
          </a:endParaRPr>
        </a:p>
        <a:p>
          <a:r>
            <a:rPr lang="en-US" sz="2000" b="0" i="0" dirty="0" smtClean="0">
              <a:solidFill>
                <a:srgbClr val="000000"/>
              </a:solidFill>
              <a:latin typeface="Helvetica Neue Light"/>
              <a:cs typeface="Helvetica Neue Light"/>
            </a:rPr>
            <a:t>Emotional Driver:</a:t>
          </a:r>
        </a:p>
        <a:p>
          <a:endParaRPr lang="en-US" sz="2000" b="0" i="0" dirty="0">
            <a:solidFill>
              <a:srgbClr val="FFFFFF"/>
            </a:solidFill>
            <a:latin typeface="Helvetica Neue Light"/>
            <a:cs typeface="Helvetica Neue Light"/>
          </a:endParaRPr>
        </a:p>
      </dgm:t>
    </dgm:pt>
    <dgm:pt modelId="{D4CCC4E6-83C6-1F40-A4E4-D24F57EC32D9}" type="parTrans" cxnId="{46FA2832-F3D8-DB41-B746-7DBAC698D591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62BD344D-4622-7541-9A9F-BB2A711FD4B0}" type="sibTrans" cxnId="{46FA2832-F3D8-DB41-B746-7DBAC698D591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C3C2869E-AFA4-3948-B6C1-A920B4D265A7}">
      <dgm:prSet phldrT="[Text]" custT="1"/>
      <dgm:spPr/>
      <dgm:t>
        <a:bodyPr/>
        <a:lstStyle/>
        <a:p>
          <a:r>
            <a:rPr lang="en-US" sz="2000" b="0" i="0" dirty="0" smtClean="0">
              <a:solidFill>
                <a:srgbClr val="000000"/>
              </a:solidFill>
              <a:latin typeface="Helvetica Neue Light"/>
              <a:cs typeface="Helvetica Neue Light"/>
            </a:rPr>
            <a:t>Attributes:</a:t>
          </a:r>
        </a:p>
      </dgm:t>
    </dgm:pt>
    <dgm:pt modelId="{34DCBDA9-4865-224D-BE5E-BE0290D721B5}" type="parTrans" cxnId="{5442B145-D548-7241-BD32-AA2A53628A1E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1CE02B58-E1BF-184E-94A2-D53AF2810279}" type="sibTrans" cxnId="{5442B145-D548-7241-BD32-AA2A53628A1E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0667EA90-21A6-6347-91C1-D4F3663640CE}">
      <dgm:prSet phldrT="[Text]" custT="1"/>
      <dgm:spPr/>
      <dgm:t>
        <a:bodyPr/>
        <a:lstStyle/>
        <a:p>
          <a:r>
            <a:rPr lang="en-US" sz="2000" b="0" i="0" dirty="0" smtClean="0">
              <a:solidFill>
                <a:srgbClr val="000000"/>
              </a:solidFill>
              <a:latin typeface="Helvetica Neue Light"/>
              <a:cs typeface="Helvetica Neue Light"/>
            </a:rPr>
            <a:t>Functional Driver:</a:t>
          </a:r>
        </a:p>
      </dgm:t>
    </dgm:pt>
    <dgm:pt modelId="{ED0F0ABA-8C4C-CC48-B52B-2819F6A34401}" type="parTrans" cxnId="{80815204-6913-4F40-B16E-0F758A66C725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2A47D082-76E6-6D4B-99E8-A61B260F22DB}" type="sibTrans" cxnId="{80815204-6913-4F40-B16E-0F758A66C725}">
      <dgm:prSet/>
      <dgm:spPr/>
      <dgm:t>
        <a:bodyPr/>
        <a:lstStyle/>
        <a:p>
          <a:endParaRPr lang="en-US" sz="1100">
            <a:solidFill>
              <a:srgbClr val="FFFFFF"/>
            </a:solidFill>
            <a:latin typeface="Lucida Grande"/>
            <a:cs typeface="Lucida Grande"/>
          </a:endParaRPr>
        </a:p>
      </dgm:t>
    </dgm:pt>
    <dgm:pt modelId="{03A46A9B-2BA6-5644-9D22-5D1914FEA9C1}" type="pres">
      <dgm:prSet presAssocID="{EF60036E-F01B-8B4F-8E39-2413D77A7464}" presName="Name0" presStyleCnt="0">
        <dgm:presLayoutVars>
          <dgm:dir/>
          <dgm:animLvl val="lvl"/>
          <dgm:resizeHandles val="exact"/>
        </dgm:presLayoutVars>
      </dgm:prSet>
      <dgm:spPr/>
    </dgm:pt>
    <dgm:pt modelId="{831DB4C5-6FF1-6644-BDF6-FB32A959B069}" type="pres">
      <dgm:prSet presAssocID="{1D914D7C-4571-BC40-9521-0B055CFCFE97}" presName="Name8" presStyleCnt="0"/>
      <dgm:spPr/>
    </dgm:pt>
    <dgm:pt modelId="{7AB940A6-4AC3-314B-89F3-D8366EB28E3F}" type="pres">
      <dgm:prSet presAssocID="{1D914D7C-4571-BC40-9521-0B055CFCFE97}" presName="level" presStyleLbl="node1" presStyleIdx="0" presStyleCnt="4" custLinFactNeighborY="36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D66139-D757-5948-933E-5C8A73AB7184}" type="pres">
      <dgm:prSet presAssocID="{1D914D7C-4571-BC40-9521-0B055CFCFE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262816-B8D0-A14B-926C-D984E73F59F3}" type="pres">
      <dgm:prSet presAssocID="{EA55D5E1-C896-DF46-AC39-B36D20F9FFB0}" presName="Name8" presStyleCnt="0"/>
      <dgm:spPr/>
    </dgm:pt>
    <dgm:pt modelId="{4F983193-A029-D240-A963-8EFB0CE6376C}" type="pres">
      <dgm:prSet presAssocID="{EA55D5E1-C896-DF46-AC39-B36D20F9FFB0}" presName="level" presStyleLbl="node1" presStyleIdx="1" presStyleCnt="4" custScaleY="14217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A8282-14E1-F249-9D84-080754C57188}" type="pres">
      <dgm:prSet presAssocID="{EA55D5E1-C896-DF46-AC39-B36D20F9FFB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324AA-219A-DF40-9403-DA89AFC890C0}" type="pres">
      <dgm:prSet presAssocID="{0667EA90-21A6-6347-91C1-D4F3663640CE}" presName="Name8" presStyleCnt="0"/>
      <dgm:spPr/>
    </dgm:pt>
    <dgm:pt modelId="{142FF321-86E8-5147-91CE-DD9209FB75BF}" type="pres">
      <dgm:prSet presAssocID="{0667EA90-21A6-6347-91C1-D4F3663640CE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3A855F-286C-ED42-BA1E-424F6E70F045}" type="pres">
      <dgm:prSet presAssocID="{0667EA90-21A6-6347-91C1-D4F3663640C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1E216-09FF-5646-ABF2-9441881DE7F5}" type="pres">
      <dgm:prSet presAssocID="{C3C2869E-AFA4-3948-B6C1-A920B4D265A7}" presName="Name8" presStyleCnt="0"/>
      <dgm:spPr/>
    </dgm:pt>
    <dgm:pt modelId="{34E6EE83-32EA-A341-A1BD-D68069740825}" type="pres">
      <dgm:prSet presAssocID="{C3C2869E-AFA4-3948-B6C1-A920B4D265A7}" presName="level" presStyleLbl="node1" presStyleIdx="3" presStyleCnt="4" custLinFactNeighborX="-2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9E8A3-CFBF-1A49-B3F7-728574AFF23C}" type="pres">
      <dgm:prSet presAssocID="{C3C2869E-AFA4-3948-B6C1-A920B4D265A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67BF99-597B-8E42-9E23-9A5A44B731E4}" type="presOf" srcId="{1D914D7C-4571-BC40-9521-0B055CFCFE97}" destId="{7AB940A6-4AC3-314B-89F3-D8366EB28E3F}" srcOrd="0" destOrd="0" presId="urn:microsoft.com/office/officeart/2005/8/layout/pyramid1"/>
    <dgm:cxn modelId="{D9E9D03E-B3E1-B547-A9D1-B05A322E0D07}" type="presOf" srcId="{C3C2869E-AFA4-3948-B6C1-A920B4D265A7}" destId="{34E6EE83-32EA-A341-A1BD-D68069740825}" srcOrd="0" destOrd="0" presId="urn:microsoft.com/office/officeart/2005/8/layout/pyramid1"/>
    <dgm:cxn modelId="{C7778306-3EED-194A-9E07-53D66036A678}" type="presOf" srcId="{0667EA90-21A6-6347-91C1-D4F3663640CE}" destId="{C93A855F-286C-ED42-BA1E-424F6E70F045}" srcOrd="1" destOrd="0" presId="urn:microsoft.com/office/officeart/2005/8/layout/pyramid1"/>
    <dgm:cxn modelId="{354D00D0-6552-A644-B1A6-9056644051F3}" srcId="{EF60036E-F01B-8B4F-8E39-2413D77A7464}" destId="{1D914D7C-4571-BC40-9521-0B055CFCFE97}" srcOrd="0" destOrd="0" parTransId="{9BB37CA6-C84C-154B-A719-F5D51B413FF7}" sibTransId="{E1DDB480-5C74-9D42-A0D5-C26E753DB42A}"/>
    <dgm:cxn modelId="{629D157A-3CBD-054F-A798-32FB8A55E9C9}" type="presOf" srcId="{0667EA90-21A6-6347-91C1-D4F3663640CE}" destId="{142FF321-86E8-5147-91CE-DD9209FB75BF}" srcOrd="0" destOrd="0" presId="urn:microsoft.com/office/officeart/2005/8/layout/pyramid1"/>
    <dgm:cxn modelId="{80815204-6913-4F40-B16E-0F758A66C725}" srcId="{EF60036E-F01B-8B4F-8E39-2413D77A7464}" destId="{0667EA90-21A6-6347-91C1-D4F3663640CE}" srcOrd="2" destOrd="0" parTransId="{ED0F0ABA-8C4C-CC48-B52B-2819F6A34401}" sibTransId="{2A47D082-76E6-6D4B-99E8-A61B260F22DB}"/>
    <dgm:cxn modelId="{46FA2832-F3D8-DB41-B746-7DBAC698D591}" srcId="{EF60036E-F01B-8B4F-8E39-2413D77A7464}" destId="{EA55D5E1-C896-DF46-AC39-B36D20F9FFB0}" srcOrd="1" destOrd="0" parTransId="{D4CCC4E6-83C6-1F40-A4E4-D24F57EC32D9}" sibTransId="{62BD344D-4622-7541-9A9F-BB2A711FD4B0}"/>
    <dgm:cxn modelId="{6AC61321-80E7-C947-B128-D75A389236C5}" type="presOf" srcId="{EF60036E-F01B-8B4F-8E39-2413D77A7464}" destId="{03A46A9B-2BA6-5644-9D22-5D1914FEA9C1}" srcOrd="0" destOrd="0" presId="urn:microsoft.com/office/officeart/2005/8/layout/pyramid1"/>
    <dgm:cxn modelId="{E4EE9F36-B927-2C48-85D4-4B47A545384D}" type="presOf" srcId="{EA55D5E1-C896-DF46-AC39-B36D20F9FFB0}" destId="{4F983193-A029-D240-A963-8EFB0CE6376C}" srcOrd="0" destOrd="0" presId="urn:microsoft.com/office/officeart/2005/8/layout/pyramid1"/>
    <dgm:cxn modelId="{5442B145-D548-7241-BD32-AA2A53628A1E}" srcId="{EF60036E-F01B-8B4F-8E39-2413D77A7464}" destId="{C3C2869E-AFA4-3948-B6C1-A920B4D265A7}" srcOrd="3" destOrd="0" parTransId="{34DCBDA9-4865-224D-BE5E-BE0290D721B5}" sibTransId="{1CE02B58-E1BF-184E-94A2-D53AF2810279}"/>
    <dgm:cxn modelId="{4BFEFFDB-A4D4-854F-9D6C-414B61864BCE}" type="presOf" srcId="{EA55D5E1-C896-DF46-AC39-B36D20F9FFB0}" destId="{B1BA8282-14E1-F249-9D84-080754C57188}" srcOrd="1" destOrd="0" presId="urn:microsoft.com/office/officeart/2005/8/layout/pyramid1"/>
    <dgm:cxn modelId="{5293795C-B1DC-C944-9184-F749707414FF}" type="presOf" srcId="{1D914D7C-4571-BC40-9521-0B055CFCFE97}" destId="{D4D66139-D757-5948-933E-5C8A73AB7184}" srcOrd="1" destOrd="0" presId="urn:microsoft.com/office/officeart/2005/8/layout/pyramid1"/>
    <dgm:cxn modelId="{F3766C34-BA68-4149-A971-498AF15D925C}" type="presOf" srcId="{C3C2869E-AFA4-3948-B6C1-A920B4D265A7}" destId="{34B9E8A3-CFBF-1A49-B3F7-728574AFF23C}" srcOrd="1" destOrd="0" presId="urn:microsoft.com/office/officeart/2005/8/layout/pyramid1"/>
    <dgm:cxn modelId="{5030D1CF-53B4-024F-B687-C2103873B0BF}" type="presParOf" srcId="{03A46A9B-2BA6-5644-9D22-5D1914FEA9C1}" destId="{831DB4C5-6FF1-6644-BDF6-FB32A959B069}" srcOrd="0" destOrd="0" presId="urn:microsoft.com/office/officeart/2005/8/layout/pyramid1"/>
    <dgm:cxn modelId="{8F4ADB3F-1019-F842-A4E7-61E2E2ED075B}" type="presParOf" srcId="{831DB4C5-6FF1-6644-BDF6-FB32A959B069}" destId="{7AB940A6-4AC3-314B-89F3-D8366EB28E3F}" srcOrd="0" destOrd="0" presId="urn:microsoft.com/office/officeart/2005/8/layout/pyramid1"/>
    <dgm:cxn modelId="{0AB5E1A1-87E5-7C46-8950-D42DA427E235}" type="presParOf" srcId="{831DB4C5-6FF1-6644-BDF6-FB32A959B069}" destId="{D4D66139-D757-5948-933E-5C8A73AB7184}" srcOrd="1" destOrd="0" presId="urn:microsoft.com/office/officeart/2005/8/layout/pyramid1"/>
    <dgm:cxn modelId="{78B00C05-09AF-BE49-BD0E-11828020EE44}" type="presParOf" srcId="{03A46A9B-2BA6-5644-9D22-5D1914FEA9C1}" destId="{C2262816-B8D0-A14B-926C-D984E73F59F3}" srcOrd="1" destOrd="0" presId="urn:microsoft.com/office/officeart/2005/8/layout/pyramid1"/>
    <dgm:cxn modelId="{D3E24533-13EA-6C4F-B571-9EADBE12E6F4}" type="presParOf" srcId="{C2262816-B8D0-A14B-926C-D984E73F59F3}" destId="{4F983193-A029-D240-A963-8EFB0CE6376C}" srcOrd="0" destOrd="0" presId="urn:microsoft.com/office/officeart/2005/8/layout/pyramid1"/>
    <dgm:cxn modelId="{6F90D212-DD32-5D4B-AEEE-7806BDB05947}" type="presParOf" srcId="{C2262816-B8D0-A14B-926C-D984E73F59F3}" destId="{B1BA8282-14E1-F249-9D84-080754C57188}" srcOrd="1" destOrd="0" presId="urn:microsoft.com/office/officeart/2005/8/layout/pyramid1"/>
    <dgm:cxn modelId="{FEBB4A32-1D36-4548-9251-5C6B9A4AF526}" type="presParOf" srcId="{03A46A9B-2BA6-5644-9D22-5D1914FEA9C1}" destId="{199324AA-219A-DF40-9403-DA89AFC890C0}" srcOrd="2" destOrd="0" presId="urn:microsoft.com/office/officeart/2005/8/layout/pyramid1"/>
    <dgm:cxn modelId="{02D5F221-C52D-FF49-84B0-2BDD4767A86F}" type="presParOf" srcId="{199324AA-219A-DF40-9403-DA89AFC890C0}" destId="{142FF321-86E8-5147-91CE-DD9209FB75BF}" srcOrd="0" destOrd="0" presId="urn:microsoft.com/office/officeart/2005/8/layout/pyramid1"/>
    <dgm:cxn modelId="{D75DCFA1-693D-D74E-B35A-83E534CF025C}" type="presParOf" srcId="{199324AA-219A-DF40-9403-DA89AFC890C0}" destId="{C93A855F-286C-ED42-BA1E-424F6E70F045}" srcOrd="1" destOrd="0" presId="urn:microsoft.com/office/officeart/2005/8/layout/pyramid1"/>
    <dgm:cxn modelId="{388E6180-5F22-D64C-A697-2B0319AD0CBE}" type="presParOf" srcId="{03A46A9B-2BA6-5644-9D22-5D1914FEA9C1}" destId="{1A41E216-09FF-5646-ABF2-9441881DE7F5}" srcOrd="3" destOrd="0" presId="urn:microsoft.com/office/officeart/2005/8/layout/pyramid1"/>
    <dgm:cxn modelId="{2444AA3A-BF3B-6148-B534-D49CB486FBD1}" type="presParOf" srcId="{1A41E216-09FF-5646-ABF2-9441881DE7F5}" destId="{34E6EE83-32EA-A341-A1BD-D68069740825}" srcOrd="0" destOrd="0" presId="urn:microsoft.com/office/officeart/2005/8/layout/pyramid1"/>
    <dgm:cxn modelId="{C04534C7-F26B-3A4D-B4ED-A97FED35B945}" type="presParOf" srcId="{1A41E216-09FF-5646-ABF2-9441881DE7F5}" destId="{34B9E8A3-CFBF-1A49-B3F7-728574AFF23C}" srcOrd="1" destOrd="0" presId="urn:microsoft.com/office/officeart/2005/8/layout/pyramid1"/>
  </dgm:cxnLst>
  <dgm:bg>
    <a:effectLst>
      <a:outerShdw blurRad="50800" dist="88900" dir="2700000">
        <a:srgbClr val="000000">
          <a:alpha val="43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5DDCE1-6068-8049-9245-6285710C0774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CA763E3C-C4F5-B141-B7CE-75D3C5A67B81}">
      <dgm:prSet phldrT="[Text]"/>
      <dgm:spPr/>
      <dgm:t>
        <a:bodyPr/>
        <a:lstStyle/>
        <a:p>
          <a:r>
            <a:rPr lang="en-US" b="0" i="0" dirty="0" smtClean="0">
              <a:latin typeface="Helvetica Neue Light"/>
              <a:cs typeface="Helvetica Neue Light"/>
            </a:rPr>
            <a:t>Charter School</a:t>
          </a:r>
          <a:endParaRPr lang="en-US" b="0" i="0" dirty="0">
            <a:latin typeface="Helvetica Neue Light"/>
            <a:cs typeface="Helvetica Neue Light"/>
          </a:endParaRPr>
        </a:p>
      </dgm:t>
    </dgm:pt>
    <dgm:pt modelId="{14B7C76A-F837-7242-ACFF-DB60137025C9}" type="parTrans" cxnId="{2650F0F0-B34D-B04E-8BB4-1DC699ADA294}">
      <dgm:prSet/>
      <dgm:spPr/>
      <dgm:t>
        <a:bodyPr/>
        <a:lstStyle/>
        <a:p>
          <a:endParaRPr lang="en-US">
            <a:latin typeface="Lucida Grande"/>
            <a:cs typeface="Lucida Grande"/>
          </a:endParaRPr>
        </a:p>
      </dgm:t>
    </dgm:pt>
    <dgm:pt modelId="{FBB03CE1-78DE-B24A-A901-1C79B66551DE}" type="sibTrans" cxnId="{2650F0F0-B34D-B04E-8BB4-1DC699ADA294}">
      <dgm:prSet/>
      <dgm:spPr/>
      <dgm:t>
        <a:bodyPr/>
        <a:lstStyle/>
        <a:p>
          <a:endParaRPr lang="en-US">
            <a:latin typeface="Lucida Grande"/>
            <a:cs typeface="Lucida Grande"/>
          </a:endParaRPr>
        </a:p>
      </dgm:t>
    </dgm:pt>
    <dgm:pt modelId="{E77E1868-CB26-B041-86F4-0F8A0EA6F33C}">
      <dgm:prSet phldrT="[Text]"/>
      <dgm:spPr/>
      <dgm:t>
        <a:bodyPr/>
        <a:lstStyle/>
        <a:p>
          <a:r>
            <a:rPr lang="en-US" b="0" i="0" dirty="0" smtClean="0">
              <a:latin typeface="Helvetica Neue Light"/>
              <a:cs typeface="Helvetica Neue Light"/>
            </a:rPr>
            <a:t>Elected Officials &amp; Community</a:t>
          </a:r>
          <a:endParaRPr lang="en-US" b="0" i="0" dirty="0">
            <a:latin typeface="Helvetica Neue Light"/>
            <a:cs typeface="Helvetica Neue Light"/>
          </a:endParaRPr>
        </a:p>
      </dgm:t>
    </dgm:pt>
    <dgm:pt modelId="{4E49DAB9-062E-E64D-8715-C46C0C53D9DD}" type="parTrans" cxnId="{2B7261AF-1A38-C840-B1FA-BC97F7841F52}">
      <dgm:prSet/>
      <dgm:spPr/>
      <dgm:t>
        <a:bodyPr/>
        <a:lstStyle/>
        <a:p>
          <a:endParaRPr lang="en-US" b="0" i="0">
            <a:latin typeface="Helvetica Neue Light"/>
            <a:cs typeface="Helvetica Neue Light"/>
          </a:endParaRPr>
        </a:p>
      </dgm:t>
    </dgm:pt>
    <dgm:pt modelId="{975C88A0-B3A8-A147-9098-BD26B3B4045C}" type="sibTrans" cxnId="{2B7261AF-1A38-C840-B1FA-BC97F7841F52}">
      <dgm:prSet/>
      <dgm:spPr/>
      <dgm:t>
        <a:bodyPr/>
        <a:lstStyle/>
        <a:p>
          <a:endParaRPr lang="en-US">
            <a:latin typeface="Lucida Grande"/>
            <a:cs typeface="Lucida Grande"/>
          </a:endParaRPr>
        </a:p>
      </dgm:t>
    </dgm:pt>
    <dgm:pt modelId="{52CC4D36-1B4C-F947-90A1-2D5B60DCEAB7}">
      <dgm:prSet phldrT="[Text]"/>
      <dgm:spPr/>
      <dgm:t>
        <a:bodyPr/>
        <a:lstStyle/>
        <a:p>
          <a:r>
            <a:rPr lang="en-US" b="0" i="0" dirty="0" smtClean="0">
              <a:latin typeface="Helvetica Neue Light"/>
              <a:cs typeface="Helvetica Neue Light"/>
            </a:rPr>
            <a:t>Corporations</a:t>
          </a:r>
          <a:endParaRPr lang="en-US" b="0" i="0" dirty="0">
            <a:latin typeface="Helvetica Neue Light"/>
            <a:cs typeface="Helvetica Neue Light"/>
          </a:endParaRPr>
        </a:p>
      </dgm:t>
    </dgm:pt>
    <dgm:pt modelId="{63E3E814-564A-EA4E-BE67-43CFB0461DC2}" type="parTrans" cxnId="{7EBA5179-D4C7-4849-B971-52737C19D3A7}">
      <dgm:prSet/>
      <dgm:spPr/>
      <dgm:t>
        <a:bodyPr/>
        <a:lstStyle/>
        <a:p>
          <a:endParaRPr lang="en-US" b="0" i="0">
            <a:latin typeface="Helvetica Neue Light"/>
            <a:cs typeface="Helvetica Neue Light"/>
          </a:endParaRPr>
        </a:p>
      </dgm:t>
    </dgm:pt>
    <dgm:pt modelId="{A86C0F2B-B07A-1747-AE3A-31B8CD34EECC}" type="sibTrans" cxnId="{7EBA5179-D4C7-4849-B971-52737C19D3A7}">
      <dgm:prSet/>
      <dgm:spPr/>
      <dgm:t>
        <a:bodyPr/>
        <a:lstStyle/>
        <a:p>
          <a:endParaRPr lang="en-US">
            <a:latin typeface="Lucida Grande"/>
            <a:cs typeface="Lucida Grande"/>
          </a:endParaRPr>
        </a:p>
      </dgm:t>
    </dgm:pt>
    <dgm:pt modelId="{D22E7858-17CF-CD4E-A540-88DF2640B996}">
      <dgm:prSet phldrT="[Text]"/>
      <dgm:spPr/>
      <dgm:t>
        <a:bodyPr/>
        <a:lstStyle/>
        <a:p>
          <a:r>
            <a:rPr lang="en-US" b="0" i="0" dirty="0" smtClean="0">
              <a:latin typeface="Helvetica Neue Light"/>
              <a:cs typeface="Helvetica Neue Light"/>
            </a:rPr>
            <a:t>Parents &amp; Students</a:t>
          </a:r>
          <a:endParaRPr lang="en-US" b="0" i="0" dirty="0">
            <a:latin typeface="Helvetica Neue Light"/>
            <a:cs typeface="Helvetica Neue Light"/>
          </a:endParaRPr>
        </a:p>
      </dgm:t>
    </dgm:pt>
    <dgm:pt modelId="{0021A248-B715-1B43-B59D-F6D79DCA12A0}" type="parTrans" cxnId="{5BD9CF16-6C46-6C4D-BCD2-60CDD853F9D4}">
      <dgm:prSet/>
      <dgm:spPr/>
      <dgm:t>
        <a:bodyPr/>
        <a:lstStyle/>
        <a:p>
          <a:endParaRPr lang="en-US" b="0" i="0">
            <a:latin typeface="Helvetica Neue Light"/>
            <a:cs typeface="Helvetica Neue Light"/>
          </a:endParaRPr>
        </a:p>
      </dgm:t>
    </dgm:pt>
    <dgm:pt modelId="{625F344B-5A46-A34F-9637-50CB8F031716}" type="sibTrans" cxnId="{5BD9CF16-6C46-6C4D-BCD2-60CDD853F9D4}">
      <dgm:prSet/>
      <dgm:spPr/>
      <dgm:t>
        <a:bodyPr/>
        <a:lstStyle/>
        <a:p>
          <a:endParaRPr lang="en-US">
            <a:latin typeface="Lucida Grande"/>
            <a:cs typeface="Lucida Grande"/>
          </a:endParaRPr>
        </a:p>
      </dgm:t>
    </dgm:pt>
    <dgm:pt modelId="{A5350266-BF0F-0A4E-80CE-6223BAEB3911}">
      <dgm:prSet phldrT="[Text]"/>
      <dgm:spPr/>
      <dgm:t>
        <a:bodyPr/>
        <a:lstStyle/>
        <a:p>
          <a:r>
            <a:rPr lang="en-US" b="0" i="0" dirty="0" smtClean="0">
              <a:latin typeface="Helvetica Neue Light"/>
              <a:cs typeface="Helvetica Neue Light"/>
            </a:rPr>
            <a:t>Staff &amp; Board</a:t>
          </a:r>
          <a:endParaRPr lang="en-US" b="0" i="0" dirty="0">
            <a:latin typeface="Helvetica Neue Light"/>
            <a:cs typeface="Helvetica Neue Light"/>
          </a:endParaRPr>
        </a:p>
      </dgm:t>
    </dgm:pt>
    <dgm:pt modelId="{992B6435-1B1D-F245-90AF-FFF4892FF7A2}" type="parTrans" cxnId="{974F992D-4AB6-3343-9AAD-1ADF099B99C4}">
      <dgm:prSet/>
      <dgm:spPr/>
      <dgm:t>
        <a:bodyPr/>
        <a:lstStyle/>
        <a:p>
          <a:endParaRPr lang="en-US" b="0" i="0">
            <a:latin typeface="Helvetica Neue Light"/>
            <a:cs typeface="Helvetica Neue Light"/>
          </a:endParaRPr>
        </a:p>
      </dgm:t>
    </dgm:pt>
    <dgm:pt modelId="{A7ED0C24-5E11-5340-A267-18A45D120AE8}" type="sibTrans" cxnId="{974F992D-4AB6-3343-9AAD-1ADF099B99C4}">
      <dgm:prSet/>
      <dgm:spPr/>
      <dgm:t>
        <a:bodyPr/>
        <a:lstStyle/>
        <a:p>
          <a:endParaRPr lang="en-US">
            <a:latin typeface="Lucida Grande"/>
            <a:cs typeface="Lucida Grande"/>
          </a:endParaRPr>
        </a:p>
      </dgm:t>
    </dgm:pt>
    <dgm:pt modelId="{AD468B78-3775-F74E-8B72-EC7E2F83C4CC}">
      <dgm:prSet phldrT="[Text]"/>
      <dgm:spPr/>
      <dgm:t>
        <a:bodyPr/>
        <a:lstStyle/>
        <a:p>
          <a:r>
            <a:rPr lang="en-US" b="0" i="0" dirty="0" smtClean="0">
              <a:latin typeface="Helvetica Neue Light"/>
              <a:cs typeface="Helvetica Neue Light"/>
            </a:rPr>
            <a:t>Foundations</a:t>
          </a:r>
          <a:endParaRPr lang="en-US" b="0" i="0" dirty="0">
            <a:latin typeface="Helvetica Neue Light"/>
            <a:cs typeface="Helvetica Neue Light"/>
          </a:endParaRPr>
        </a:p>
      </dgm:t>
    </dgm:pt>
    <dgm:pt modelId="{7155E073-44BC-7E43-9207-6E99916E6028}" type="parTrans" cxnId="{D425722C-A924-684B-9089-EF3AD31BC9BA}">
      <dgm:prSet/>
      <dgm:spPr/>
      <dgm:t>
        <a:bodyPr/>
        <a:lstStyle/>
        <a:p>
          <a:endParaRPr lang="en-US" b="0" i="0">
            <a:latin typeface="Helvetica Neue Light"/>
            <a:cs typeface="Helvetica Neue Light"/>
          </a:endParaRPr>
        </a:p>
      </dgm:t>
    </dgm:pt>
    <dgm:pt modelId="{2A0B5C45-B090-744C-9491-73969569BC86}" type="sibTrans" cxnId="{D425722C-A924-684B-9089-EF3AD31BC9BA}">
      <dgm:prSet/>
      <dgm:spPr/>
      <dgm:t>
        <a:bodyPr/>
        <a:lstStyle/>
        <a:p>
          <a:endParaRPr lang="en-US">
            <a:latin typeface="Lucida Grande"/>
            <a:cs typeface="Lucida Grande"/>
          </a:endParaRPr>
        </a:p>
      </dgm:t>
    </dgm:pt>
    <dgm:pt modelId="{AD1A5D43-6834-2449-92BD-BB2D821FDB56}">
      <dgm:prSet phldrT="[Text]"/>
      <dgm:spPr/>
      <dgm:t>
        <a:bodyPr/>
        <a:lstStyle/>
        <a:p>
          <a:r>
            <a:rPr lang="en-US" b="0" i="0" dirty="0" smtClean="0">
              <a:latin typeface="Helvetica Neue Light"/>
              <a:cs typeface="Helvetica Neue Light"/>
            </a:rPr>
            <a:t>Media</a:t>
          </a:r>
          <a:endParaRPr lang="en-US" b="0" i="0" dirty="0">
            <a:latin typeface="Helvetica Neue Light"/>
            <a:cs typeface="Helvetica Neue Light"/>
          </a:endParaRPr>
        </a:p>
      </dgm:t>
    </dgm:pt>
    <dgm:pt modelId="{885EA29D-FCA4-4744-88A7-4C1057AF8DBA}" type="parTrans" cxnId="{8D023BD7-315B-ED45-AC4F-4A0894AD38BE}">
      <dgm:prSet/>
      <dgm:spPr/>
      <dgm:t>
        <a:bodyPr/>
        <a:lstStyle/>
        <a:p>
          <a:endParaRPr lang="en-US" b="0" i="0">
            <a:latin typeface="Helvetica Neue Light"/>
            <a:cs typeface="Helvetica Neue Light"/>
          </a:endParaRPr>
        </a:p>
      </dgm:t>
    </dgm:pt>
    <dgm:pt modelId="{43D72C5B-929C-2042-BBCA-FC0390947135}" type="sibTrans" cxnId="{8D023BD7-315B-ED45-AC4F-4A0894AD38BE}">
      <dgm:prSet/>
      <dgm:spPr/>
      <dgm:t>
        <a:bodyPr/>
        <a:lstStyle/>
        <a:p>
          <a:endParaRPr lang="en-US">
            <a:latin typeface="Lucida Grande"/>
            <a:cs typeface="Lucida Grande"/>
          </a:endParaRPr>
        </a:p>
      </dgm:t>
    </dgm:pt>
    <dgm:pt modelId="{8AD546D0-07EC-B849-9B59-F7C19538DBBE}" type="pres">
      <dgm:prSet presAssocID="{975DDCE1-6068-8049-9245-6285710C077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CDAC33-80F8-CA48-90A5-A26AE8001A1C}" type="pres">
      <dgm:prSet presAssocID="{CA763E3C-C4F5-B141-B7CE-75D3C5A67B81}" presName="centerShape" presStyleLbl="node0" presStyleIdx="0" presStyleCnt="1"/>
      <dgm:spPr/>
      <dgm:t>
        <a:bodyPr/>
        <a:lstStyle/>
        <a:p>
          <a:endParaRPr lang="en-US"/>
        </a:p>
      </dgm:t>
    </dgm:pt>
    <dgm:pt modelId="{8817E118-D3AD-1E4B-A0EC-C3A771A6EAD9}" type="pres">
      <dgm:prSet presAssocID="{4E49DAB9-062E-E64D-8715-C46C0C53D9DD}" presName="Name9" presStyleLbl="parChTrans1D2" presStyleIdx="0" presStyleCnt="6"/>
      <dgm:spPr/>
      <dgm:t>
        <a:bodyPr/>
        <a:lstStyle/>
        <a:p>
          <a:endParaRPr lang="en-US"/>
        </a:p>
      </dgm:t>
    </dgm:pt>
    <dgm:pt modelId="{17662926-9008-6247-A0AA-2601B7F9CB1E}" type="pres">
      <dgm:prSet presAssocID="{4E49DAB9-062E-E64D-8715-C46C0C53D9DD}" presName="connTx" presStyleLbl="parChTrans1D2" presStyleIdx="0" presStyleCnt="6"/>
      <dgm:spPr/>
      <dgm:t>
        <a:bodyPr/>
        <a:lstStyle/>
        <a:p>
          <a:endParaRPr lang="en-US"/>
        </a:p>
      </dgm:t>
    </dgm:pt>
    <dgm:pt modelId="{D5D87265-D966-664C-AA6B-4CD53B0E6A67}" type="pres">
      <dgm:prSet presAssocID="{E77E1868-CB26-B041-86F4-0F8A0EA6F33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E37EA0-3FF1-F242-83BF-8DB7C844AC2E}" type="pres">
      <dgm:prSet presAssocID="{63E3E814-564A-EA4E-BE67-43CFB0461DC2}" presName="Name9" presStyleLbl="parChTrans1D2" presStyleIdx="1" presStyleCnt="6"/>
      <dgm:spPr/>
      <dgm:t>
        <a:bodyPr/>
        <a:lstStyle/>
        <a:p>
          <a:endParaRPr lang="en-US"/>
        </a:p>
      </dgm:t>
    </dgm:pt>
    <dgm:pt modelId="{A6F80644-E97F-B046-AB2B-B05EE79E2C85}" type="pres">
      <dgm:prSet presAssocID="{63E3E814-564A-EA4E-BE67-43CFB0461DC2}" presName="connTx" presStyleLbl="parChTrans1D2" presStyleIdx="1" presStyleCnt="6"/>
      <dgm:spPr/>
      <dgm:t>
        <a:bodyPr/>
        <a:lstStyle/>
        <a:p>
          <a:endParaRPr lang="en-US"/>
        </a:p>
      </dgm:t>
    </dgm:pt>
    <dgm:pt modelId="{F6C767E6-8254-6F46-9768-82B2DB8FE0FE}" type="pres">
      <dgm:prSet presAssocID="{52CC4D36-1B4C-F947-90A1-2D5B60DCEAB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2755E-6E63-BA40-ACC9-C3D12C529C7C}" type="pres">
      <dgm:prSet presAssocID="{0021A248-B715-1B43-B59D-F6D79DCA12A0}" presName="Name9" presStyleLbl="parChTrans1D2" presStyleIdx="2" presStyleCnt="6"/>
      <dgm:spPr/>
      <dgm:t>
        <a:bodyPr/>
        <a:lstStyle/>
        <a:p>
          <a:endParaRPr lang="en-US"/>
        </a:p>
      </dgm:t>
    </dgm:pt>
    <dgm:pt modelId="{0EA37934-A061-D043-8F48-BC7881C82DB4}" type="pres">
      <dgm:prSet presAssocID="{0021A248-B715-1B43-B59D-F6D79DCA12A0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FED3D9C-F3B5-C44C-9D5B-91725EA16DC0}" type="pres">
      <dgm:prSet presAssocID="{D22E7858-17CF-CD4E-A540-88DF2640B99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7178F-A36C-B24D-B0E1-41C077E58E40}" type="pres">
      <dgm:prSet presAssocID="{885EA29D-FCA4-4744-88A7-4C1057AF8DBA}" presName="Name9" presStyleLbl="parChTrans1D2" presStyleIdx="3" presStyleCnt="6"/>
      <dgm:spPr/>
      <dgm:t>
        <a:bodyPr/>
        <a:lstStyle/>
        <a:p>
          <a:endParaRPr lang="en-US"/>
        </a:p>
      </dgm:t>
    </dgm:pt>
    <dgm:pt modelId="{E83BA77A-E51F-6643-82F8-CC2E6A36DA47}" type="pres">
      <dgm:prSet presAssocID="{885EA29D-FCA4-4744-88A7-4C1057AF8DBA}" presName="connTx" presStyleLbl="parChTrans1D2" presStyleIdx="3" presStyleCnt="6"/>
      <dgm:spPr/>
      <dgm:t>
        <a:bodyPr/>
        <a:lstStyle/>
        <a:p>
          <a:endParaRPr lang="en-US"/>
        </a:p>
      </dgm:t>
    </dgm:pt>
    <dgm:pt modelId="{9D947DF8-041B-B148-9636-392546B231E1}" type="pres">
      <dgm:prSet presAssocID="{AD1A5D43-6834-2449-92BD-BB2D821FDB5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E4E07A-B545-5540-A930-297979B74832}" type="pres">
      <dgm:prSet presAssocID="{7155E073-44BC-7E43-9207-6E99916E6028}" presName="Name9" presStyleLbl="parChTrans1D2" presStyleIdx="4" presStyleCnt="6"/>
      <dgm:spPr/>
      <dgm:t>
        <a:bodyPr/>
        <a:lstStyle/>
        <a:p>
          <a:endParaRPr lang="en-US"/>
        </a:p>
      </dgm:t>
    </dgm:pt>
    <dgm:pt modelId="{1AF7B3D0-07E2-174D-A463-18DD892DD11F}" type="pres">
      <dgm:prSet presAssocID="{7155E073-44BC-7E43-9207-6E99916E6028}" presName="connTx" presStyleLbl="parChTrans1D2" presStyleIdx="4" presStyleCnt="6"/>
      <dgm:spPr/>
      <dgm:t>
        <a:bodyPr/>
        <a:lstStyle/>
        <a:p>
          <a:endParaRPr lang="en-US"/>
        </a:p>
      </dgm:t>
    </dgm:pt>
    <dgm:pt modelId="{5267D692-F553-4A4F-808F-89353DFEAFDE}" type="pres">
      <dgm:prSet presAssocID="{AD468B78-3775-F74E-8B72-EC7E2F83C4C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BFE671-D41B-ED4B-9B2B-15DA20049AC5}" type="pres">
      <dgm:prSet presAssocID="{992B6435-1B1D-F245-90AF-FFF4892FF7A2}" presName="Name9" presStyleLbl="parChTrans1D2" presStyleIdx="5" presStyleCnt="6"/>
      <dgm:spPr/>
      <dgm:t>
        <a:bodyPr/>
        <a:lstStyle/>
        <a:p>
          <a:endParaRPr lang="en-US"/>
        </a:p>
      </dgm:t>
    </dgm:pt>
    <dgm:pt modelId="{92BE3A5A-0D23-CB49-8D3E-426A55EFE46B}" type="pres">
      <dgm:prSet presAssocID="{992B6435-1B1D-F245-90AF-FFF4892FF7A2}" presName="connTx" presStyleLbl="parChTrans1D2" presStyleIdx="5" presStyleCnt="6"/>
      <dgm:spPr/>
      <dgm:t>
        <a:bodyPr/>
        <a:lstStyle/>
        <a:p>
          <a:endParaRPr lang="en-US"/>
        </a:p>
      </dgm:t>
    </dgm:pt>
    <dgm:pt modelId="{E530D757-6581-6345-B78E-E51652097607}" type="pres">
      <dgm:prSet presAssocID="{A5350266-BF0F-0A4E-80CE-6223BAEB391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56EA8F-9043-9D4F-ACF2-41D979DACD9B}" type="presOf" srcId="{885EA29D-FCA4-4744-88A7-4C1057AF8DBA}" destId="{E83BA77A-E51F-6643-82F8-CC2E6A36DA47}" srcOrd="1" destOrd="0" presId="urn:microsoft.com/office/officeart/2005/8/layout/radial1"/>
    <dgm:cxn modelId="{FEACE37F-0E08-EA4C-BF09-B3DD71B6D0F1}" type="presOf" srcId="{A5350266-BF0F-0A4E-80CE-6223BAEB3911}" destId="{E530D757-6581-6345-B78E-E51652097607}" srcOrd="0" destOrd="0" presId="urn:microsoft.com/office/officeart/2005/8/layout/radial1"/>
    <dgm:cxn modelId="{8D023BD7-315B-ED45-AC4F-4A0894AD38BE}" srcId="{CA763E3C-C4F5-B141-B7CE-75D3C5A67B81}" destId="{AD1A5D43-6834-2449-92BD-BB2D821FDB56}" srcOrd="3" destOrd="0" parTransId="{885EA29D-FCA4-4744-88A7-4C1057AF8DBA}" sibTransId="{43D72C5B-929C-2042-BBCA-FC0390947135}"/>
    <dgm:cxn modelId="{34848FAC-F3D8-A642-A95A-0522199693B7}" type="presOf" srcId="{0021A248-B715-1B43-B59D-F6D79DCA12A0}" destId="{FAD2755E-6E63-BA40-ACC9-C3D12C529C7C}" srcOrd="0" destOrd="0" presId="urn:microsoft.com/office/officeart/2005/8/layout/radial1"/>
    <dgm:cxn modelId="{4F311A7D-CC1C-0B41-AF8F-17B10C413D49}" type="presOf" srcId="{992B6435-1B1D-F245-90AF-FFF4892FF7A2}" destId="{92BE3A5A-0D23-CB49-8D3E-426A55EFE46B}" srcOrd="1" destOrd="0" presId="urn:microsoft.com/office/officeart/2005/8/layout/radial1"/>
    <dgm:cxn modelId="{2B7261AF-1A38-C840-B1FA-BC97F7841F52}" srcId="{CA763E3C-C4F5-B141-B7CE-75D3C5A67B81}" destId="{E77E1868-CB26-B041-86F4-0F8A0EA6F33C}" srcOrd="0" destOrd="0" parTransId="{4E49DAB9-062E-E64D-8715-C46C0C53D9DD}" sibTransId="{975C88A0-B3A8-A147-9098-BD26B3B4045C}"/>
    <dgm:cxn modelId="{2650F0F0-B34D-B04E-8BB4-1DC699ADA294}" srcId="{975DDCE1-6068-8049-9245-6285710C0774}" destId="{CA763E3C-C4F5-B141-B7CE-75D3C5A67B81}" srcOrd="0" destOrd="0" parTransId="{14B7C76A-F837-7242-ACFF-DB60137025C9}" sibTransId="{FBB03CE1-78DE-B24A-A901-1C79B66551DE}"/>
    <dgm:cxn modelId="{5BD9CF16-6C46-6C4D-BCD2-60CDD853F9D4}" srcId="{CA763E3C-C4F5-B141-B7CE-75D3C5A67B81}" destId="{D22E7858-17CF-CD4E-A540-88DF2640B996}" srcOrd="2" destOrd="0" parTransId="{0021A248-B715-1B43-B59D-F6D79DCA12A0}" sibTransId="{625F344B-5A46-A34F-9637-50CB8F031716}"/>
    <dgm:cxn modelId="{C986E83A-0C8E-8B44-84F7-D7C6947571DE}" type="presOf" srcId="{0021A248-B715-1B43-B59D-F6D79DCA12A0}" destId="{0EA37934-A061-D043-8F48-BC7881C82DB4}" srcOrd="1" destOrd="0" presId="urn:microsoft.com/office/officeart/2005/8/layout/radial1"/>
    <dgm:cxn modelId="{6FCEBC8F-3910-3040-BA39-316B1DAB5F7D}" type="presOf" srcId="{975DDCE1-6068-8049-9245-6285710C0774}" destId="{8AD546D0-07EC-B849-9B59-F7C19538DBBE}" srcOrd="0" destOrd="0" presId="urn:microsoft.com/office/officeart/2005/8/layout/radial1"/>
    <dgm:cxn modelId="{9204FFA9-B9C1-C84B-82CF-FBC77A883A8F}" type="presOf" srcId="{7155E073-44BC-7E43-9207-6E99916E6028}" destId="{A5E4E07A-B545-5540-A930-297979B74832}" srcOrd="0" destOrd="0" presId="urn:microsoft.com/office/officeart/2005/8/layout/radial1"/>
    <dgm:cxn modelId="{A8B001D7-A403-F149-8172-84D43BD4443A}" type="presOf" srcId="{7155E073-44BC-7E43-9207-6E99916E6028}" destId="{1AF7B3D0-07E2-174D-A463-18DD892DD11F}" srcOrd="1" destOrd="0" presId="urn:microsoft.com/office/officeart/2005/8/layout/radial1"/>
    <dgm:cxn modelId="{BC4CE5C9-6072-F641-9B0D-D0C255AC3D41}" type="presOf" srcId="{885EA29D-FCA4-4744-88A7-4C1057AF8DBA}" destId="{DCD7178F-A36C-B24D-B0E1-41C077E58E40}" srcOrd="0" destOrd="0" presId="urn:microsoft.com/office/officeart/2005/8/layout/radial1"/>
    <dgm:cxn modelId="{A14055C0-2AD7-FA46-8412-F7A83D1154FB}" type="presOf" srcId="{63E3E814-564A-EA4E-BE67-43CFB0461DC2}" destId="{7FE37EA0-3FF1-F242-83BF-8DB7C844AC2E}" srcOrd="0" destOrd="0" presId="urn:microsoft.com/office/officeart/2005/8/layout/radial1"/>
    <dgm:cxn modelId="{D425722C-A924-684B-9089-EF3AD31BC9BA}" srcId="{CA763E3C-C4F5-B141-B7CE-75D3C5A67B81}" destId="{AD468B78-3775-F74E-8B72-EC7E2F83C4CC}" srcOrd="4" destOrd="0" parTransId="{7155E073-44BC-7E43-9207-6E99916E6028}" sibTransId="{2A0B5C45-B090-744C-9491-73969569BC86}"/>
    <dgm:cxn modelId="{793AFEA9-E581-094B-816C-F1D555EDFE9E}" type="presOf" srcId="{D22E7858-17CF-CD4E-A540-88DF2640B996}" destId="{FFED3D9C-F3B5-C44C-9D5B-91725EA16DC0}" srcOrd="0" destOrd="0" presId="urn:microsoft.com/office/officeart/2005/8/layout/radial1"/>
    <dgm:cxn modelId="{7EBA5179-D4C7-4849-B971-52737C19D3A7}" srcId="{CA763E3C-C4F5-B141-B7CE-75D3C5A67B81}" destId="{52CC4D36-1B4C-F947-90A1-2D5B60DCEAB7}" srcOrd="1" destOrd="0" parTransId="{63E3E814-564A-EA4E-BE67-43CFB0461DC2}" sibTransId="{A86C0F2B-B07A-1747-AE3A-31B8CD34EECC}"/>
    <dgm:cxn modelId="{05A851A8-B3C7-5649-8651-336FA0B07E0A}" type="presOf" srcId="{CA763E3C-C4F5-B141-B7CE-75D3C5A67B81}" destId="{B7CDAC33-80F8-CA48-90A5-A26AE8001A1C}" srcOrd="0" destOrd="0" presId="urn:microsoft.com/office/officeart/2005/8/layout/radial1"/>
    <dgm:cxn modelId="{0A6F23FD-8EB5-BB44-BE35-78F01609EF4A}" type="presOf" srcId="{992B6435-1B1D-F245-90AF-FFF4892FF7A2}" destId="{BEBFE671-D41B-ED4B-9B2B-15DA20049AC5}" srcOrd="0" destOrd="0" presId="urn:microsoft.com/office/officeart/2005/8/layout/radial1"/>
    <dgm:cxn modelId="{B7CB8668-DD16-F045-9A8E-5CACEE13E7BB}" type="presOf" srcId="{52CC4D36-1B4C-F947-90A1-2D5B60DCEAB7}" destId="{F6C767E6-8254-6F46-9768-82B2DB8FE0FE}" srcOrd="0" destOrd="0" presId="urn:microsoft.com/office/officeart/2005/8/layout/radial1"/>
    <dgm:cxn modelId="{1BCA46C3-9AF0-704E-AFE3-831CAECF6FD0}" type="presOf" srcId="{AD468B78-3775-F74E-8B72-EC7E2F83C4CC}" destId="{5267D692-F553-4A4F-808F-89353DFEAFDE}" srcOrd="0" destOrd="0" presId="urn:microsoft.com/office/officeart/2005/8/layout/radial1"/>
    <dgm:cxn modelId="{D0A99188-346C-9A4A-8102-AD3F65149028}" type="presOf" srcId="{63E3E814-564A-EA4E-BE67-43CFB0461DC2}" destId="{A6F80644-E97F-B046-AB2B-B05EE79E2C85}" srcOrd="1" destOrd="0" presId="urn:microsoft.com/office/officeart/2005/8/layout/radial1"/>
    <dgm:cxn modelId="{2685E75B-DFF9-6048-AE41-44EE77DDD549}" type="presOf" srcId="{E77E1868-CB26-B041-86F4-0F8A0EA6F33C}" destId="{D5D87265-D966-664C-AA6B-4CD53B0E6A67}" srcOrd="0" destOrd="0" presId="urn:microsoft.com/office/officeart/2005/8/layout/radial1"/>
    <dgm:cxn modelId="{0BEBEC49-B850-FD41-B28C-C050CFE153A3}" type="presOf" srcId="{AD1A5D43-6834-2449-92BD-BB2D821FDB56}" destId="{9D947DF8-041B-B148-9636-392546B231E1}" srcOrd="0" destOrd="0" presId="urn:microsoft.com/office/officeart/2005/8/layout/radial1"/>
    <dgm:cxn modelId="{4DFFCC31-4069-084B-A53C-002C0D20AB49}" type="presOf" srcId="{4E49DAB9-062E-E64D-8715-C46C0C53D9DD}" destId="{8817E118-D3AD-1E4B-A0EC-C3A771A6EAD9}" srcOrd="0" destOrd="0" presId="urn:microsoft.com/office/officeart/2005/8/layout/radial1"/>
    <dgm:cxn modelId="{E5210DFF-04DD-A24C-80C3-BE1B6AD2C325}" type="presOf" srcId="{4E49DAB9-062E-E64D-8715-C46C0C53D9DD}" destId="{17662926-9008-6247-A0AA-2601B7F9CB1E}" srcOrd="1" destOrd="0" presId="urn:microsoft.com/office/officeart/2005/8/layout/radial1"/>
    <dgm:cxn modelId="{974F992D-4AB6-3343-9AAD-1ADF099B99C4}" srcId="{CA763E3C-C4F5-B141-B7CE-75D3C5A67B81}" destId="{A5350266-BF0F-0A4E-80CE-6223BAEB3911}" srcOrd="5" destOrd="0" parTransId="{992B6435-1B1D-F245-90AF-FFF4892FF7A2}" sibTransId="{A7ED0C24-5E11-5340-A267-18A45D120AE8}"/>
    <dgm:cxn modelId="{1E8F9D2B-939D-7646-86A8-AF3C0E4182B7}" type="presParOf" srcId="{8AD546D0-07EC-B849-9B59-F7C19538DBBE}" destId="{B7CDAC33-80F8-CA48-90A5-A26AE8001A1C}" srcOrd="0" destOrd="0" presId="urn:microsoft.com/office/officeart/2005/8/layout/radial1"/>
    <dgm:cxn modelId="{10A07AE4-ECDA-3F4C-9CAE-0793E8D4FC1D}" type="presParOf" srcId="{8AD546D0-07EC-B849-9B59-F7C19538DBBE}" destId="{8817E118-D3AD-1E4B-A0EC-C3A771A6EAD9}" srcOrd="1" destOrd="0" presId="urn:microsoft.com/office/officeart/2005/8/layout/radial1"/>
    <dgm:cxn modelId="{4D4075D9-5619-7143-BB90-92FF8830DF35}" type="presParOf" srcId="{8817E118-D3AD-1E4B-A0EC-C3A771A6EAD9}" destId="{17662926-9008-6247-A0AA-2601B7F9CB1E}" srcOrd="0" destOrd="0" presId="urn:microsoft.com/office/officeart/2005/8/layout/radial1"/>
    <dgm:cxn modelId="{F40830D7-E959-0148-8F9C-C720E876AD8C}" type="presParOf" srcId="{8AD546D0-07EC-B849-9B59-F7C19538DBBE}" destId="{D5D87265-D966-664C-AA6B-4CD53B0E6A67}" srcOrd="2" destOrd="0" presId="urn:microsoft.com/office/officeart/2005/8/layout/radial1"/>
    <dgm:cxn modelId="{448A07BD-0BBA-EF44-9B3D-3328883B2FE4}" type="presParOf" srcId="{8AD546D0-07EC-B849-9B59-F7C19538DBBE}" destId="{7FE37EA0-3FF1-F242-83BF-8DB7C844AC2E}" srcOrd="3" destOrd="0" presId="urn:microsoft.com/office/officeart/2005/8/layout/radial1"/>
    <dgm:cxn modelId="{AEA0173A-AAE4-EF4C-8B11-BDB16DAC06F2}" type="presParOf" srcId="{7FE37EA0-3FF1-F242-83BF-8DB7C844AC2E}" destId="{A6F80644-E97F-B046-AB2B-B05EE79E2C85}" srcOrd="0" destOrd="0" presId="urn:microsoft.com/office/officeart/2005/8/layout/radial1"/>
    <dgm:cxn modelId="{5AA4973A-FD29-A145-9694-E3DCC82F8284}" type="presParOf" srcId="{8AD546D0-07EC-B849-9B59-F7C19538DBBE}" destId="{F6C767E6-8254-6F46-9768-82B2DB8FE0FE}" srcOrd="4" destOrd="0" presId="urn:microsoft.com/office/officeart/2005/8/layout/radial1"/>
    <dgm:cxn modelId="{CEE9DABA-58E7-C449-8CA8-F361DD634B6F}" type="presParOf" srcId="{8AD546D0-07EC-B849-9B59-F7C19538DBBE}" destId="{FAD2755E-6E63-BA40-ACC9-C3D12C529C7C}" srcOrd="5" destOrd="0" presId="urn:microsoft.com/office/officeart/2005/8/layout/radial1"/>
    <dgm:cxn modelId="{CBC1CDE5-3F56-D94C-BF03-9FA691139310}" type="presParOf" srcId="{FAD2755E-6E63-BA40-ACC9-C3D12C529C7C}" destId="{0EA37934-A061-D043-8F48-BC7881C82DB4}" srcOrd="0" destOrd="0" presId="urn:microsoft.com/office/officeart/2005/8/layout/radial1"/>
    <dgm:cxn modelId="{EF63855F-93F0-4E4A-A8CF-C59AB9165E4E}" type="presParOf" srcId="{8AD546D0-07EC-B849-9B59-F7C19538DBBE}" destId="{FFED3D9C-F3B5-C44C-9D5B-91725EA16DC0}" srcOrd="6" destOrd="0" presId="urn:microsoft.com/office/officeart/2005/8/layout/radial1"/>
    <dgm:cxn modelId="{D54E900B-906B-AB4B-A407-DC47E8415179}" type="presParOf" srcId="{8AD546D0-07EC-B849-9B59-F7C19538DBBE}" destId="{DCD7178F-A36C-B24D-B0E1-41C077E58E40}" srcOrd="7" destOrd="0" presId="urn:microsoft.com/office/officeart/2005/8/layout/radial1"/>
    <dgm:cxn modelId="{FFFC2472-E216-D949-99E5-FCA4AC46F81F}" type="presParOf" srcId="{DCD7178F-A36C-B24D-B0E1-41C077E58E40}" destId="{E83BA77A-E51F-6643-82F8-CC2E6A36DA47}" srcOrd="0" destOrd="0" presId="urn:microsoft.com/office/officeart/2005/8/layout/radial1"/>
    <dgm:cxn modelId="{5FE6DAD1-9953-1646-B5F3-BF79911318DF}" type="presParOf" srcId="{8AD546D0-07EC-B849-9B59-F7C19538DBBE}" destId="{9D947DF8-041B-B148-9636-392546B231E1}" srcOrd="8" destOrd="0" presId="urn:microsoft.com/office/officeart/2005/8/layout/radial1"/>
    <dgm:cxn modelId="{F3EE751F-8119-B843-B476-C9AAAF14967F}" type="presParOf" srcId="{8AD546D0-07EC-B849-9B59-F7C19538DBBE}" destId="{A5E4E07A-B545-5540-A930-297979B74832}" srcOrd="9" destOrd="0" presId="urn:microsoft.com/office/officeart/2005/8/layout/radial1"/>
    <dgm:cxn modelId="{080A177A-3113-B940-8AD0-3F7AAAA731C4}" type="presParOf" srcId="{A5E4E07A-B545-5540-A930-297979B74832}" destId="{1AF7B3D0-07E2-174D-A463-18DD892DD11F}" srcOrd="0" destOrd="0" presId="urn:microsoft.com/office/officeart/2005/8/layout/radial1"/>
    <dgm:cxn modelId="{457F6614-4E5E-EC46-9013-055CB80CE38B}" type="presParOf" srcId="{8AD546D0-07EC-B849-9B59-F7C19538DBBE}" destId="{5267D692-F553-4A4F-808F-89353DFEAFDE}" srcOrd="10" destOrd="0" presId="urn:microsoft.com/office/officeart/2005/8/layout/radial1"/>
    <dgm:cxn modelId="{4B635F3F-5CF0-B547-9636-06168ECB302A}" type="presParOf" srcId="{8AD546D0-07EC-B849-9B59-F7C19538DBBE}" destId="{BEBFE671-D41B-ED4B-9B2B-15DA20049AC5}" srcOrd="11" destOrd="0" presId="urn:microsoft.com/office/officeart/2005/8/layout/radial1"/>
    <dgm:cxn modelId="{4AD1E3E5-452B-8A43-B075-4A18E3933934}" type="presParOf" srcId="{BEBFE671-D41B-ED4B-9B2B-15DA20049AC5}" destId="{92BE3A5A-0D23-CB49-8D3E-426A55EFE46B}" srcOrd="0" destOrd="0" presId="urn:microsoft.com/office/officeart/2005/8/layout/radial1"/>
    <dgm:cxn modelId="{F1524586-E9DC-6546-9626-4FE671DF7CD8}" type="presParOf" srcId="{8AD546D0-07EC-B849-9B59-F7C19538DBBE}" destId="{E530D757-6581-6345-B78E-E51652097607}" srcOrd="12" destOrd="0" presId="urn:microsoft.com/office/officeart/2005/8/layout/radial1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6F6CC-6B43-DE41-9986-23D4ED62B569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40297-ADA4-7A4C-A5FC-17F0A1D68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01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AB39F-1042-5543-B771-BC910108CDE6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2322D-2C9C-854D-AF5D-C288BA0D47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07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322D-2C9C-854D-AF5D-C288BA0D474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322D-2C9C-854D-AF5D-C288BA0D474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05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322D-2C9C-854D-AF5D-C288BA0D474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EBA5D-9FEA-1D42-87E1-46542D9A096A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EBA5D-9FEA-1D42-87E1-46542D9A096A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EBA5D-9FEA-1D42-87E1-46542D9A096A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EBA5D-9FEA-1D42-87E1-46542D9A096A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322D-2C9C-854D-AF5D-C288BA0D474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image?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322D-2C9C-854D-AF5D-C288BA0D474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Delete?</a:t>
            </a:r>
          </a:p>
          <a:p>
            <a:endParaRPr 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272EA2-E39E-9047-B6B1-C09AD575DA47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86A885-8D0F-4506-A1C3-4F466D6F797B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logos around the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322D-2C9C-854D-AF5D-C288BA0D474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B12B2-3333-46FF-9B4C-73E7C43BDA96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D22CC-735B-4864-B6FC-AB323E20AB72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D22CC-735B-4864-B6FC-AB323E20AB72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322D-2C9C-854D-AF5D-C288BA0D474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322D-2C9C-854D-AF5D-C288BA0D474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322D-2C9C-854D-AF5D-C288BA0D474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Georgina – can you put the logos of the various messages above to appear</a:t>
            </a:r>
            <a:r>
              <a:rPr lang="en-US" baseline="0" dirty="0" smtClean="0"/>
              <a:t> all at once on the next click.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322D-2C9C-854D-AF5D-C288BA0D474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0B93E-D98B-EE49-8DE7-91D8C51EB348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0B93E-D98B-EE49-8DE7-91D8C51EB348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0B93E-D98B-EE49-8DE7-91D8C51EB348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EF64-FB19-411E-965E-9F52AA4744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80D-EDA8-D94C-B000-8C674F9BC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80D-EDA8-D94C-B000-8C674F9BC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40" tIns="45720" rIns="91440" bIns="4572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575" y="6245370"/>
            <a:ext cx="2132853" cy="476250"/>
          </a:xfrm>
        </p:spPr>
        <p:txBody>
          <a:bodyPr/>
          <a:lstStyle>
            <a:lvl1pPr>
              <a:defRPr/>
            </a:lvl1pPr>
          </a:lstStyle>
          <a:p>
            <a:fld id="{C7C3F544-DEF6-1840-8EAD-5E0A7152D2C3}" type="datetime1">
              <a:rPr lang="en-US"/>
              <a:pPr/>
              <a:t>6/15/2012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575" y="6245370"/>
            <a:ext cx="289485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575" y="6245370"/>
            <a:ext cx="2132853" cy="476250"/>
          </a:xfrm>
        </p:spPr>
        <p:txBody>
          <a:bodyPr/>
          <a:lstStyle>
            <a:lvl1pPr>
              <a:defRPr/>
            </a:lvl1pPr>
          </a:lstStyle>
          <a:p>
            <a:fld id="{DE1C5013-389F-CF40-96B4-565A2366BF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80D-EDA8-D94C-B000-8C674F9BC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80D-EDA8-D94C-B000-8C674F9BC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80D-EDA8-D94C-B000-8C674F9BC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80D-EDA8-D94C-B000-8C674F9BC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80D-EDA8-D94C-B000-8C674F9BC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80D-EDA8-D94C-B000-8C674F9BC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280D-EDA8-D94C-B000-8C674F9BC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96D97-BD66-C94F-A49D-AB1A6511D3A3}" type="datetimeFigureOut">
              <a:rPr lang="en-US" smtClean="0"/>
              <a:pPr/>
              <a:t>6/15/2012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280D-EDA8-D94C-B000-8C674F9BC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2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openxmlformats.org/officeDocument/2006/relationships/image" Target="../media/image6.jpeg"/><Relationship Id="rId3" Type="http://schemas.openxmlformats.org/officeDocument/2006/relationships/audio" Target="../media/audio1.bin"/><Relationship Id="rId7" Type="http://schemas.openxmlformats.org/officeDocument/2006/relationships/audio" Target="../media/audio5.bin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bin"/><Relationship Id="rId11" Type="http://schemas.openxmlformats.org/officeDocument/2006/relationships/image" Target="../media/image4.jpeg"/><Relationship Id="rId5" Type="http://schemas.openxmlformats.org/officeDocument/2006/relationships/audio" Target="../media/audio3.bin"/><Relationship Id="rId15" Type="http://schemas.openxmlformats.org/officeDocument/2006/relationships/image" Target="../media/image8.jpeg"/><Relationship Id="rId10" Type="http://schemas.openxmlformats.org/officeDocument/2006/relationships/image" Target="../media/image2.jpeg"/><Relationship Id="rId4" Type="http://schemas.openxmlformats.org/officeDocument/2006/relationships/audio" Target="../media/audio2.bin"/><Relationship Id="rId9" Type="http://schemas.openxmlformats.org/officeDocument/2006/relationships/image" Target="../media/image1.jpeg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youtu.be/egVGiidB_V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7.jpeg"/><Relationship Id="rId7" Type="http://schemas.openxmlformats.org/officeDocument/2006/relationships/hyperlink" Target="http://216.93.188.14/Magazine.aspx?itemId=e5797b8e-770d-4183-808a-fb8a9d74a57d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hyperlink" Target="http://www.amazon.com/gp/reader/0553562835/ref=sib_dp_pt/104-1635917-6027105" TargetMode="External"/><Relationship Id="rId9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8660" y="-1"/>
            <a:ext cx="10312399" cy="6966599"/>
            <a:chOff x="-338660" y="-1"/>
            <a:chExt cx="10312399" cy="6966599"/>
          </a:xfrm>
        </p:grpSpPr>
        <p:pic>
          <p:nvPicPr>
            <p:cNvPr id="11" name="Picture 10" descr="Billboar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38660" y="-1"/>
              <a:ext cx="10312399" cy="6966599"/>
            </a:xfrm>
            <a:prstGeom prst="rect">
              <a:avLst/>
            </a:prstGeom>
          </p:spPr>
        </p:pic>
        <p:pic>
          <p:nvPicPr>
            <p:cNvPr id="12" name="Picture 11" descr="KS logo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58736" y="3132665"/>
              <a:ext cx="1684970" cy="1210056"/>
            </a:xfrm>
            <a:prstGeom prst="rect">
              <a:avLst/>
            </a:prstGeom>
          </p:spPr>
        </p:pic>
      </p:grpSp>
      <p:pic>
        <p:nvPicPr>
          <p:cNvPr id="4" name="Picture 3" descr="Billboar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8660" y="-1"/>
            <a:ext cx="10312400" cy="6966599"/>
          </a:xfrm>
          <a:prstGeom prst="rect">
            <a:avLst/>
          </a:prstGeom>
        </p:spPr>
      </p:pic>
      <p:pic>
        <p:nvPicPr>
          <p:cNvPr id="5" name="Picture 4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8736" y="3132665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92345" y="1032931"/>
            <a:ext cx="1375326" cy="13640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42997" y="1118039"/>
            <a:ext cx="1375326" cy="1245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3310472"/>
            <a:ext cx="1375326" cy="1245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4612" y="5715217"/>
            <a:ext cx="1443059" cy="1152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8" y="348009"/>
            <a:ext cx="2753248" cy="2048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575" y="348009"/>
            <a:ext cx="1866900" cy="1866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073" y="237938"/>
            <a:ext cx="1785673" cy="2159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884" y="348009"/>
            <a:ext cx="1953678" cy="19536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12" y="2767117"/>
            <a:ext cx="3234273" cy="9577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rcRect t="14457" b="17840"/>
          <a:stretch>
            <a:fillRect/>
          </a:stretch>
        </p:blipFill>
        <p:spPr>
          <a:xfrm>
            <a:off x="3646429" y="2418105"/>
            <a:ext cx="2090633" cy="14154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1140" y="2418105"/>
            <a:ext cx="1826683" cy="18266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7823" y="2301687"/>
            <a:ext cx="1915122" cy="26470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134" y="3896883"/>
            <a:ext cx="1315537" cy="18183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1235" y="4032347"/>
            <a:ext cx="2477088" cy="21868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8323" y="4470840"/>
            <a:ext cx="2103177" cy="21314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5755" y="4948765"/>
            <a:ext cx="2045712" cy="1623581"/>
          </a:xfrm>
          <a:prstGeom prst="rect">
            <a:avLst/>
          </a:prstGeom>
        </p:spPr>
      </p:pic>
      <p:pic>
        <p:nvPicPr>
          <p:cNvPr id="19" name="Picture 18" descr="KS logo.jpg"/>
          <p:cNvPicPr>
            <a:picLocks noChangeAspect="1"/>
          </p:cNvPicPr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16933" y="5766428"/>
            <a:ext cx="1684970" cy="1210055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05" y="2404532"/>
            <a:ext cx="5828093" cy="2783417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4631266" y="0"/>
            <a:ext cx="5071533" cy="6858000"/>
            <a:chOff x="4631266" y="0"/>
            <a:chExt cx="5071533" cy="6858000"/>
          </a:xfrm>
        </p:grpSpPr>
        <p:sp>
          <p:nvSpPr>
            <p:cNvPr id="7" name="Rectangle 6"/>
            <p:cNvSpPr/>
            <p:nvPr/>
          </p:nvSpPr>
          <p:spPr>
            <a:xfrm>
              <a:off x="4631266" y="0"/>
              <a:ext cx="507153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illboard.jpg"/>
            <p:cNvPicPr>
              <a:picLocks noChangeAspect="1"/>
            </p:cNvPicPr>
            <p:nvPr/>
          </p:nvPicPr>
          <p:blipFill>
            <a:blip r:embed="rId3">
              <a:alphaModFix amt="19000"/>
            </a:blip>
            <a:srcRect l="9034" r="46680" b="247"/>
            <a:stretch>
              <a:fillRect/>
            </a:stretch>
          </p:blipFill>
          <p:spPr>
            <a:xfrm>
              <a:off x="4648200" y="16933"/>
              <a:ext cx="4495800" cy="6841065"/>
            </a:xfrm>
            <a:prstGeom prst="rect">
              <a:avLst/>
            </a:prstGeom>
          </p:spPr>
        </p:pic>
      </p:grpSp>
      <p:pic>
        <p:nvPicPr>
          <p:cNvPr id="4" name="Picture 3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132454" y="1104900"/>
            <a:ext cx="4194016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smtClean="0">
                <a:latin typeface="Helvetica Neue Light"/>
                <a:cs typeface="Helvetica Neue Light"/>
              </a:rPr>
              <a:t>The Good News:</a:t>
            </a:r>
          </a:p>
          <a:p>
            <a:pPr algn="ctr"/>
            <a:endParaRPr lang="en-US" sz="3600" dirty="0" smtClean="0">
              <a:latin typeface="Helvetica Neue Light"/>
              <a:cs typeface="Helvetica Neue Light"/>
            </a:endParaRPr>
          </a:p>
          <a:p>
            <a:pPr algn="ctr"/>
            <a:endParaRPr lang="en-US" sz="3600" dirty="0" smtClean="0">
              <a:latin typeface="Helvetica Neue Light"/>
              <a:cs typeface="Helvetica Neue Light"/>
            </a:endParaRPr>
          </a:p>
          <a:p>
            <a:pPr algn="ctr"/>
            <a:endParaRPr lang="en-US" sz="3600" dirty="0"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454" y="1866900"/>
            <a:ext cx="41940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 Neue Light"/>
                <a:cs typeface="Helvetica Neue Light"/>
              </a:rPr>
              <a:t>You don’t have to connect with 500 million people to succeed.</a:t>
            </a:r>
          </a:p>
          <a:p>
            <a:pPr algn="ctr"/>
            <a:r>
              <a:rPr lang="en-US" sz="3200" dirty="0" smtClean="0">
                <a:latin typeface="Helvetica Neue Light"/>
                <a:cs typeface="Helvetica Neue Light"/>
              </a:rPr>
              <a:t>You need to start a ripple effect. </a:t>
            </a:r>
          </a:p>
          <a:p>
            <a:pPr algn="ctr"/>
            <a:endParaRPr lang="en-US" sz="3200" dirty="0" smtClean="0">
              <a:latin typeface="Helvetica Neue Light"/>
              <a:cs typeface="Helvetica Neue Light"/>
            </a:endParaRPr>
          </a:p>
          <a:p>
            <a:pPr algn="ctr"/>
            <a:endParaRPr lang="en-US" sz="3200" dirty="0" smtClean="0">
              <a:latin typeface="Helvetica Neue Light"/>
              <a:cs typeface="Helvetica Neue Light"/>
            </a:endParaRPr>
          </a:p>
          <a:p>
            <a:pPr algn="ctr"/>
            <a:endParaRPr lang="en-US" sz="3200" dirty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6380" y="3048000"/>
            <a:ext cx="1684970" cy="1210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2268" y="524933"/>
            <a:ext cx="4351980" cy="2585323"/>
          </a:xfrm>
          <a:prstGeom prst="rect">
            <a:avLst/>
          </a:prstGeom>
          <a:noFill/>
          <a:scene3d>
            <a:camera prst="perspectiveFront" fov="3600000">
              <a:rot lat="0" lon="900000" rev="240000"/>
            </a:camera>
            <a:lightRig rig="threePt" dir="t"/>
          </a:scene3d>
          <a:sp3d z="1549400"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halkduster"/>
                <a:cs typeface="Chalkduster"/>
              </a:rPr>
              <a:t>MESSAGE MATTERS</a:t>
            </a:r>
          </a:p>
          <a:p>
            <a:pPr algn="ctr"/>
            <a:r>
              <a:rPr lang="en-US" sz="5400" dirty="0" smtClean="0">
                <a:latin typeface="Chalkduster"/>
                <a:cs typeface="Chalkduster"/>
              </a:rPr>
              <a:t>MOST!</a:t>
            </a:r>
            <a:endParaRPr lang="en-US" sz="5400" dirty="0">
              <a:latin typeface="Chalkduster"/>
              <a:cs typeface="Chalkduster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4003" y="558800"/>
            <a:ext cx="34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halkduster"/>
                <a:cs typeface="Chalkduster"/>
              </a:rPr>
              <a:t>“This is your brain on drugs.”</a:t>
            </a:r>
            <a:endParaRPr lang="en-US" sz="3200" dirty="0">
              <a:latin typeface="Chalkduster"/>
              <a:cs typeface="Chalkdust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3342" y="2316805"/>
            <a:ext cx="3488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halkduster"/>
                <a:cs typeface="Chalkduster"/>
              </a:rPr>
              <a:t>“I have </a:t>
            </a:r>
          </a:p>
          <a:p>
            <a:pPr algn="ctr"/>
            <a:r>
              <a:rPr lang="en-US" sz="3200" dirty="0" smtClean="0">
                <a:latin typeface="Chalkduster"/>
                <a:cs typeface="Chalkduster"/>
              </a:rPr>
              <a:t>a dream.”</a:t>
            </a:r>
            <a:endParaRPr lang="en-US" sz="3200" dirty="0">
              <a:latin typeface="Chalkduster"/>
              <a:cs typeface="Chalkdust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0939" y="558800"/>
            <a:ext cx="34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halkduster"/>
                <a:cs typeface="Chalkduster"/>
              </a:rPr>
              <a:t>“Change you </a:t>
            </a:r>
          </a:p>
          <a:p>
            <a:pPr algn="ctr"/>
            <a:r>
              <a:rPr lang="en-US" sz="3200" dirty="0" smtClean="0">
                <a:latin typeface="Chalkduster"/>
                <a:cs typeface="Chalkduster"/>
              </a:rPr>
              <a:t>can believe in.”</a:t>
            </a:r>
            <a:endParaRPr lang="en-US" sz="3200" dirty="0">
              <a:latin typeface="Chalkduster"/>
              <a:cs typeface="Chalkdust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4" y="3711660"/>
            <a:ext cx="3488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halkduster"/>
                <a:cs typeface="Chalkduster"/>
              </a:rPr>
              <a:t>“Expect more,</a:t>
            </a:r>
          </a:p>
          <a:p>
            <a:pPr algn="ctr"/>
            <a:r>
              <a:rPr lang="en-US" sz="3200" dirty="0" smtClean="0">
                <a:latin typeface="Chalkduster"/>
                <a:cs typeface="Chalkduster"/>
              </a:rPr>
              <a:t>pay less.”</a:t>
            </a:r>
            <a:endParaRPr lang="en-US" sz="3200" dirty="0">
              <a:latin typeface="Chalkduster"/>
              <a:cs typeface="Chalkduste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9" y="5763071"/>
            <a:ext cx="3488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halkduster"/>
                <a:cs typeface="Chalkduster"/>
              </a:rPr>
              <a:t>“Got milk?”</a:t>
            </a:r>
            <a:endParaRPr lang="en-US" sz="3200" dirty="0">
              <a:latin typeface="Chalkduster"/>
              <a:cs typeface="Chalkdust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7602" y="5758905"/>
            <a:ext cx="3488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halkduster"/>
                <a:cs typeface="Chalkduster"/>
              </a:rPr>
              <a:t>“Just do it.”</a:t>
            </a:r>
            <a:endParaRPr lang="en-US" sz="3200" dirty="0">
              <a:latin typeface="Chalkduster"/>
              <a:cs typeface="Chalkdust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7" y="3725689"/>
            <a:ext cx="3488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halkduster"/>
                <a:cs typeface="Chalkduster"/>
              </a:rPr>
              <a:t>“Think</a:t>
            </a:r>
          </a:p>
          <a:p>
            <a:pPr algn="ctr"/>
            <a:r>
              <a:rPr lang="en-US" sz="3200" dirty="0" smtClean="0">
                <a:latin typeface="Chalkduster"/>
                <a:cs typeface="Chalkduster"/>
              </a:rPr>
              <a:t>different.”</a:t>
            </a:r>
            <a:endParaRPr lang="en-US" sz="3200" dirty="0">
              <a:latin typeface="Chalkduster"/>
              <a:cs typeface="Chalkdu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halkduster"/>
                <a:cs typeface="Chalkduster"/>
              </a:rPr>
              <a:t>Facts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28" y="1675974"/>
            <a:ext cx="7773147" cy="428668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>
                <a:latin typeface="Helvetica Neue Light"/>
                <a:cs typeface="Helvetica Neue Light"/>
              </a:rPr>
              <a:t>Emotions drive 85% of decisions (any decision!)</a:t>
            </a:r>
            <a:br>
              <a:rPr lang="en-US" sz="3600" dirty="0" smtClean="0">
                <a:latin typeface="Helvetica Neue Light"/>
                <a:cs typeface="Helvetica Neue Light"/>
              </a:rPr>
            </a:br>
            <a:endParaRPr lang="en-US" sz="3600" dirty="0" smtClean="0">
              <a:latin typeface="Helvetica Neue Light"/>
              <a:cs typeface="Helvetica Neue Ligh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dirty="0" smtClean="0">
                <a:latin typeface="Helvetica Neue Light"/>
                <a:cs typeface="Helvetica Neue Light"/>
              </a:rPr>
              <a:t>Values sustain relationships</a:t>
            </a:r>
            <a:br>
              <a:rPr lang="en-US" sz="3600" dirty="0" smtClean="0">
                <a:latin typeface="Helvetica Neue Light"/>
                <a:cs typeface="Helvetica Neue Light"/>
              </a:rPr>
            </a:br>
            <a:endParaRPr lang="en-US" sz="3600" dirty="0" smtClean="0">
              <a:latin typeface="Helvetica Neue Light"/>
              <a:cs typeface="Helvetica Neue Light"/>
            </a:endParaRPr>
          </a:p>
          <a:p>
            <a:pPr>
              <a:lnSpc>
                <a:spcPct val="90000"/>
              </a:lnSpc>
            </a:pPr>
            <a:r>
              <a:rPr lang="en-US" sz="3600" dirty="0" smtClean="0">
                <a:latin typeface="Helvetica Neue Light"/>
                <a:cs typeface="Helvetica Neue Light"/>
              </a:rPr>
              <a:t>Rationale attributes are important, BUT they don’t trigger action.</a:t>
            </a:r>
            <a:endParaRPr lang="en-US" sz="3600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halkduster"/>
                <a:cs typeface="Chalkduster"/>
              </a:rPr>
              <a:t>Proof Every Day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6098" y="1642525"/>
            <a:ext cx="8458572" cy="506518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Helvetica Neue Light"/>
                <a:cs typeface="Helvetica Neue Light"/>
              </a:rPr>
              <a:t>10 proposals submitted</a:t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endParaRPr lang="en-US" sz="2400" dirty="0" smtClean="0">
              <a:latin typeface="Helvetica Neue Light"/>
              <a:cs typeface="Helvetica Neue Light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Helvetica Neue Light"/>
                <a:cs typeface="Helvetica Neue Light"/>
              </a:rPr>
              <a:t>8 thought they followed directions</a:t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endParaRPr lang="en-US" sz="2400" dirty="0" smtClean="0">
              <a:latin typeface="Helvetica Neue Light"/>
              <a:cs typeface="Helvetica Neue Light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Helvetica Neue Light"/>
                <a:cs typeface="Helvetica Neue Light"/>
              </a:rPr>
              <a:t>6 really followed directions &amp; met the “criteria”</a:t>
            </a: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latin typeface="Helvetica Neue Light"/>
              <a:cs typeface="Helvetica Neue Light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Helvetica Neue Light"/>
                <a:cs typeface="Helvetica Neue Light"/>
              </a:rPr>
              <a:t>2 received funding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Helvetica Neue Light"/>
              <a:cs typeface="Helvetica Neue Light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Helvetica Neue Light"/>
                <a:cs typeface="Helvetica Neue Light"/>
              </a:rPr>
              <a:t>Why?  </a:t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r>
              <a:rPr lang="en-US" sz="2400" i="1" dirty="0" smtClean="0">
                <a:latin typeface="Helvetica Neue Light"/>
                <a:cs typeface="Helvetica Neue Light"/>
              </a:rPr>
              <a:t>“I really believed in what they were doing. I saw the WOW.”  </a:t>
            </a:r>
            <a:r>
              <a:rPr lang="en-US" sz="2400" dirty="0" smtClean="0">
                <a:latin typeface="Helvetica Neue Light"/>
                <a:cs typeface="Helvetica Neue Light"/>
              </a:rPr>
              <a:t/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– National Charter School Foundation</a:t>
            </a:r>
          </a:p>
          <a:p>
            <a:pPr>
              <a:lnSpc>
                <a:spcPct val="90000"/>
              </a:lnSpc>
              <a:buNone/>
            </a:pPr>
            <a:endParaRPr lang="en-US" sz="2400" dirty="0">
              <a:latin typeface="Helvetica Neue Light"/>
              <a:cs typeface="Helvetica Neue Light"/>
            </a:endParaRPr>
          </a:p>
          <a:p>
            <a:pPr>
              <a:lnSpc>
                <a:spcPct val="90000"/>
              </a:lnSpc>
              <a:buNone/>
            </a:pPr>
            <a:endParaRPr lang="en-US" sz="2400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361" y="2844795"/>
            <a:ext cx="800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 Neue Light"/>
                <a:cs typeface="Helvetica Neue Light"/>
              </a:rPr>
              <a:t>WHAT TRIGGERED THE DECISION?</a:t>
            </a:r>
            <a:endParaRPr lang="en-US" sz="3600" dirty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halkduster"/>
                <a:cs typeface="Chalkduster"/>
              </a:rPr>
              <a:t>Foundation Example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6098" y="1642525"/>
            <a:ext cx="8458572" cy="506518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i="1" dirty="0">
                <a:latin typeface="Helvetica Neue Light"/>
                <a:cs typeface="Helvetica Neue Light"/>
              </a:rPr>
              <a:t>“</a:t>
            </a:r>
            <a:r>
              <a:rPr lang="en-US" sz="2800" i="1" dirty="0">
                <a:solidFill>
                  <a:srgbClr val="FF0000"/>
                </a:solidFill>
                <a:latin typeface="Helvetica Neue Light"/>
                <a:cs typeface="Helvetica Neue Light"/>
              </a:rPr>
              <a:t>I </a:t>
            </a:r>
            <a:r>
              <a:rPr lang="en-US" sz="28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BELIEVED</a:t>
            </a:r>
            <a:r>
              <a:rPr lang="en-US" sz="2800" i="1" dirty="0" smtClean="0">
                <a:latin typeface="Helvetica Neue Light"/>
                <a:cs typeface="Helvetica Neue Light"/>
              </a:rPr>
              <a:t> </a:t>
            </a:r>
            <a:r>
              <a:rPr lang="en-US" sz="2800" i="1" dirty="0">
                <a:latin typeface="Helvetica Neue Light"/>
                <a:cs typeface="Helvetica Neue Light"/>
              </a:rPr>
              <a:t>in you….”</a:t>
            </a:r>
          </a:p>
          <a:p>
            <a:pPr>
              <a:lnSpc>
                <a:spcPct val="90000"/>
              </a:lnSpc>
            </a:pPr>
            <a:endParaRPr lang="en-US" sz="2800" i="1" dirty="0">
              <a:latin typeface="Helvetica Neue Light"/>
              <a:cs typeface="Helvetica Neue Light"/>
            </a:endParaRPr>
          </a:p>
          <a:p>
            <a:pPr>
              <a:lnSpc>
                <a:spcPct val="90000"/>
              </a:lnSpc>
            </a:pPr>
            <a:r>
              <a:rPr lang="en-US" sz="2800" i="1" dirty="0">
                <a:latin typeface="Helvetica Neue Light"/>
                <a:cs typeface="Helvetica Neue Light"/>
              </a:rPr>
              <a:t>“I review 10 proposals a week; this one had the </a:t>
            </a:r>
            <a:r>
              <a:rPr lang="en-US" sz="2800" i="1" u="sng" dirty="0">
                <a:latin typeface="Helvetica Neue Light"/>
                <a:cs typeface="Helvetica Neue Light"/>
              </a:rPr>
              <a:t>facts</a:t>
            </a:r>
            <a:r>
              <a:rPr lang="en-US" sz="2800" i="1" dirty="0">
                <a:latin typeface="Helvetica Neue Light"/>
                <a:cs typeface="Helvetica Neue Light"/>
              </a:rPr>
              <a:t> that proved they could succeed and the </a:t>
            </a:r>
            <a:r>
              <a:rPr lang="en-US" sz="28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PASSION</a:t>
            </a:r>
            <a:r>
              <a:rPr lang="en-US" sz="2800" i="1" dirty="0" smtClean="0">
                <a:latin typeface="Helvetica Neue Light"/>
                <a:cs typeface="Helvetica Neue Light"/>
              </a:rPr>
              <a:t> </a:t>
            </a:r>
            <a:r>
              <a:rPr lang="en-US" sz="2800" i="1" dirty="0">
                <a:latin typeface="Helvetica Neue Light"/>
                <a:cs typeface="Helvetica Neue Light"/>
              </a:rPr>
              <a:t>that </a:t>
            </a:r>
            <a:r>
              <a:rPr lang="en-US" sz="28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MADE ME CONFIDENT </a:t>
            </a:r>
            <a:r>
              <a:rPr lang="en-US" sz="2800" i="1" dirty="0" smtClean="0">
                <a:latin typeface="Helvetica Neue Light"/>
                <a:cs typeface="Helvetica Neue Light"/>
              </a:rPr>
              <a:t>the </a:t>
            </a:r>
            <a:r>
              <a:rPr lang="en-US" sz="2800" i="1" dirty="0">
                <a:latin typeface="Helvetica Neue Light"/>
                <a:cs typeface="Helvetica Neue Light"/>
              </a:rPr>
              <a:t>program would work” </a:t>
            </a:r>
          </a:p>
          <a:p>
            <a:pPr>
              <a:lnSpc>
                <a:spcPct val="90000"/>
              </a:lnSpc>
            </a:pPr>
            <a:endParaRPr lang="en-US" sz="2800" i="1" dirty="0">
              <a:latin typeface="Helvetica Neue Light"/>
              <a:cs typeface="Helvetica Neue Light"/>
            </a:endParaRPr>
          </a:p>
          <a:p>
            <a:pPr>
              <a:lnSpc>
                <a:spcPct val="90000"/>
              </a:lnSpc>
            </a:pPr>
            <a:r>
              <a:rPr lang="en-US" sz="2800" i="1" dirty="0">
                <a:latin typeface="Helvetica Neue Light"/>
                <a:cs typeface="Helvetica Neue Light"/>
              </a:rPr>
              <a:t>“It was one thing to </a:t>
            </a:r>
            <a:r>
              <a:rPr lang="en-US" sz="2800" i="1" u="sng" dirty="0">
                <a:latin typeface="Helvetica Neue Light"/>
                <a:cs typeface="Helvetica Neue Light"/>
              </a:rPr>
              <a:t>prove</a:t>
            </a:r>
            <a:r>
              <a:rPr lang="en-US" sz="2800" i="1" dirty="0">
                <a:latin typeface="Helvetica Neue Light"/>
                <a:cs typeface="Helvetica Neue Light"/>
              </a:rPr>
              <a:t> what happened because of the school, </a:t>
            </a:r>
            <a:r>
              <a:rPr lang="en-US" sz="28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QUITE ANOTHER TO SEE</a:t>
            </a:r>
            <a:r>
              <a:rPr lang="en-US" sz="2800" i="1" dirty="0" smtClean="0">
                <a:latin typeface="Helvetica Neue Light"/>
                <a:cs typeface="Helvetica Neue Light"/>
              </a:rPr>
              <a:t> </a:t>
            </a:r>
            <a:r>
              <a:rPr lang="en-US" sz="2800" i="1" dirty="0">
                <a:latin typeface="Helvetica Neue Light"/>
                <a:cs typeface="Helvetica Neue Light"/>
              </a:rPr>
              <a:t>what wouldn’t have happened without them”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i="1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31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4248" y="5317067"/>
            <a:ext cx="1684970" cy="1210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2268" y="1069750"/>
            <a:ext cx="4351980" cy="4247317"/>
          </a:xfrm>
          <a:prstGeom prst="rect">
            <a:avLst/>
          </a:prstGeom>
          <a:noFill/>
          <a:scene3d>
            <a:camera prst="perspectiveFront" fov="3600000">
              <a:rot lat="0" lon="900000" rev="240000"/>
            </a:camera>
            <a:lightRig rig="threePt" dir="t"/>
          </a:scene3d>
          <a:sp3d z="1549400"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halkduster"/>
                <a:cs typeface="Chalkduster"/>
              </a:rPr>
              <a:t>Which of YOUR Messages Matter Most</a:t>
            </a:r>
            <a:r>
              <a:rPr lang="en-US" sz="5400" dirty="0">
                <a:latin typeface="Chalkduster"/>
                <a:cs typeface="Chalkduste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16040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48974395"/>
              </p:ext>
            </p:extLst>
          </p:nvPr>
        </p:nvGraphicFramePr>
        <p:xfrm>
          <a:off x="880533" y="372538"/>
          <a:ext cx="8144933" cy="558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0133" y="389471"/>
            <a:ext cx="330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Helvetica Neue Light"/>
                <a:cs typeface="Helvetica Neue Light"/>
              </a:rPr>
              <a:t>Emotional Drivers Trigger More than 85% of Decisions</a:t>
            </a:r>
            <a:endParaRPr lang="en-US" sz="4000" dirty="0">
              <a:latin typeface="Helvetica Neue Light"/>
              <a:cs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3724" y="6214534"/>
            <a:ext cx="292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Connect Your Messages!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2000" y="401264"/>
            <a:ext cx="330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oper Black"/>
                <a:cs typeface="Cooper Black"/>
              </a:rPr>
              <a:t>X Charter School</a:t>
            </a:r>
            <a:endParaRPr lang="en-US" sz="4800" dirty="0">
              <a:latin typeface="Cooper Black"/>
              <a:cs typeface="Cooper Black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E6EE83-32EA-A341-A1BD-D68069740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34E6EE83-32EA-A341-A1BD-D68069740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34E6EE83-32EA-A341-A1BD-D68069740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2FF321-86E8-5147-91CE-DD9209FB7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142FF321-86E8-5147-91CE-DD9209FB7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142FF321-86E8-5147-91CE-DD9209FB7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983193-A029-D240-A963-8EFB0CE63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4F983193-A029-D240-A963-8EFB0CE63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4F983193-A029-D240-A963-8EFB0CE63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AB940A6-4AC3-314B-89F3-D8366EB28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7AB940A6-4AC3-314B-89F3-D8366EB28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7AB940A6-4AC3-314B-89F3-D8366EB28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 rev="1"/>
        </p:bldSub>
      </p:bldGraphic>
      <p:bldP spid="4" grpId="0"/>
      <p:bldP spid="5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6"/>
              </a:clrFrom>
              <a:clrTo>
                <a:srgbClr val="F5F5F6">
                  <a:alpha val="0"/>
                </a:srgbClr>
              </a:clrTo>
            </a:clrChange>
          </a:blip>
          <a:srcRect r="27181"/>
          <a:stretch>
            <a:fillRect/>
          </a:stretch>
        </p:blipFill>
        <p:spPr>
          <a:xfrm>
            <a:off x="3759207" y="2198021"/>
            <a:ext cx="5352048" cy="4917017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220129" y="2198021"/>
            <a:ext cx="4572004" cy="3999579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halkduster"/>
                <a:cs typeface="Chalkduster"/>
              </a:rPr>
              <a:t>The </a:t>
            </a:r>
            <a:r>
              <a:rPr lang="en-US" dirty="0" smtClean="0">
                <a:latin typeface="Chalkduster"/>
                <a:cs typeface="Chalkduster"/>
              </a:rPr>
              <a:t>Original Message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0" y="1265241"/>
            <a:ext cx="6096000" cy="2070629"/>
          </a:xfrm>
          <a:prstGeom prst="rightArrow">
            <a:avLst>
              <a:gd name="adj1" fmla="val 50000"/>
              <a:gd name="adj2" fmla="val 53271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129" y="1913468"/>
            <a:ext cx="504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Cooper Black"/>
                <a:cs typeface="Cooper Black"/>
              </a:rPr>
              <a:t>X Charter School</a:t>
            </a:r>
            <a:endParaRPr lang="en-US" sz="4000" b="1" dirty="0">
              <a:solidFill>
                <a:srgbClr val="FFFFFF"/>
              </a:solidFill>
              <a:latin typeface="Cooper Black"/>
              <a:cs typeface="Cooper Black"/>
            </a:endParaRPr>
          </a:p>
        </p:txBody>
      </p:sp>
      <p:pic>
        <p:nvPicPr>
          <p:cNvPr id="10" name="Picture 9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935758"/>
            <a:ext cx="1684970" cy="1210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0267" y="3149598"/>
            <a:ext cx="40978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Helvetica Neue Light"/>
                <a:cs typeface="Helvetica Neue Light"/>
              </a:rPr>
              <a:t>Founded in 2005, X charter school is a public school that focuses on the whole child. We have some of the best test results in the state, an arts and music program, a unique literacy and reading program and high percentage of English language learners. </a:t>
            </a:r>
            <a:endParaRPr lang="en-US" sz="2000" i="1" dirty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38660" y="-1"/>
            <a:ext cx="10312399" cy="6966599"/>
            <a:chOff x="-338660" y="-1"/>
            <a:chExt cx="10312399" cy="6966599"/>
          </a:xfrm>
        </p:grpSpPr>
        <p:pic>
          <p:nvPicPr>
            <p:cNvPr id="4" name="Picture 3" descr="Billboard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38660" y="-1"/>
              <a:ext cx="10312399" cy="6966599"/>
            </a:xfrm>
            <a:prstGeom prst="rect">
              <a:avLst/>
            </a:prstGeom>
          </p:spPr>
        </p:pic>
        <p:pic>
          <p:nvPicPr>
            <p:cNvPr id="5" name="Picture 4" descr="KS logo.jpg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58736" y="3132665"/>
              <a:ext cx="1684970" cy="1210056"/>
            </a:xfrm>
            <a:prstGeom prst="rect">
              <a:avLst/>
            </a:prstGeom>
          </p:spPr>
        </p:pic>
      </p:grpSp>
      <p:pic>
        <p:nvPicPr>
          <p:cNvPr id="8" name="Picture 7" descr="We live in a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7446" y="301475"/>
            <a:ext cx="3497753" cy="946706"/>
          </a:xfrm>
          <a:prstGeom prst="rect">
            <a:avLst/>
          </a:prstGeom>
        </p:spPr>
      </p:pic>
      <p:pic>
        <p:nvPicPr>
          <p:cNvPr id="9" name="Picture 8" descr="Complicated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6672" y="875645"/>
            <a:ext cx="4514258" cy="1401864"/>
          </a:xfrm>
          <a:prstGeom prst="rect">
            <a:avLst/>
          </a:prstGeom>
        </p:spPr>
      </p:pic>
      <p:pic>
        <p:nvPicPr>
          <p:cNvPr id="10" name="Picture 9" descr="Noisy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4146" y="2082431"/>
            <a:ext cx="2545939" cy="1050705"/>
          </a:xfrm>
          <a:prstGeom prst="rect">
            <a:avLst/>
          </a:prstGeom>
        </p:spPr>
      </p:pic>
      <p:pic>
        <p:nvPicPr>
          <p:cNvPr id="11" name="Picture 10" descr="Crowded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8616" y="2032898"/>
            <a:ext cx="2793986" cy="817533"/>
          </a:xfrm>
          <a:prstGeom prst="rect">
            <a:avLst/>
          </a:prstGeom>
        </p:spPr>
      </p:pic>
      <p:pic>
        <p:nvPicPr>
          <p:cNvPr id="12" name="Picture 11" descr="World.jpg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7446" y="2729832"/>
            <a:ext cx="3685808" cy="1078484"/>
          </a:xfrm>
          <a:prstGeom prst="rect">
            <a:avLst/>
          </a:prstGeom>
        </p:spPr>
      </p:pic>
      <p:pic>
        <p:nvPicPr>
          <p:cNvPr id="20" name="Picture 19" descr="Slide 2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7940"/>
            <a:ext cx="9143999" cy="67421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n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oo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ve By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icoche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3 -0.00741 C -0.03352 -0.02616 -0.033 -0.04977 -0.04341 -0.06435 C -0.05869 -0.04421 -0.0856 -0.02894 -0.10643 -0.02477 C -0.09254 -0.01852 -0.09272 -0.01736 -0.07484 -0.01482 C -0.07067 -0.0132 -0.06581 -0.0132 -0.06199 -0.00995 C -0.05904 -0.00764 -0.05452 2.59259E-6 -0.05452 2.59259E-6 C -0.05175 0.01065 -0.054 0.01343 -0.04532 0.01713 C -0.04359 0.01944 -0.04237 0.02338 -0.03977 0.02454 C -0.03022 0.02824 -0.02622 0.01134 -0.02119 0.00486 C -0.01963 0.00255 -0.01737 0.00185 -0.01563 2.59259E-6 C -0.01303 -0.00324 -0.00817 -0.00995 -0.00817 -0.00995 C -0.00313 -0.03195 -0.00852 2.59259E-6 -0.01563 -0.01991 C -0.01685 -0.02315 -0.01077 -0.02153 -0.00817 -0.02222 C -0.00643 -0.02315 -0.00452 -0.02407 -0.00261 -0.02477 C -0.01164 -0.02824 -0.01685 -0.0294 -0.02484 -0.03472 C -0.02692 -0.03611 -0.02848 -0.03843 -0.03039 -0.03958 C -0.0323 -0.04097 -0.03803 -0.04213 -0.03595 -0.04213 C -0.03352 -0.04213 -0.02866 -0.03958 -0.02866 -0.03958 L -0.04897 -0.02732 L -0.0323 -0.00741 Z " pathEditMode="fixed" ptsTypes="fffffffffffffffffAAf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aking Glas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i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6"/>
              </a:clrFrom>
              <a:clrTo>
                <a:srgbClr val="F5F5F6">
                  <a:alpha val="0"/>
                </a:srgbClr>
              </a:clrTo>
            </a:clrChange>
          </a:blip>
          <a:srcRect r="27181"/>
          <a:stretch>
            <a:fillRect/>
          </a:stretch>
        </p:blipFill>
        <p:spPr>
          <a:xfrm>
            <a:off x="3759207" y="2198021"/>
            <a:ext cx="5352048" cy="4917017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220129" y="2198021"/>
            <a:ext cx="4572004" cy="3999579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halkduster"/>
                <a:cs typeface="Chalkduster"/>
              </a:rPr>
              <a:t>The Message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0" y="1265241"/>
            <a:ext cx="6096000" cy="2070629"/>
          </a:xfrm>
          <a:prstGeom prst="rightArrow">
            <a:avLst>
              <a:gd name="adj1" fmla="val 50000"/>
              <a:gd name="adj2" fmla="val 53271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129" y="1913468"/>
            <a:ext cx="504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Cooper Black"/>
                <a:cs typeface="Cooper Black"/>
              </a:rPr>
              <a:t>X Charter School</a:t>
            </a:r>
            <a:endParaRPr lang="en-US" sz="4000" b="1" dirty="0">
              <a:solidFill>
                <a:srgbClr val="FFFFFF"/>
              </a:solidFill>
              <a:latin typeface="Cooper Black"/>
              <a:cs typeface="Cooper Black"/>
            </a:endParaRPr>
          </a:p>
        </p:txBody>
      </p:sp>
      <p:pic>
        <p:nvPicPr>
          <p:cNvPr id="10" name="Picture 9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935758"/>
            <a:ext cx="1684970" cy="1210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0267" y="3335870"/>
            <a:ext cx="4351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Helvetica Neue Light"/>
                <a:cs typeface="Helvetica Neue Light"/>
              </a:rPr>
              <a:t>What’s Wrong With That Message? </a:t>
            </a:r>
            <a:endParaRPr lang="en-US" sz="3600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65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6"/>
              </a:clrFrom>
              <a:clrTo>
                <a:srgbClr val="F5F5F6">
                  <a:alpha val="0"/>
                </a:srgbClr>
              </a:clrTo>
            </a:clrChange>
          </a:blip>
          <a:srcRect r="27181"/>
          <a:stretch>
            <a:fillRect/>
          </a:stretch>
        </p:blipFill>
        <p:spPr>
          <a:xfrm>
            <a:off x="3759207" y="2198021"/>
            <a:ext cx="5352048" cy="4917017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220129" y="2198021"/>
            <a:ext cx="4572004" cy="3999579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halkduster"/>
                <a:cs typeface="Chalkduster"/>
              </a:rPr>
              <a:t>A Better </a:t>
            </a:r>
            <a:r>
              <a:rPr lang="en-US" dirty="0">
                <a:latin typeface="Chalkduster"/>
                <a:cs typeface="Chalkduster"/>
              </a:rPr>
              <a:t>Message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0" y="1265241"/>
            <a:ext cx="6096000" cy="2070629"/>
          </a:xfrm>
          <a:prstGeom prst="rightArrow">
            <a:avLst>
              <a:gd name="adj1" fmla="val 50000"/>
              <a:gd name="adj2" fmla="val 53271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129" y="1913468"/>
            <a:ext cx="504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Cooper Black"/>
                <a:cs typeface="Cooper Black"/>
              </a:rPr>
              <a:t>X Charter School</a:t>
            </a:r>
            <a:endParaRPr lang="en-US" sz="4000" b="1" dirty="0">
              <a:solidFill>
                <a:srgbClr val="FFFFFF"/>
              </a:solidFill>
              <a:latin typeface="Cooper Black"/>
              <a:cs typeface="Cooper Black"/>
            </a:endParaRPr>
          </a:p>
        </p:txBody>
      </p:sp>
      <p:pic>
        <p:nvPicPr>
          <p:cNvPr id="10" name="Picture 9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935758"/>
            <a:ext cx="1684970" cy="1210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2968855"/>
            <a:ext cx="40978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Helvetica Neue"/>
                <a:cs typeface="Helvetica Neue"/>
              </a:rPr>
              <a:t>The Only Thing We Don’t Respect?  </a:t>
            </a:r>
            <a:r>
              <a:rPr lang="en-US" sz="2000" b="1" i="1" dirty="0">
                <a:latin typeface="Helvetica Neue"/>
                <a:cs typeface="Helvetica Neue"/>
              </a:rPr>
              <a:t>S</a:t>
            </a:r>
            <a:r>
              <a:rPr lang="en-US" sz="2000" b="1" i="1" dirty="0" smtClean="0">
                <a:latin typeface="Helvetica Neue"/>
                <a:cs typeface="Helvetica Neue"/>
              </a:rPr>
              <a:t>tatus </a:t>
            </a:r>
            <a:r>
              <a:rPr lang="en-US" sz="2000" b="1" i="1" dirty="0">
                <a:latin typeface="Helvetica Neue"/>
                <a:cs typeface="Helvetica Neue"/>
              </a:rPr>
              <a:t>Q</a:t>
            </a:r>
            <a:r>
              <a:rPr lang="en-US" sz="2000" b="1" i="1" dirty="0" smtClean="0">
                <a:latin typeface="Helvetica Neue"/>
                <a:cs typeface="Helvetica Neue"/>
              </a:rPr>
              <a:t>uo.</a:t>
            </a:r>
          </a:p>
          <a:p>
            <a:endParaRPr lang="en-US" sz="2000" i="1" dirty="0" smtClean="0">
              <a:latin typeface="Helvetica Neue Light"/>
              <a:cs typeface="Helvetica Neue Light"/>
            </a:endParaRPr>
          </a:p>
          <a:p>
            <a:r>
              <a:rPr lang="en-US" sz="2000" i="1" dirty="0" smtClean="0">
                <a:latin typeface="Helvetica Neue Light"/>
                <a:cs typeface="Helvetica Neue Light"/>
              </a:rPr>
              <a:t>Anna Lopez couldn’t read last year. This year, she scored in the top 5% of the country. We’re not betting Anna will change the world, we’re making sure of it.</a:t>
            </a:r>
            <a:endParaRPr lang="en-US" sz="2000" i="1" dirty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6"/>
              </a:clrFrom>
              <a:clrTo>
                <a:srgbClr val="F5F5F6">
                  <a:alpha val="0"/>
                </a:srgbClr>
              </a:clrTo>
            </a:clrChange>
          </a:blip>
          <a:srcRect r="27181"/>
          <a:stretch>
            <a:fillRect/>
          </a:stretch>
        </p:blipFill>
        <p:spPr>
          <a:xfrm>
            <a:off x="3759207" y="2198021"/>
            <a:ext cx="5352048" cy="4917017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220129" y="2198021"/>
            <a:ext cx="4572004" cy="3999579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halkduster"/>
                <a:cs typeface="Chalkduster"/>
              </a:rPr>
              <a:t>A Better </a:t>
            </a:r>
            <a:r>
              <a:rPr lang="en-US" dirty="0">
                <a:latin typeface="Chalkduster"/>
                <a:cs typeface="Chalkduster"/>
              </a:rPr>
              <a:t>Message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0" y="1265241"/>
            <a:ext cx="6096000" cy="2070629"/>
          </a:xfrm>
          <a:prstGeom prst="rightArrow">
            <a:avLst>
              <a:gd name="adj1" fmla="val 50000"/>
              <a:gd name="adj2" fmla="val 53271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129" y="1913468"/>
            <a:ext cx="504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FF"/>
                </a:solidFill>
                <a:latin typeface="Cooper Black"/>
                <a:cs typeface="Cooper Black"/>
              </a:rPr>
              <a:t>School+Students</a:t>
            </a:r>
            <a:endParaRPr lang="en-US" sz="4000" b="1" dirty="0">
              <a:solidFill>
                <a:srgbClr val="FFFFFF"/>
              </a:solidFill>
              <a:latin typeface="Cooper Black"/>
              <a:cs typeface="Cooper Black"/>
            </a:endParaRPr>
          </a:p>
        </p:txBody>
      </p:sp>
      <p:pic>
        <p:nvPicPr>
          <p:cNvPr id="10" name="Picture 9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935758"/>
            <a:ext cx="1684970" cy="1210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3360964"/>
            <a:ext cx="4097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latin typeface="Helvetica Neue Light"/>
                <a:cs typeface="Helvetica Neue Light"/>
              </a:rPr>
              <a:t>Meets the Needs of the “World”</a:t>
            </a:r>
            <a:endParaRPr lang="en-US" sz="4000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3839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6-12 at 1.28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4" y="1016000"/>
            <a:ext cx="5282311" cy="387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pic>
        <p:nvPicPr>
          <p:cNvPr id="7" name="Picture 6" descr="BCSE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72" y="4195433"/>
            <a:ext cx="1962745" cy="20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pic>
        <p:nvPicPr>
          <p:cNvPr id="3" name="Picture 2" descr="BCSE Leave behi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1" y="262302"/>
            <a:ext cx="3369735" cy="2490674"/>
          </a:xfrm>
          <a:prstGeom prst="rect">
            <a:avLst/>
          </a:prstGeom>
        </p:spPr>
      </p:pic>
      <p:pic>
        <p:nvPicPr>
          <p:cNvPr id="8" name="Picture 7" descr="BCSE Leave behind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20" y="2585555"/>
            <a:ext cx="7082246" cy="2782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83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pic>
        <p:nvPicPr>
          <p:cNvPr id="2" name="Picture 1" descr="Screen Shot 2012-06-12 at 1.29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38" y="626530"/>
            <a:ext cx="6132766" cy="5326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Screen Shot 2012-06-12 at 1.50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38" y="604806"/>
            <a:ext cx="6121667" cy="5330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Screen Shot 2012-06-12 at 1.50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22" y="604806"/>
            <a:ext cx="6135383" cy="5330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19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6-12 at 1.59.03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6" y="1058332"/>
            <a:ext cx="6180667" cy="4362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pic>
        <p:nvPicPr>
          <p:cNvPr id="7" name="Picture 6" descr="BCSE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72" y="4195433"/>
            <a:ext cx="1962745" cy="20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24444" b="1852"/>
          <a:stretch>
            <a:fillRect/>
          </a:stretch>
        </p:blipFill>
        <p:spPr>
          <a:xfrm>
            <a:off x="2235200" y="2370664"/>
            <a:ext cx="6908800" cy="4487336"/>
          </a:xfrm>
          <a:prstGeom prst="rect">
            <a:avLst/>
          </a:prstGeom>
        </p:spPr>
      </p:pic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duster"/>
                <a:cs typeface="Chalkduster"/>
              </a:rPr>
              <a:t>BREAK</a:t>
            </a:r>
            <a:r>
              <a:rPr lang="en-US" dirty="0" smtClean="0">
                <a:latin typeface="Chalkduster"/>
                <a:cs typeface="Chalkduster"/>
              </a:rPr>
              <a:t>-IN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520201" name="Text Box 9"/>
          <p:cNvSpPr txBox="1">
            <a:spLocks noChangeArrowheads="1"/>
          </p:cNvSpPr>
          <p:nvPr/>
        </p:nvSpPr>
        <p:spPr bwMode="auto">
          <a:xfrm>
            <a:off x="3810000" y="2590800"/>
            <a:ext cx="1425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Message</a:t>
            </a:r>
          </a:p>
        </p:txBody>
      </p:sp>
      <p:sp>
        <p:nvSpPr>
          <p:cNvPr id="520202" name="Text Box 10"/>
          <p:cNvSpPr txBox="1">
            <a:spLocks noChangeArrowheads="1"/>
          </p:cNvSpPr>
          <p:nvPr/>
        </p:nvSpPr>
        <p:spPr bwMode="auto">
          <a:xfrm>
            <a:off x="2971800" y="3733800"/>
            <a:ext cx="3333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Emotional Benefits</a:t>
            </a:r>
          </a:p>
        </p:txBody>
      </p:sp>
      <p:sp>
        <p:nvSpPr>
          <p:cNvPr id="520205" name="Text Box 13"/>
          <p:cNvSpPr txBox="1">
            <a:spLocks noChangeArrowheads="1"/>
          </p:cNvSpPr>
          <p:nvPr/>
        </p:nvSpPr>
        <p:spPr bwMode="auto">
          <a:xfrm>
            <a:off x="457200" y="2057400"/>
            <a:ext cx="80010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600" dirty="0" smtClean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Helvetica Neue Light"/>
                <a:cs typeface="Helvetica Neue Light"/>
              </a:rPr>
              <a:t>Key attributes</a:t>
            </a:r>
            <a:endParaRPr lang="en-US" sz="2600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latin typeface="Helvetica Neue Light"/>
                <a:cs typeface="Helvetica Neue Light"/>
              </a:rPr>
              <a:t>F</a:t>
            </a:r>
            <a:r>
              <a:rPr lang="en-US" sz="2600" dirty="0" smtClean="0">
                <a:latin typeface="Helvetica Neue Light"/>
                <a:cs typeface="Helvetica Neue Light"/>
              </a:rPr>
              <a:t>unctional drivers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latin typeface="Helvetica Neue Light"/>
                <a:cs typeface="Helvetica Neue Light"/>
              </a:rPr>
              <a:t>E</a:t>
            </a:r>
            <a:r>
              <a:rPr lang="en-US" sz="2600" dirty="0" smtClean="0">
                <a:latin typeface="Helvetica Neue Light"/>
                <a:cs typeface="Helvetica Neue Light"/>
              </a:rPr>
              <a:t>motional drivers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Helvetica Neue Light"/>
                <a:cs typeface="Helvetica Neue Light"/>
              </a:rPr>
              <a:t>Key message</a:t>
            </a:r>
            <a:endParaRPr lang="en-US" sz="2600" dirty="0">
              <a:latin typeface="Helvetica Neue Light"/>
              <a:cs typeface="Helvetica Neue Light"/>
            </a:endParaRPr>
          </a:p>
          <a:p>
            <a:endParaRPr lang="en-US" sz="2600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endParaRPr lang="en-US" sz="2600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endParaRPr lang="en-US" sz="2600" dirty="0">
              <a:latin typeface="Helvetica Neue Light"/>
              <a:cs typeface="Helvetica Neue Light"/>
            </a:endParaRPr>
          </a:p>
        </p:txBody>
      </p:sp>
      <p:pic>
        <p:nvPicPr>
          <p:cNvPr id="7" name="Picture 6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44483173"/>
              </p:ext>
            </p:extLst>
          </p:nvPr>
        </p:nvGraphicFramePr>
        <p:xfrm>
          <a:off x="880533" y="372538"/>
          <a:ext cx="8144933" cy="558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0133" y="389471"/>
            <a:ext cx="330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Helvetica Neue Light"/>
                <a:cs typeface="Helvetica Neue Light"/>
              </a:rPr>
              <a:t>Emotional Drivers Trigger More than 85% of Decisions</a:t>
            </a:r>
            <a:endParaRPr lang="en-US" sz="4000" dirty="0">
              <a:latin typeface="Helvetica Neue Light"/>
              <a:cs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3724" y="6214534"/>
            <a:ext cx="292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Connect Your Messages!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2000" y="389471"/>
            <a:ext cx="330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oper Black"/>
                <a:cs typeface="Cooper Black"/>
              </a:rPr>
              <a:t>Your</a:t>
            </a:r>
            <a:endParaRPr lang="en-US" sz="4800" dirty="0">
              <a:latin typeface="Cooper Black"/>
              <a:cs typeface="Cooper Black"/>
            </a:endParaRPr>
          </a:p>
          <a:p>
            <a:pPr algn="ctr"/>
            <a:r>
              <a:rPr lang="en-US" sz="4800" dirty="0" smtClean="0">
                <a:latin typeface="Cooper Black"/>
                <a:cs typeface="Cooper Black"/>
              </a:rPr>
              <a:t>School</a:t>
            </a:r>
            <a:endParaRPr lang="en-US" sz="4800" dirty="0"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val="1227973552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E6EE83-32EA-A341-A1BD-D68069740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34E6EE83-32EA-A341-A1BD-D68069740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34E6EE83-32EA-A341-A1BD-D68069740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2FF321-86E8-5147-91CE-DD9209FB7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142FF321-86E8-5147-91CE-DD9209FB7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142FF321-86E8-5147-91CE-DD9209FB7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983193-A029-D240-A963-8EFB0CE63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4F983193-A029-D240-A963-8EFB0CE63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4F983193-A029-D240-A963-8EFB0CE63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AB940A6-4AC3-314B-89F3-D8366EB28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7AB940A6-4AC3-314B-89F3-D8366EB28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7AB940A6-4AC3-314B-89F3-D8366EB28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 rev="1"/>
        </p:bldSub>
      </p:bldGraphic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 Relationship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 amt="34000"/>
          </a:blip>
          <a:stretch>
            <a:fillRect/>
          </a:stretch>
        </p:blipFill>
        <p:spPr>
          <a:xfrm>
            <a:off x="1253067" y="243423"/>
            <a:ext cx="8830733" cy="6423646"/>
          </a:xfrm>
          <a:prstGeom prst="rect">
            <a:avLst/>
          </a:prstGeom>
          <a:scene3d>
            <a:camera prst="perspectiveFront" fov="7200000">
              <a:rot lat="0" lon="1500000" rev="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372527" y="389473"/>
            <a:ext cx="8466673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halkduster"/>
                <a:cs typeface="Chalkduster"/>
              </a:rPr>
              <a:t>What Are Your Goals &amp; WHY?</a:t>
            </a:r>
            <a:br>
              <a:rPr lang="en-US" sz="3600" dirty="0" smtClean="0">
                <a:latin typeface="Chalkduster"/>
                <a:cs typeface="Chalkduster"/>
              </a:rPr>
            </a:br>
            <a:endParaRPr lang="en-US" sz="3600" dirty="0" smtClean="0">
              <a:latin typeface="Chalkduster"/>
              <a:cs typeface="Chalkduster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Raise awareness – why?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Raise money – why?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Increase recruitment – why? </a:t>
            </a:r>
            <a:endParaRPr lang="en-US" sz="2800" dirty="0">
              <a:latin typeface="Helvetica Neue Light"/>
              <a:cs typeface="Helvetica Neue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Solve a problem – why?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Solve a crisis – what? </a:t>
            </a:r>
          </a:p>
          <a:p>
            <a:endParaRPr lang="en-US" sz="2800" dirty="0" smtClean="0">
              <a:latin typeface="Helvetica Neue Light"/>
              <a:cs typeface="Helvetica Neue Ligh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 Determine strategy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800" dirty="0" smtClean="0">
                <a:latin typeface="Helvetica Neue Light"/>
                <a:cs typeface="Helvetica Neue Light"/>
              </a:rPr>
              <a:t>Who do you need to help?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800" dirty="0" smtClean="0">
                <a:latin typeface="Helvetica Neue Light"/>
                <a:cs typeface="Helvetica Neue Light"/>
              </a:rPr>
              <a:t>How will you communicate with them?</a:t>
            </a:r>
          </a:p>
          <a:p>
            <a:pPr>
              <a:buFont typeface="Arial"/>
              <a:buChar char="•"/>
            </a:pP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3724" y="6214534"/>
            <a:ext cx="292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Audiences - Ambassadors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7" name="Picture 6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3244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87870" y="304805"/>
            <a:ext cx="4038600" cy="5635096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4800" dirty="0" smtClean="0">
                <a:latin typeface="Helvetica Neue Light"/>
                <a:cs typeface="Helvetica Neue Light"/>
              </a:rPr>
              <a:t>The numbers</a:t>
            </a:r>
            <a:br>
              <a:rPr lang="en-US" sz="4800" dirty="0" smtClean="0">
                <a:latin typeface="Helvetica Neue Light"/>
                <a:cs typeface="Helvetica Neue Light"/>
              </a:rPr>
            </a:br>
            <a:r>
              <a:rPr lang="en-US" sz="4800" dirty="0" smtClean="0">
                <a:latin typeface="Helvetica Neue Light"/>
                <a:cs typeface="Helvetica Neue Light"/>
              </a:rPr>
              <a:t>are staggering.</a:t>
            </a:r>
            <a:endParaRPr lang="en-US" sz="4800" dirty="0"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0"/>
            <a:ext cx="4495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illboard.jpg"/>
          <p:cNvPicPr>
            <a:picLocks noChangeAspect="1"/>
          </p:cNvPicPr>
          <p:nvPr/>
        </p:nvPicPr>
        <p:blipFill>
          <a:blip r:embed="rId3">
            <a:alphaModFix amt="19000"/>
          </a:blip>
          <a:srcRect l="9034" r="46680" b="247"/>
          <a:stretch>
            <a:fillRect/>
          </a:stretch>
        </p:blipFill>
        <p:spPr>
          <a:xfrm>
            <a:off x="4665133" y="1"/>
            <a:ext cx="4495800" cy="68410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95333" y="1242113"/>
            <a:ext cx="3759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  <a:latin typeface="Helvetica Neue"/>
                <a:cs typeface="Helvetica Neue"/>
              </a:rPr>
              <a:t>In 2006, there was an average of 32.4 billion searches on Google.</a:t>
            </a:r>
          </a:p>
          <a:p>
            <a:pPr algn="ctr"/>
            <a:endParaRPr lang="en-US" sz="3200" b="1" dirty="0" smtClean="0">
              <a:solidFill>
                <a:schemeClr val="accent2"/>
              </a:solidFill>
              <a:latin typeface="Helvetica Neue"/>
              <a:cs typeface="Helvetica Neue"/>
            </a:endParaRPr>
          </a:p>
          <a:p>
            <a:pPr algn="ctr"/>
            <a:r>
              <a:rPr lang="en-US" sz="3200" b="1" dirty="0" smtClean="0">
                <a:solidFill>
                  <a:schemeClr val="accent2"/>
                </a:solidFill>
                <a:latin typeface="Helvetica Neue"/>
                <a:cs typeface="Helvetica Neue"/>
              </a:rPr>
              <a:t>So far, 2012 has seen over 600 billion.</a:t>
            </a:r>
            <a:endParaRPr lang="en-US" sz="3200" b="1" dirty="0">
              <a:solidFill>
                <a:schemeClr val="accent2"/>
              </a:solidFill>
              <a:latin typeface="Helvetica Neue"/>
              <a:cs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5333" y="2293778"/>
            <a:ext cx="375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  <a:latin typeface="Helvetica Neue"/>
                <a:cs typeface="Helvetica Neue"/>
              </a:rPr>
              <a:t>93% of adults in the United States own a </a:t>
            </a:r>
            <a:r>
              <a:rPr lang="en-US" sz="3200" b="1" dirty="0" err="1" smtClean="0">
                <a:solidFill>
                  <a:schemeClr val="accent2"/>
                </a:solidFill>
                <a:latin typeface="Helvetica Neue"/>
                <a:cs typeface="Helvetica Neue"/>
              </a:rPr>
              <a:t>cellphone</a:t>
            </a:r>
            <a:r>
              <a:rPr lang="en-US" sz="3200" b="1" dirty="0" smtClean="0">
                <a:solidFill>
                  <a:schemeClr val="accent2"/>
                </a:solidFill>
                <a:latin typeface="Helvetica Neue"/>
                <a:cs typeface="Helvetica Neue"/>
              </a:rPr>
              <a:t>.</a:t>
            </a:r>
            <a:endParaRPr lang="en-US" sz="3200" b="1" dirty="0">
              <a:solidFill>
                <a:schemeClr val="accent2"/>
              </a:solidFill>
              <a:latin typeface="Helvetica Neue"/>
              <a:cs typeface="Helvetica Neue"/>
            </a:endParaRPr>
          </a:p>
        </p:txBody>
      </p:sp>
      <p:pic>
        <p:nvPicPr>
          <p:cNvPr id="26" name="Picture 25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5" grpId="1"/>
      <p:bldP spid="18" grpId="0"/>
      <p:bldP spid="1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86659867"/>
              </p:ext>
            </p:extLst>
          </p:nvPr>
        </p:nvGraphicFramePr>
        <p:xfrm>
          <a:off x="778933" y="609600"/>
          <a:ext cx="7840134" cy="5706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8933" y="2642864"/>
            <a:ext cx="7840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halkduster"/>
                <a:cs typeface="Chalkduster"/>
              </a:rPr>
              <a:t>WHO is Your “World”?</a:t>
            </a:r>
            <a:endParaRPr lang="en-US" sz="4800" dirty="0">
              <a:latin typeface="Chalkduster"/>
              <a:cs typeface="Chalkdust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3724" y="6214534"/>
            <a:ext cx="292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Audiences - Ambassadors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CDAC33-80F8-CA48-90A5-A26AE8001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B7CDAC33-80F8-CA48-90A5-A26AE8001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B7CDAC33-80F8-CA48-90A5-A26AE8001A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17E118-D3AD-1E4B-A0EC-C3A771A6E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8817E118-D3AD-1E4B-A0EC-C3A771A6E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8817E118-D3AD-1E4B-A0EC-C3A771A6E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D87265-D966-664C-AA6B-4CD53B0E6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D5D87265-D966-664C-AA6B-4CD53B0E6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D5D87265-D966-664C-AA6B-4CD53B0E6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E37EA0-3FF1-F242-83BF-8DB7C844AC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7FE37EA0-3FF1-F242-83BF-8DB7C844AC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7FE37EA0-3FF1-F242-83BF-8DB7C844AC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C767E6-8254-6F46-9768-82B2DB8FE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F6C767E6-8254-6F46-9768-82B2DB8FE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F6C767E6-8254-6F46-9768-82B2DB8FE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D2755E-6E63-BA40-ACC9-C3D12C529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FAD2755E-6E63-BA40-ACC9-C3D12C529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FAD2755E-6E63-BA40-ACC9-C3D12C529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ED3D9C-F3B5-C44C-9D5B-91725EA16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FFED3D9C-F3B5-C44C-9D5B-91725EA16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FFED3D9C-F3B5-C44C-9D5B-91725EA16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D7178F-A36C-B24D-B0E1-41C077E58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DCD7178F-A36C-B24D-B0E1-41C077E58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DCD7178F-A36C-B24D-B0E1-41C077E58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947DF8-041B-B148-9636-392546B23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9D947DF8-041B-B148-9636-392546B23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9D947DF8-041B-B148-9636-392546B23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E4E07A-B545-5540-A930-297979B74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A5E4E07A-B545-5540-A930-297979B74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A5E4E07A-B545-5540-A930-297979B74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67D692-F553-4A4F-808F-89353DFEA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5267D692-F553-4A4F-808F-89353DFEA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5267D692-F553-4A4F-808F-89353DFEA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BFE671-D41B-ED4B-9B2B-15DA20049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BEBFE671-D41B-ED4B-9B2B-15DA20049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BEBFE671-D41B-ED4B-9B2B-15DA20049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30D757-6581-6345-B78E-E51652097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E530D757-6581-6345-B78E-E51652097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E530D757-6581-6345-B78E-E51652097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 Relationship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 amt="42000"/>
          </a:blip>
          <a:stretch>
            <a:fillRect/>
          </a:stretch>
        </p:blipFill>
        <p:spPr>
          <a:xfrm>
            <a:off x="1253067" y="243423"/>
            <a:ext cx="8830733" cy="6423646"/>
          </a:xfrm>
          <a:prstGeom prst="rect">
            <a:avLst/>
          </a:prstGeom>
          <a:scene3d>
            <a:camera prst="perspectiveFront" fov="7200000">
              <a:rot lat="0" lon="1500000" rev="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372526" y="389473"/>
            <a:ext cx="841587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 Goals</a:t>
            </a:r>
            <a:br>
              <a:rPr lang="en-US" sz="2800" dirty="0" smtClean="0">
                <a:latin typeface="Helvetica Neue Light"/>
                <a:cs typeface="Helvetica Neue Light"/>
              </a:rPr>
            </a:br>
            <a:endParaRPr lang="en-US" sz="2800" dirty="0" smtClean="0">
              <a:latin typeface="Helvetica Neue Light"/>
              <a:cs typeface="Helvetica Neue Light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 80/20 rule</a:t>
            </a:r>
          </a:p>
          <a:p>
            <a:endParaRPr lang="en-US" sz="2800" dirty="0" smtClean="0">
              <a:latin typeface="Helvetica Neue Light"/>
              <a:cs typeface="Helvetica Neue Light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 Prioritize audiences!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Helvetica Neue Light"/>
                <a:cs typeface="Helvetica Neue Light"/>
              </a:rPr>
              <a:t> Know where the value is from (and where it isn’t)</a:t>
            </a:r>
          </a:p>
          <a:p>
            <a:pPr lvl="1"/>
            <a:endParaRPr lang="en-US" sz="2400" dirty="0" smtClean="0">
              <a:latin typeface="Helvetica Neue Light"/>
              <a:cs typeface="Helvetica Neue Light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 Identify your ambassadors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Helvetica Neue Light"/>
                <a:cs typeface="Helvetica Neue Light"/>
              </a:rPr>
              <a:t> Online and offline influencers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>
                <a:latin typeface="Helvetica Neue Light"/>
                <a:cs typeface="Helvetica Neue Light"/>
              </a:rPr>
              <a:t> Those who have the power to influence at least 10 </a:t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r>
              <a:rPr lang="en-US" sz="2400" dirty="0" smtClean="0">
                <a:latin typeface="Helvetica Neue Light"/>
                <a:cs typeface="Helvetica Neue Light"/>
              </a:rPr>
              <a:t>    others </a:t>
            </a:r>
          </a:p>
          <a:p>
            <a:endParaRPr lang="en-US" sz="2800" dirty="0" smtClean="0">
              <a:latin typeface="Helvetica Neue Light"/>
              <a:cs typeface="Helvetica Neue Light"/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 Determine strategy</a:t>
            </a:r>
          </a:p>
          <a:p>
            <a:pPr>
              <a:buFont typeface="Arial"/>
              <a:buChar char="•"/>
            </a:pPr>
            <a:endParaRPr lang="en-US" sz="2800" dirty="0"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3724" y="6214534"/>
            <a:ext cx="292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Audiences - Ambassadors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8" name="Picture 7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S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8933" y="2642864"/>
            <a:ext cx="7840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Helvetica Neue Light"/>
                <a:cs typeface="Helvetica Neue Light"/>
              </a:rPr>
              <a:t>Audience Analysis</a:t>
            </a:r>
            <a:endParaRPr lang="en-US" sz="4800" dirty="0"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3724" y="6214534"/>
            <a:ext cx="292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Audience Analysis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graphicFrame>
        <p:nvGraphicFramePr>
          <p:cNvPr id="22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063806"/>
              </p:ext>
            </p:extLst>
          </p:nvPr>
        </p:nvGraphicFramePr>
        <p:xfrm>
          <a:off x="-1" y="613931"/>
          <a:ext cx="9093192" cy="5248415"/>
        </p:xfrm>
        <a:graphic>
          <a:graphicData uri="http://schemas.openxmlformats.org/drawingml/2006/table">
            <a:tbl>
              <a:tblPr/>
              <a:tblGrid>
                <a:gridCol w="1185896"/>
                <a:gridCol w="1424666"/>
                <a:gridCol w="1386860"/>
                <a:gridCol w="1249568"/>
                <a:gridCol w="1227681"/>
                <a:gridCol w="1291352"/>
                <a:gridCol w="1327169"/>
              </a:tblGrid>
              <a:tr h="1350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Foundation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(25%)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Individuals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(25%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Media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5%)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Parents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&amp; Staff 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5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%)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Company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(5%)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Elected Official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&amp; Community (15%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0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Triggers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&amp;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Values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Vehicles</a:t>
                      </a:r>
                    </a:p>
                  </a:txBody>
                  <a:tcPr marL="77724" marR="77724" marT="33528" marB="335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7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Poster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“Person”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6325" y="4513092"/>
            <a:ext cx="1104408" cy="113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5827" y="4487329"/>
            <a:ext cx="1172058" cy="113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5201" y="4513092"/>
            <a:ext cx="1129752" cy="113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72388" y="4453463"/>
            <a:ext cx="1110311" cy="119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957" y="5065056"/>
            <a:ext cx="1608306" cy="319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693" y="4809067"/>
            <a:ext cx="834959" cy="636778"/>
          </a:xfrm>
          <a:prstGeom prst="rect">
            <a:avLst/>
          </a:prstGeom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Insights Example: </a:t>
            </a:r>
            <a:br>
              <a:rPr lang="en-US" dirty="0" smtClean="0">
                <a:latin typeface="Helvetica Neue Light"/>
                <a:cs typeface="Helvetica Neue Light"/>
              </a:rPr>
            </a:br>
            <a:r>
              <a:rPr lang="en-US" dirty="0" smtClean="0">
                <a:latin typeface="Helvetica Neue Light"/>
                <a:cs typeface="Helvetica Neue Light"/>
              </a:rPr>
              <a:t>Values of the Affluent</a:t>
            </a:r>
            <a:endParaRPr lang="en-US" dirty="0">
              <a:latin typeface="Helvetica Neue Light"/>
              <a:cs typeface="Helvetica Neue Ligh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764565"/>
              </p:ext>
            </p:extLst>
          </p:nvPr>
        </p:nvGraphicFramePr>
        <p:xfrm>
          <a:off x="270937" y="1600200"/>
          <a:ext cx="8686798" cy="428016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99063"/>
                <a:gridCol w="1482880"/>
                <a:gridCol w="1328053"/>
                <a:gridCol w="982134"/>
                <a:gridCol w="1412726"/>
                <a:gridCol w="1240971"/>
                <a:gridCol w="1240971"/>
              </a:tblGrid>
              <a:tr h="738399"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Helvetica Neue Light"/>
                        <a:cs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Unmistakable Affluent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(14%)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Understated Affluent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(20%)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Tasteful Affluent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(8%)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Dependable Affluent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(14%)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Economical Affluent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(21%)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Practical Affluent</a:t>
                      </a:r>
                      <a:b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(19%)</a:t>
                      </a:r>
                    </a:p>
                  </a:txBody>
                  <a:tcPr horzOverflow="overflow"/>
                </a:tc>
              </a:tr>
              <a:tr h="1234334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Key Personal Driver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Suit 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my personality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Avoid unnecessary 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attention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Won’t 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cause me discomfort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Perform </a:t>
                      </a: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as intended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Value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Practical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horzOverflow="overflow"/>
                </a:tc>
              </a:tr>
              <a:tr h="1032934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Values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Bragging rights to everything except value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No one notices I have really good stuff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I feel best when I have the best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I feel best when I am doing the “right” thing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Bragging rights to the best value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I feel best when things work</a:t>
                      </a:r>
                    </a:p>
                  </a:txBody>
                  <a:tcPr horzOverflow="overflow"/>
                </a:tc>
              </a:tr>
              <a:tr h="1274497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latin typeface="Helvetica Neue Light"/>
                          <a:cs typeface="Helvetica Neue Light"/>
                        </a:rPr>
                        <a:t>Poster Person</a:t>
                      </a:r>
                      <a:endParaRPr lang="en-US" sz="1600" b="0" i="0" dirty="0">
                        <a:latin typeface="Helvetica Neue Light"/>
                        <a:cs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i="0" dirty="0">
                        <a:latin typeface="Helvetica Neue Light"/>
                        <a:cs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i="0">
                        <a:latin typeface="Helvetica Neue Light"/>
                        <a:cs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i="0">
                        <a:latin typeface="Helvetica Neue Light"/>
                        <a:cs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i="0">
                        <a:latin typeface="Helvetica Neue Light"/>
                        <a:cs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i="0">
                        <a:latin typeface="Helvetica Neue Light"/>
                        <a:cs typeface="Helvetica Neue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Helvetica Neue Light"/>
                          <a:cs typeface="Helvetica Neue Light"/>
                        </a:rPr>
                        <a:t>Millionaires next door.</a:t>
                      </a:r>
                      <a:endParaRPr lang="en-US" sz="1400" b="0" i="0" dirty="0">
                        <a:latin typeface="Helvetica Neue Light"/>
                        <a:cs typeface="Helvetica Neue Ligh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8" descr="home_photoid_top_02"/>
          <p:cNvPicPr>
            <a:picLocks noChangeAspect="1" noChangeArrowheads="1"/>
          </p:cNvPicPr>
          <p:nvPr/>
        </p:nvPicPr>
        <p:blipFill>
          <a:blip r:embed="rId2"/>
          <a:srcRect l="37692"/>
          <a:stretch>
            <a:fillRect/>
          </a:stretch>
        </p:blipFill>
        <p:spPr bwMode="auto">
          <a:xfrm>
            <a:off x="5320867" y="4582803"/>
            <a:ext cx="1256720" cy="12900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49" descr="Ralph Lauren"/>
          <p:cNvPicPr>
            <a:picLocks noChangeAspect="1" noChangeArrowheads="1"/>
          </p:cNvPicPr>
          <p:nvPr/>
        </p:nvPicPr>
        <p:blipFill>
          <a:blip r:embed="rId3"/>
          <a:srcRect l="7333" t="6281" r="17999" b="52556"/>
          <a:stretch>
            <a:fillRect/>
          </a:stretch>
        </p:blipFill>
        <p:spPr bwMode="auto">
          <a:xfrm>
            <a:off x="4045256" y="4577405"/>
            <a:ext cx="1253625" cy="129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50" descr="0553562835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t="48521"/>
          <a:stretch>
            <a:fillRect/>
          </a:stretch>
        </p:blipFill>
        <p:spPr bwMode="auto">
          <a:xfrm>
            <a:off x="2684568" y="4577405"/>
            <a:ext cx="1337200" cy="129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51" descr="Photo of Alan Greenspan"/>
          <p:cNvPicPr>
            <a:picLocks noChangeAspect="1" noChangeArrowheads="1"/>
          </p:cNvPicPr>
          <p:nvPr/>
        </p:nvPicPr>
        <p:blipFill>
          <a:blip r:embed="rId6"/>
          <a:srcRect l="13715" t="7767" r="17714" b="26213"/>
          <a:stretch>
            <a:fillRect/>
          </a:stretch>
        </p:blipFill>
        <p:spPr bwMode="auto">
          <a:xfrm>
            <a:off x="6583778" y="4577405"/>
            <a:ext cx="1188622" cy="129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52" descr="e5797b8e770d4183808afb8a9d74a57d_hilton_b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60379" y="4577405"/>
            <a:ext cx="141148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KS logo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>
          <a:xfrm>
            <a:off x="457575" y="274927"/>
            <a:ext cx="8228853" cy="114300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Consumption </a:t>
            </a:r>
            <a:r>
              <a:rPr lang="en-US" dirty="0">
                <a:latin typeface="Helvetica Neue Light"/>
                <a:cs typeface="Helvetica Neue Light"/>
              </a:rPr>
              <a:t>Patterns </a:t>
            </a:r>
            <a:r>
              <a:rPr lang="en-US" dirty="0" smtClean="0">
                <a:latin typeface="Helvetica Neue Light"/>
                <a:cs typeface="Helvetica Neue Light"/>
              </a:rPr>
              <a:t/>
            </a:r>
            <a:br>
              <a:rPr lang="en-US" dirty="0" smtClean="0">
                <a:latin typeface="Helvetica Neue Light"/>
                <a:cs typeface="Helvetica Neue Light"/>
              </a:rPr>
            </a:b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5" name="Picture 4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62769" y="1079256"/>
            <a:ext cx="5266164" cy="5598763"/>
            <a:chOff x="533152" y="1417927"/>
            <a:chExt cx="4220759" cy="4487333"/>
          </a:xfrm>
        </p:grpSpPr>
        <p:pic>
          <p:nvPicPr>
            <p:cNvPr id="4" name="Picture 3" descr="media-consumption chart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152" y="1417927"/>
              <a:ext cx="4220759" cy="4487333"/>
            </a:xfrm>
            <a:prstGeom prst="rect">
              <a:avLst/>
            </a:prstGeom>
          </p:spPr>
        </p:pic>
        <p:pic>
          <p:nvPicPr>
            <p:cNvPr id="7" name="Picture 6" descr="media-consumption chart.jpg"/>
            <p:cNvPicPr>
              <a:picLocks noChangeAspect="1"/>
            </p:cNvPicPr>
            <p:nvPr/>
          </p:nvPicPr>
          <p:blipFill>
            <a:blip r:embed="rId4"/>
            <a:srcRect t="9420" r="89770"/>
            <a:stretch>
              <a:fillRect/>
            </a:stretch>
          </p:blipFill>
          <p:spPr>
            <a:xfrm>
              <a:off x="778685" y="1840632"/>
              <a:ext cx="431800" cy="406462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675814" y="1650994"/>
            <a:ext cx="169020" cy="29472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40568" y="1654358"/>
            <a:ext cx="169020" cy="29472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31295"/>
              </p:ext>
            </p:extLst>
          </p:nvPr>
        </p:nvGraphicFramePr>
        <p:xfrm>
          <a:off x="237063" y="423337"/>
          <a:ext cx="3691470" cy="374226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45735"/>
                <a:gridCol w="1845735"/>
              </a:tblGrid>
              <a:tr h="7549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dirty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latin typeface="Helvetica Neue"/>
                          <a:cs typeface="Helvetica Neue"/>
                        </a:rPr>
                        <a:t>Media Consumption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latin typeface="Helvetica Neue"/>
                          <a:cs typeface="Helvetica Neue"/>
                        </a:rPr>
                        <a:t>% of Executives </a:t>
                      </a:r>
                      <a:endParaRPr lang="en-US" sz="1400" b="1" i="0" dirty="0">
                        <a:latin typeface="Helvetica Neue"/>
                        <a:ea typeface="Cambria"/>
                        <a:cs typeface="Helvetica Neue"/>
                      </a:endParaRPr>
                    </a:p>
                  </a:txBody>
                  <a:tcPr marL="68580" marR="68580" marT="0" marB="0"/>
                </a:tc>
              </a:tr>
              <a:tr h="7468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latin typeface="Helvetica Neue Light"/>
                          <a:cs typeface="Helvetica Neue Light"/>
                        </a:rPr>
                        <a:t>Online media</a:t>
                      </a:r>
                      <a:endParaRPr lang="en-US" sz="1400" b="0" i="0" dirty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75%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7468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latin typeface="Helvetica Neue Light"/>
                          <a:cs typeface="Helvetica Neue Light"/>
                        </a:rPr>
                        <a:t>Industry trade journal</a:t>
                      </a:r>
                      <a:endParaRPr lang="en-US" sz="1400" b="0" i="0" dirty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43%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7468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National &amp; local newspaper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61%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7468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latin typeface="Helvetica Neue Light"/>
                          <a:cs typeface="Helvetica Neue Light"/>
                        </a:rPr>
                        <a:t>General-business publication</a:t>
                      </a:r>
                      <a:endParaRPr lang="en-US" sz="1400" b="0" i="0" dirty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latin typeface="Helvetica Neue Light"/>
                          <a:cs typeface="Helvetica Neue Light"/>
                        </a:rPr>
                        <a:t>25%</a:t>
                      </a:r>
                      <a:endParaRPr lang="en-US" sz="1400" b="0" i="0" dirty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468333"/>
              </p:ext>
            </p:extLst>
          </p:nvPr>
        </p:nvGraphicFramePr>
        <p:xfrm>
          <a:off x="4504267" y="423337"/>
          <a:ext cx="4046692" cy="53497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23346"/>
                <a:gridCol w="2023346"/>
              </a:tblGrid>
              <a:tr h="6334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dirty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latin typeface="Helvetica Neue"/>
                          <a:cs typeface="Helvetica Neue"/>
                        </a:rPr>
                        <a:t>Digital Media Consumption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latin typeface="Helvetica Neue"/>
                          <a:cs typeface="Helvetica Neue"/>
                        </a:rPr>
                        <a:t>% of Executives </a:t>
                      </a:r>
                      <a:endParaRPr lang="en-US" sz="1400" b="1" i="0" dirty="0">
                        <a:latin typeface="Helvetica Neue"/>
                        <a:ea typeface="Cambria"/>
                        <a:cs typeface="Helvetica Neue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Use cellphones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91%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Use wireless internet connection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59%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Use digital cable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29%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Listen to webcasts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77%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Read blogs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58%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Watch streaming video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56%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Listen to podcasts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41%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Contribute to blogs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25%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Belong to social networking sites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20%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Participate in virtual worlds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>
                          <a:latin typeface="Helvetica Neue Light"/>
                          <a:cs typeface="Helvetica Neue Light"/>
                        </a:rPr>
                        <a:t>12%</a:t>
                      </a:r>
                      <a:endParaRPr lang="en-US" sz="1400" b="0" i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  <a:tr h="4281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latin typeface="Helvetica Neue Light"/>
                          <a:cs typeface="Helvetica Neue Light"/>
                        </a:rPr>
                        <a:t>Own a blog</a:t>
                      </a:r>
                      <a:endParaRPr lang="en-US" sz="1400" b="0" i="0" dirty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latin typeface="Helvetica Neue Light"/>
                          <a:cs typeface="Helvetica Neue Light"/>
                        </a:rPr>
                        <a:t>9%</a:t>
                      </a:r>
                      <a:endParaRPr lang="en-US" sz="1400" b="0" i="0" dirty="0">
                        <a:latin typeface="Helvetica Neue Light"/>
                        <a:ea typeface="Cambria"/>
                        <a:cs typeface="Helvetica Neue Ligh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7063" y="4480229"/>
            <a:ext cx="4334553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347472">
              <a:lnSpc>
                <a:spcPct val="80000"/>
              </a:lnSpc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Heavy consumers of Print and Online Business and Lifestyle Media</a:t>
            </a:r>
            <a:r>
              <a:rPr lang="en-US" sz="2000" dirty="0" smtClean="0">
                <a:latin typeface="Helvetica Neue Light"/>
                <a:cs typeface="Helvetica Neue Light"/>
              </a:rPr>
              <a:t> </a:t>
            </a:r>
          </a:p>
          <a:p>
            <a:pPr lvl="1" indent="-347472">
              <a:lnSpc>
                <a:spcPct val="80000"/>
              </a:lnSpc>
              <a:buFont typeface="Courier New"/>
              <a:buChar char="o"/>
            </a:pPr>
            <a:endParaRPr lang="en-US" sz="2000" dirty="0" smtClean="0">
              <a:latin typeface="Helvetica Neue Light"/>
              <a:cs typeface="Helvetica Neue Light"/>
            </a:endParaRPr>
          </a:p>
          <a:p>
            <a:pPr indent="-347472">
              <a:lnSpc>
                <a:spcPct val="80000"/>
              </a:lnSpc>
            </a:pPr>
            <a:endParaRPr lang="en-US" sz="2400" dirty="0" smtClean="0">
              <a:latin typeface="Helvetica Neue Light"/>
              <a:cs typeface="Helvetica Neue Light"/>
            </a:endParaRPr>
          </a:p>
          <a:p>
            <a:pPr indent="-347472">
              <a:buFont typeface="Arial"/>
              <a:buChar char="•"/>
            </a:pPr>
            <a:endParaRPr lang="en-US" sz="2000" dirty="0">
              <a:latin typeface="Helvetica Neue Light"/>
              <a:cs typeface="Helvetica Neue Light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575" y="2446365"/>
            <a:ext cx="8228853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Example: C-level Executives</a:t>
            </a:r>
            <a:endParaRPr kumimoji="0" lang="en-US" sz="40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pic>
        <p:nvPicPr>
          <p:cNvPr id="11" name="Picture 10" descr="KS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30437" y="6265333"/>
            <a:ext cx="3555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Helvetica Neue Light"/>
                <a:cs typeface="Helvetica Neue Light"/>
              </a:rPr>
              <a:t>Example: C-level executives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444" b="1852"/>
          <a:stretch>
            <a:fillRect/>
          </a:stretch>
        </p:blipFill>
        <p:spPr>
          <a:xfrm>
            <a:off x="2235200" y="2370664"/>
            <a:ext cx="6908800" cy="4487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Executing Success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Helvetica Neue Light"/>
                <a:cs typeface="Helvetica Neue Light"/>
              </a:rPr>
              <a:t>Goals &amp; Budget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Three Audiences</a:t>
            </a:r>
          </a:p>
          <a:p>
            <a:pPr lvl="1"/>
            <a:r>
              <a:rPr lang="en-US" sz="2000" dirty="0" smtClean="0">
                <a:latin typeface="Helvetica Neue Light"/>
                <a:cs typeface="Helvetica Neue Light"/>
              </a:rPr>
              <a:t>What triggers them to act?</a:t>
            </a:r>
          </a:p>
          <a:p>
            <a:pPr lvl="1"/>
            <a:r>
              <a:rPr lang="en-US" sz="2000" dirty="0" smtClean="0">
                <a:latin typeface="Helvetica Neue Light"/>
                <a:cs typeface="Helvetica Neue Light"/>
              </a:rPr>
              <a:t>Where do the readily (and credibly!) consume information?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Theme &amp; Messages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3 to 5 tactical executions </a:t>
            </a:r>
          </a:p>
          <a:p>
            <a:pPr lvl="1"/>
            <a:r>
              <a:rPr lang="en-US" sz="2000" dirty="0" smtClean="0">
                <a:latin typeface="Helvetica Neue Light"/>
                <a:cs typeface="Helvetica Neue Light"/>
              </a:rPr>
              <a:t>Bring the audience to the school &amp; </a:t>
            </a:r>
            <a:br>
              <a:rPr lang="en-US" sz="2000" dirty="0" smtClean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school to the audience</a:t>
            </a:r>
          </a:p>
        </p:txBody>
      </p:sp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24444" b="1852"/>
          <a:stretch>
            <a:fillRect/>
          </a:stretch>
        </p:blipFill>
        <p:spPr>
          <a:xfrm>
            <a:off x="2235200" y="2370664"/>
            <a:ext cx="6908800" cy="4487336"/>
          </a:xfrm>
          <a:prstGeom prst="rect">
            <a:avLst/>
          </a:prstGeom>
        </p:spPr>
      </p:pic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duster"/>
                <a:cs typeface="Chalkduster"/>
              </a:rPr>
              <a:t>BREAK</a:t>
            </a:r>
            <a:r>
              <a:rPr lang="en-US" dirty="0" smtClean="0">
                <a:latin typeface="Chalkduster"/>
                <a:cs typeface="Chalkduster"/>
              </a:rPr>
              <a:t>-IN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520201" name="Text Box 9"/>
          <p:cNvSpPr txBox="1">
            <a:spLocks noChangeArrowheads="1"/>
          </p:cNvSpPr>
          <p:nvPr/>
        </p:nvSpPr>
        <p:spPr bwMode="auto">
          <a:xfrm>
            <a:off x="3810000" y="2590800"/>
            <a:ext cx="1425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Message</a:t>
            </a:r>
          </a:p>
        </p:txBody>
      </p:sp>
      <p:sp>
        <p:nvSpPr>
          <p:cNvPr id="520202" name="Text Box 10"/>
          <p:cNvSpPr txBox="1">
            <a:spLocks noChangeArrowheads="1"/>
          </p:cNvSpPr>
          <p:nvPr/>
        </p:nvSpPr>
        <p:spPr bwMode="auto">
          <a:xfrm>
            <a:off x="2971800" y="3733800"/>
            <a:ext cx="3333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Emotional Benefits</a:t>
            </a:r>
          </a:p>
        </p:txBody>
      </p:sp>
      <p:sp>
        <p:nvSpPr>
          <p:cNvPr id="520205" name="Text Box 13"/>
          <p:cNvSpPr txBox="1">
            <a:spLocks noChangeArrowheads="1"/>
          </p:cNvSpPr>
          <p:nvPr/>
        </p:nvSpPr>
        <p:spPr bwMode="auto">
          <a:xfrm>
            <a:off x="457200" y="2057400"/>
            <a:ext cx="80010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Helvetica Neue Light"/>
                <a:cs typeface="Helvetica Neue Light"/>
              </a:rPr>
              <a:t>Message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latin typeface="Helvetica Neue Light"/>
                <a:cs typeface="Helvetica Neue Light"/>
              </a:rPr>
              <a:t>S</a:t>
            </a:r>
            <a:r>
              <a:rPr lang="en-US" sz="2600" dirty="0" smtClean="0">
                <a:latin typeface="Helvetica Neue Light"/>
                <a:cs typeface="Helvetica Neue Light"/>
              </a:rPr>
              <a:t>trategic priority (</a:t>
            </a:r>
            <a:r>
              <a:rPr lang="en-US" sz="2600" dirty="0" err="1" smtClean="0">
                <a:latin typeface="Helvetica Neue Light"/>
                <a:cs typeface="Helvetica Neue Light"/>
              </a:rPr>
              <a:t>ies</a:t>
            </a:r>
            <a:r>
              <a:rPr lang="en-US" sz="2600" dirty="0" smtClean="0">
                <a:latin typeface="Helvetica Neue Light"/>
                <a:cs typeface="Helvetica Neue Light"/>
              </a:rPr>
              <a:t>)</a:t>
            </a:r>
            <a:endParaRPr lang="en-US" sz="2600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Helvetica Neue Light"/>
                <a:cs typeface="Helvetica Neue Light"/>
              </a:rPr>
              <a:t>Two key audiences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Helvetica Neue Light"/>
                <a:cs typeface="Helvetica Neue Light"/>
              </a:rPr>
              <a:t>Triggers &amp; values 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Helvetica Neue Light"/>
                <a:cs typeface="Helvetica Neue Light"/>
              </a:rPr>
              <a:t>Two key vehicles (how will you reach them?)</a:t>
            </a:r>
            <a:endParaRPr lang="en-US" sz="2600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endParaRPr lang="en-US" sz="2600" dirty="0">
              <a:latin typeface="Helvetica Neue Light"/>
              <a:cs typeface="Helvetica Neue Light"/>
            </a:endParaRPr>
          </a:p>
          <a:p>
            <a:pPr marL="285750" indent="-285750">
              <a:buFont typeface="Arial"/>
              <a:buChar char="•"/>
            </a:pPr>
            <a:endParaRPr lang="en-US" sz="2600" dirty="0">
              <a:latin typeface="Helvetica Neue Light"/>
              <a:cs typeface="Helvetica Neue Light"/>
            </a:endParaRPr>
          </a:p>
        </p:txBody>
      </p:sp>
      <p:pic>
        <p:nvPicPr>
          <p:cNvPr id="7" name="Picture 6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S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8933" y="2642864"/>
            <a:ext cx="7840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Helvetica Neue Light"/>
                <a:cs typeface="Helvetica Neue Light"/>
              </a:rPr>
              <a:t>Audience Analysis</a:t>
            </a:r>
            <a:endParaRPr lang="en-US" sz="4800" dirty="0"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3724" y="6214534"/>
            <a:ext cx="292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Audience Analysis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graphicFrame>
        <p:nvGraphicFramePr>
          <p:cNvPr id="22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862665"/>
              </p:ext>
            </p:extLst>
          </p:nvPr>
        </p:nvGraphicFramePr>
        <p:xfrm>
          <a:off x="-1" y="613931"/>
          <a:ext cx="9093192" cy="5248415"/>
        </p:xfrm>
        <a:graphic>
          <a:graphicData uri="http://schemas.openxmlformats.org/drawingml/2006/table">
            <a:tbl>
              <a:tblPr/>
              <a:tblGrid>
                <a:gridCol w="1185896"/>
                <a:gridCol w="1424666"/>
                <a:gridCol w="1386860"/>
                <a:gridCol w="1249568"/>
                <a:gridCol w="1227681"/>
                <a:gridCol w="1291352"/>
                <a:gridCol w="1327169"/>
              </a:tblGrid>
              <a:tr h="1350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Foundation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(25%)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Individuals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(25%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Media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5%)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Parents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&amp; Staff 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5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%)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Company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/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(5%)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Elected Official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&amp; Community (15%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)</a:t>
                      </a: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0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Triggers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&amp;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Values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Vehicles</a:t>
                      </a:r>
                    </a:p>
                  </a:txBody>
                  <a:tcPr marL="77724" marR="77724" marT="33528" marB="335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7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Poster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“Person”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77724" marR="77724" marT="33528" marB="335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6325" y="4513092"/>
            <a:ext cx="1104408" cy="113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5827" y="4487329"/>
            <a:ext cx="1172058" cy="113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5201" y="4513092"/>
            <a:ext cx="1129752" cy="113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72388" y="4453463"/>
            <a:ext cx="1110311" cy="119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957" y="5065056"/>
            <a:ext cx="1608306" cy="319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693" y="4809067"/>
            <a:ext cx="834959" cy="63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65541"/>
      </p:ext>
    </p:extLst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444" b="1852"/>
          <a:stretch>
            <a:fillRect/>
          </a:stretch>
        </p:blipFill>
        <p:spPr>
          <a:xfrm>
            <a:off x="2235200" y="2370664"/>
            <a:ext cx="6908800" cy="4487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The Big “Bang”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5" y="1600200"/>
            <a:ext cx="8229600" cy="4525963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Start with a Big “Bang” Idea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Generate momentum around your campaign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Excite audiences; ready audiences for information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Video, school event, website, viral video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Follow-up is critical!</a:t>
            </a:r>
          </a:p>
          <a:p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16374" y="-51559"/>
            <a:ext cx="9194240" cy="690955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lank Billboard.jpg"/>
          <p:cNvPicPr>
            <a:picLocks noChangeAspect="1"/>
          </p:cNvPicPr>
          <p:nvPr/>
        </p:nvPicPr>
        <p:blipFill>
          <a:blip r:embed="rId2">
            <a:lum bright="-2000"/>
            <a:alphaModFix amt="24000"/>
          </a:blip>
          <a:srcRect l="6869" r="3788"/>
          <a:stretch>
            <a:fillRect/>
          </a:stretch>
        </p:blipFill>
        <p:spPr>
          <a:xfrm>
            <a:off x="22391" y="-68491"/>
            <a:ext cx="9160374" cy="6926491"/>
          </a:xfrm>
          <a:prstGeom prst="rect">
            <a:avLst/>
          </a:prstGeom>
        </p:spPr>
      </p:pic>
      <p:pic>
        <p:nvPicPr>
          <p:cNvPr id="11" name="Picture 10" descr="social-media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928" y="454232"/>
            <a:ext cx="2008073" cy="1847426"/>
          </a:xfrm>
          <a:prstGeom prst="rect">
            <a:avLst/>
          </a:prstGeom>
          <a:effectLst>
            <a:outerShdw blurRad="50800" dist="127000" dir="2700000">
              <a:srgbClr val="000000">
                <a:alpha val="43000"/>
              </a:srgbClr>
            </a:outerShdw>
          </a:effectLst>
        </p:spPr>
      </p:pic>
      <p:pic>
        <p:nvPicPr>
          <p:cNvPr id="2" name="Picture 1" descr="History of Sharing Information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374" y="659670"/>
            <a:ext cx="9160373" cy="5496224"/>
          </a:xfrm>
          <a:prstGeom prst="rect">
            <a:avLst/>
          </a:prstGeom>
          <a:effectLst/>
        </p:spPr>
      </p:pic>
      <p:grpSp>
        <p:nvGrpSpPr>
          <p:cNvPr id="46" name="Group 45"/>
          <p:cNvGrpSpPr/>
          <p:nvPr/>
        </p:nvGrpSpPr>
        <p:grpSpPr>
          <a:xfrm>
            <a:off x="282590" y="1215290"/>
            <a:ext cx="1319201" cy="1045937"/>
            <a:chOff x="282590" y="1215290"/>
            <a:chExt cx="1319201" cy="1045937"/>
          </a:xfrm>
        </p:grpSpPr>
        <p:pic>
          <p:nvPicPr>
            <p:cNvPr id="3" name="Picture 2" descr="WOM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rcRect r="50366"/>
            <a:stretch>
              <a:fillRect/>
            </a:stretch>
          </p:blipFill>
          <p:spPr>
            <a:xfrm>
              <a:off x="282590" y="1215290"/>
              <a:ext cx="647776" cy="1039372"/>
            </a:xfrm>
            <a:prstGeom prst="rect">
              <a:avLst/>
            </a:prstGeom>
            <a:ln>
              <a:noFill/>
            </a:ln>
            <a:effectLst>
              <a:outerShdw blurRad="50800" dist="1270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 descr="WOM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rcRect l="47256"/>
            <a:stretch>
              <a:fillRect/>
            </a:stretch>
          </p:blipFill>
          <p:spPr>
            <a:xfrm>
              <a:off x="913433" y="1221855"/>
              <a:ext cx="688358" cy="1039372"/>
            </a:xfrm>
            <a:prstGeom prst="rect">
              <a:avLst/>
            </a:prstGeom>
            <a:ln>
              <a:noFill/>
            </a:ln>
            <a:effectLst>
              <a:outerShdw blurRad="50800" dist="1270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" name="Group 4"/>
          <p:cNvGrpSpPr/>
          <p:nvPr/>
        </p:nvGrpSpPr>
        <p:grpSpPr>
          <a:xfrm>
            <a:off x="1795702" y="1144306"/>
            <a:ext cx="1351360" cy="1116921"/>
            <a:chOff x="2095276" y="3659374"/>
            <a:chExt cx="1965121" cy="1826522"/>
          </a:xfrm>
          <a:effectLst>
            <a:outerShdw blurRad="50800" dist="127000" dir="2700000">
              <a:srgbClr val="000000">
                <a:alpha val="43000"/>
              </a:srgbClr>
            </a:outerShdw>
          </a:effectLst>
        </p:grpSpPr>
        <p:pic>
          <p:nvPicPr>
            <p:cNvPr id="6" name="Picture 5" descr="Billboard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2338" y="4182538"/>
              <a:ext cx="1728059" cy="1303358"/>
            </a:xfrm>
            <a:prstGeom prst="rect">
              <a:avLst/>
            </a:prstGeom>
          </p:spPr>
        </p:pic>
        <p:pic>
          <p:nvPicPr>
            <p:cNvPr id="7" name="Picture 6" descr="newspaper.gif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95276" y="3659374"/>
              <a:ext cx="1214837" cy="1404960"/>
            </a:xfrm>
            <a:prstGeom prst="rect">
              <a:avLst/>
            </a:prstGeom>
          </p:spPr>
        </p:pic>
      </p:grpSp>
      <p:pic>
        <p:nvPicPr>
          <p:cNvPr id="8" name="Picture 7" descr="Radio_dynamo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8787" y="1441984"/>
            <a:ext cx="916186" cy="916186"/>
          </a:xfrm>
          <a:prstGeom prst="rect">
            <a:avLst/>
          </a:prstGeom>
          <a:effectLst>
            <a:outerShdw blurRad="50800" dist="1270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20081216_TV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968" y="1059641"/>
            <a:ext cx="1290421" cy="1354942"/>
          </a:xfrm>
          <a:prstGeom prst="rect">
            <a:avLst/>
          </a:prstGeom>
          <a:effectLst>
            <a:outerShdw blurRad="50800" dist="1270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ist2_7677184-www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29000"/>
          </a:blip>
          <a:stretch>
            <a:fillRect/>
          </a:stretch>
        </p:blipFill>
        <p:spPr>
          <a:xfrm>
            <a:off x="5735393" y="1095499"/>
            <a:ext cx="1473535" cy="1469288"/>
          </a:xfrm>
          <a:prstGeom prst="rect">
            <a:avLst/>
          </a:prstGeom>
          <a:effectLst>
            <a:outerShdw blurRad="50800" dist="127000" dir="2700000">
              <a:srgbClr val="000000">
                <a:alpha val="43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587957" y="3472127"/>
            <a:ext cx="1183014" cy="1607873"/>
            <a:chOff x="723421" y="3472127"/>
            <a:chExt cx="1183014" cy="1607873"/>
          </a:xfrm>
        </p:grpSpPr>
        <p:cxnSp>
          <p:nvCxnSpPr>
            <p:cNvPr id="17" name="Straight Connector 16"/>
            <p:cNvCxnSpPr/>
            <p:nvPr/>
          </p:nvCxnSpPr>
          <p:spPr>
            <a:xfrm rot="5400000">
              <a:off x="385548" y="3826933"/>
              <a:ext cx="711200" cy="1588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23421" y="4166394"/>
              <a:ext cx="1183014" cy="913606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948501" y="3472127"/>
            <a:ext cx="1183014" cy="1607873"/>
            <a:chOff x="723421" y="3472127"/>
            <a:chExt cx="1183014" cy="1607873"/>
          </a:xfrm>
        </p:grpSpPr>
        <p:cxnSp>
          <p:nvCxnSpPr>
            <p:cNvPr id="24" name="Straight Connector 23"/>
            <p:cNvCxnSpPr/>
            <p:nvPr/>
          </p:nvCxnSpPr>
          <p:spPr>
            <a:xfrm rot="5400000">
              <a:off x="385548" y="3826933"/>
              <a:ext cx="711200" cy="1588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23421" y="4166394"/>
              <a:ext cx="1183014" cy="913606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492603" y="3514857"/>
            <a:ext cx="1183014" cy="1607873"/>
            <a:chOff x="723421" y="3472127"/>
            <a:chExt cx="1183014" cy="1607873"/>
          </a:xfrm>
        </p:grpSpPr>
        <p:cxnSp>
          <p:nvCxnSpPr>
            <p:cNvPr id="27" name="Straight Connector 26"/>
            <p:cNvCxnSpPr/>
            <p:nvPr/>
          </p:nvCxnSpPr>
          <p:spPr>
            <a:xfrm rot="5400000">
              <a:off x="385548" y="3826933"/>
              <a:ext cx="711200" cy="1588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23421" y="4166394"/>
              <a:ext cx="1183014" cy="913606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969287" y="3514857"/>
            <a:ext cx="1183014" cy="1607873"/>
            <a:chOff x="723421" y="3472127"/>
            <a:chExt cx="1183014" cy="1607873"/>
          </a:xfrm>
        </p:grpSpPr>
        <p:cxnSp>
          <p:nvCxnSpPr>
            <p:cNvPr id="30" name="Straight Connector 29"/>
            <p:cNvCxnSpPr/>
            <p:nvPr/>
          </p:nvCxnSpPr>
          <p:spPr>
            <a:xfrm rot="5400000">
              <a:off x="385548" y="3826933"/>
              <a:ext cx="711200" cy="1588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23421" y="4166394"/>
              <a:ext cx="1183014" cy="913606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304701" y="3472127"/>
            <a:ext cx="1183014" cy="1607873"/>
            <a:chOff x="723421" y="3472127"/>
            <a:chExt cx="1183014" cy="1607873"/>
          </a:xfrm>
        </p:grpSpPr>
        <p:cxnSp>
          <p:nvCxnSpPr>
            <p:cNvPr id="33" name="Straight Connector 32"/>
            <p:cNvCxnSpPr/>
            <p:nvPr/>
          </p:nvCxnSpPr>
          <p:spPr>
            <a:xfrm rot="5400000">
              <a:off x="385548" y="3826933"/>
              <a:ext cx="711200" cy="1588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23421" y="4166394"/>
              <a:ext cx="1183014" cy="913606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538517" y="3531790"/>
            <a:ext cx="1183014" cy="1607873"/>
            <a:chOff x="723421" y="3472127"/>
            <a:chExt cx="1183014" cy="1607873"/>
          </a:xfrm>
        </p:grpSpPr>
        <p:cxnSp>
          <p:nvCxnSpPr>
            <p:cNvPr id="36" name="Straight Connector 35"/>
            <p:cNvCxnSpPr/>
            <p:nvPr/>
          </p:nvCxnSpPr>
          <p:spPr>
            <a:xfrm rot="5400000">
              <a:off x="385548" y="3826933"/>
              <a:ext cx="711200" cy="1588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23421" y="4166394"/>
              <a:ext cx="1183014" cy="913606"/>
            </a:xfrm>
            <a:prstGeom prst="line">
              <a:avLst/>
            </a:prstGeom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 rot="2218331">
            <a:off x="397459" y="4656668"/>
            <a:ext cx="2923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Word of mouth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39" name="TextBox 38"/>
          <p:cNvSpPr txBox="1"/>
          <p:nvPr/>
        </p:nvSpPr>
        <p:spPr>
          <a:xfrm rot="2218331">
            <a:off x="1875215" y="4401183"/>
            <a:ext cx="292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Print/</a:t>
            </a:r>
          </a:p>
          <a:p>
            <a:r>
              <a:rPr lang="en-US" sz="2000" b="1" dirty="0" smtClean="0">
                <a:latin typeface="Helvetica Neue"/>
                <a:cs typeface="Helvetica Neue"/>
              </a:rPr>
              <a:t>Out-of-home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0" name="TextBox 39"/>
          <p:cNvSpPr txBox="1"/>
          <p:nvPr/>
        </p:nvSpPr>
        <p:spPr>
          <a:xfrm rot="2218331">
            <a:off x="3340451" y="4678017"/>
            <a:ext cx="2923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Radio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1" name="TextBox 40"/>
          <p:cNvSpPr txBox="1"/>
          <p:nvPr/>
        </p:nvSpPr>
        <p:spPr>
          <a:xfrm rot="2218331">
            <a:off x="4875169" y="4758269"/>
            <a:ext cx="2923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Television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2" name="TextBox 41"/>
          <p:cNvSpPr txBox="1"/>
          <p:nvPr/>
        </p:nvSpPr>
        <p:spPr>
          <a:xfrm rot="2218331">
            <a:off x="6197051" y="4656668"/>
            <a:ext cx="2923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Internet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3" name="TextBox 42"/>
          <p:cNvSpPr txBox="1"/>
          <p:nvPr/>
        </p:nvSpPr>
        <p:spPr>
          <a:xfrm rot="2218331">
            <a:off x="7417338" y="4741335"/>
            <a:ext cx="2923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 Neue"/>
                <a:cs typeface="Helvetica Neue"/>
              </a:rPr>
              <a:t>Social Media</a:t>
            </a:r>
            <a:endParaRPr lang="en-US" sz="2000" b="1" dirty="0">
              <a:latin typeface="Helvetica Neue"/>
              <a:cs typeface="Helvetica Neue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444" b="1852"/>
          <a:stretch>
            <a:fillRect/>
          </a:stretch>
        </p:blipFill>
        <p:spPr>
          <a:xfrm>
            <a:off x="2235200" y="2370664"/>
            <a:ext cx="6908800" cy="4487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Executing Success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Physical environment is often most important!</a:t>
            </a:r>
          </a:p>
          <a:p>
            <a:pPr>
              <a:buFont typeface="Arial" charset="0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Communicate message </a:t>
            </a:r>
            <a:r>
              <a:rPr lang="en-US" sz="2400" dirty="0">
                <a:latin typeface="Helvetica Neue Light"/>
                <a:cs typeface="Helvetica Neue Light"/>
              </a:rPr>
              <a:t>v</a:t>
            </a:r>
            <a:r>
              <a:rPr lang="en-US" sz="2400" dirty="0" smtClean="0">
                <a:latin typeface="Helvetica Neue Light"/>
                <a:cs typeface="Helvetica Neue Light"/>
              </a:rPr>
              <a:t>isually</a:t>
            </a:r>
          </a:p>
          <a:p>
            <a:pPr>
              <a:buFont typeface="Arial" charset="0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Does it feel ALIVE?</a:t>
            </a:r>
          </a:p>
          <a:p>
            <a:pPr>
              <a:buFont typeface="Arial" charset="0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Student tours, performances </a:t>
            </a:r>
          </a:p>
          <a:p>
            <a:pPr>
              <a:buFont typeface="Arial" charset="0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Does the school represent your message?</a:t>
            </a:r>
          </a:p>
          <a:p>
            <a:pPr>
              <a:buNone/>
            </a:pPr>
            <a:r>
              <a:rPr lang="en-US" sz="1800" i="1" dirty="0" smtClean="0">
                <a:latin typeface="Lucida Grande"/>
                <a:cs typeface="Lucida Grande"/>
              </a:rPr>
              <a:t>	</a:t>
            </a:r>
          </a:p>
          <a:p>
            <a:pPr algn="ctr">
              <a:buNone/>
            </a:pPr>
            <a:r>
              <a:rPr lang="en-US" sz="1800" i="1" dirty="0" smtClean="0">
                <a:latin typeface="Helvetica Neue Light"/>
                <a:cs typeface="Helvetica Neue Light"/>
              </a:rPr>
              <a:t>“I want to see for myself the feel of the school;</a:t>
            </a:r>
            <a:br>
              <a:rPr lang="en-US" sz="1800" i="1" dirty="0" smtClean="0">
                <a:latin typeface="Helvetica Neue Light"/>
                <a:cs typeface="Helvetica Neue Light"/>
              </a:rPr>
            </a:br>
            <a:r>
              <a:rPr lang="en-US" sz="1800" i="1" dirty="0" smtClean="0">
                <a:latin typeface="Helvetica Neue Light"/>
                <a:cs typeface="Helvetica Neue Light"/>
              </a:rPr>
              <a:t>its success.”</a:t>
            </a:r>
          </a:p>
          <a:p>
            <a:pPr algn="ctr">
              <a:buNone/>
            </a:pPr>
            <a:r>
              <a:rPr lang="en-US" sz="1800" dirty="0" smtClean="0">
                <a:latin typeface="Helvetica Neue Light"/>
                <a:cs typeface="Helvetica Neue Light"/>
              </a:rPr>
              <a:t>- Tiger Foundation representative</a:t>
            </a:r>
            <a:endParaRPr lang="en-US" sz="2000" dirty="0" smtClean="0">
              <a:latin typeface="Helvetica Neue Light"/>
              <a:cs typeface="Helvetica Neue Light"/>
            </a:endParaRPr>
          </a:p>
          <a:p>
            <a:pPr>
              <a:buFont typeface="Arial" charset="0"/>
              <a:buChar char="•"/>
            </a:pPr>
            <a:endParaRPr lang="en-US" sz="2400" dirty="0" smtClean="0">
              <a:latin typeface="Lucida Grande"/>
              <a:cs typeface="Lucida Grande"/>
            </a:endParaRPr>
          </a:p>
        </p:txBody>
      </p:sp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S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21" y="853431"/>
            <a:ext cx="6744846" cy="50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S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7" y="384899"/>
            <a:ext cx="7268672" cy="55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S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853432"/>
            <a:ext cx="8195733" cy="45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S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pic>
        <p:nvPicPr>
          <p:cNvPr id="5" name="Picture 4" descr="Screen Shot 2012-06-12 at 2.09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457200"/>
            <a:ext cx="8195733" cy="53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5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2000"/>
          </a:blip>
          <a:srcRect b="13234"/>
          <a:stretch>
            <a:fillRect/>
          </a:stretch>
        </p:blipFill>
        <p:spPr>
          <a:xfrm>
            <a:off x="3316950" y="487412"/>
            <a:ext cx="7435716" cy="5638751"/>
          </a:xfrm>
          <a:prstGeom prst="rect">
            <a:avLst/>
          </a:prstGeom>
          <a:scene3d>
            <a:camera prst="perspectiveFront">
              <a:rot lat="0" lon="2100000" rev="0"/>
            </a:camera>
            <a:lightRig rig="threePt" dir="t"/>
          </a:scene3d>
          <a:sp3d z="1524000"/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Ambassadors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Board, staff, parents &amp; community are your most effective ambassadors</a:t>
            </a:r>
            <a:br>
              <a:rPr lang="en-US" sz="2800" dirty="0" smtClean="0">
                <a:latin typeface="Helvetica Neue Light"/>
                <a:cs typeface="Helvetica Neue Light"/>
              </a:rPr>
            </a:br>
            <a:endParaRPr lang="en-US" sz="2800" dirty="0" smtClean="0">
              <a:latin typeface="Helvetica Neue Light"/>
              <a:cs typeface="Helvetica Neue Light"/>
            </a:endParaRPr>
          </a:p>
          <a:p>
            <a:pPr>
              <a:buFont typeface="Arial" charset="0"/>
              <a:buChar char="•"/>
            </a:pPr>
            <a:r>
              <a:rPr lang="en-US" sz="2800" dirty="0" smtClean="0">
                <a:latin typeface="Helvetica Neue Light"/>
                <a:cs typeface="Helvetica Neue Light"/>
              </a:rPr>
              <a:t>Create value &amp; community for them to help ensure they help market the school</a:t>
            </a:r>
          </a:p>
          <a:p>
            <a:pPr lvl="1">
              <a:buFont typeface="Courier New"/>
              <a:buChar char="o"/>
            </a:pPr>
            <a:r>
              <a:rPr lang="en-US" sz="2595" dirty="0" smtClean="0">
                <a:latin typeface="Helvetica Neue Light"/>
                <a:cs typeface="Helvetica Neue Light"/>
              </a:rPr>
              <a:t>“Six degrees campaign”</a:t>
            </a:r>
          </a:p>
          <a:p>
            <a:pPr lvl="1">
              <a:buFont typeface="Courier New"/>
              <a:buChar char="o"/>
            </a:pPr>
            <a:r>
              <a:rPr lang="en-US" sz="2595" dirty="0" smtClean="0">
                <a:latin typeface="Helvetica Neue Light"/>
                <a:cs typeface="Helvetica Neue Light"/>
              </a:rPr>
              <a:t>Develop “tool kits” that highlight information &amp; key messages</a:t>
            </a:r>
          </a:p>
          <a:p>
            <a:pPr lvl="1">
              <a:buFont typeface="Courier New"/>
              <a:buChar char="o"/>
            </a:pPr>
            <a:r>
              <a:rPr lang="en-US" sz="2595" dirty="0" smtClean="0">
                <a:latin typeface="Helvetica Neue Light"/>
                <a:cs typeface="Helvetica Neue Light"/>
              </a:rPr>
              <a:t>Cross-functional parent/teacher/staff communities</a:t>
            </a:r>
          </a:p>
          <a:p>
            <a:pPr lvl="1">
              <a:buFont typeface="Courier New"/>
              <a:buChar char="o"/>
            </a:pPr>
            <a:r>
              <a:rPr lang="en-US" sz="2595" dirty="0" smtClean="0">
                <a:latin typeface="Helvetica Neue Light"/>
                <a:cs typeface="Helvetica Neue Light"/>
              </a:rPr>
              <a:t>Public speaking – formal and informal</a:t>
            </a:r>
          </a:p>
          <a:p>
            <a:pPr lvl="1">
              <a:buFont typeface="Courier New"/>
              <a:buChar char="o"/>
            </a:pPr>
            <a:r>
              <a:rPr lang="en-US" sz="2595" dirty="0" smtClean="0">
                <a:latin typeface="Helvetica Neue Light"/>
                <a:cs typeface="Helvetica Neue Light"/>
              </a:rPr>
              <a:t>Social networking </a:t>
            </a:r>
          </a:p>
          <a:p>
            <a:endParaRPr lang="en-US" sz="2800" dirty="0">
              <a:latin typeface="Helvetica Neue Light"/>
              <a:cs typeface="Helvetica Neue Light"/>
            </a:endParaRPr>
          </a:p>
        </p:txBody>
      </p:sp>
      <p:pic>
        <p:nvPicPr>
          <p:cNvPr id="7" name="Picture 6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0-10-29 at 9.48.56 AM.png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4131733" y="274638"/>
            <a:ext cx="6004583" cy="8073817"/>
          </a:xfrm>
          <a:prstGeom prst="rect">
            <a:avLst/>
          </a:prstGeom>
          <a:scene3d>
            <a:camera prst="perspectiveFront">
              <a:rot lat="0" lon="2100000" rev="0"/>
            </a:camera>
            <a:lightRig rig="threePt" dir="t"/>
          </a:scene3d>
          <a:sp3d z="1524000"/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halkduster"/>
                <a:cs typeface="Chalkduster"/>
              </a:rPr>
              <a:t>Media Ambassadors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Simple, engaging press kits; video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Create “news”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Helvetica Neue Light"/>
                <a:cs typeface="Helvetica Neue Light"/>
              </a:rPr>
              <a:t>E</a:t>
            </a:r>
            <a:r>
              <a:rPr lang="en-US" dirty="0" smtClean="0">
                <a:latin typeface="Helvetica Neue Light"/>
                <a:cs typeface="Helvetica Neue Light"/>
              </a:rPr>
              <a:t>nsure events include news &amp; media-worthy partners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Elected &amp; education officials 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Artists 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Helvetica Neue Light"/>
                <a:cs typeface="Helvetica Neue Light"/>
              </a:rPr>
              <a:t>C</a:t>
            </a:r>
            <a:r>
              <a:rPr lang="en-US" dirty="0" smtClean="0">
                <a:latin typeface="Helvetica Neue Light"/>
                <a:cs typeface="Helvetica Neue Light"/>
              </a:rPr>
              <a:t>elebrated individuals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Strong parent and community contingent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Consistent </a:t>
            </a:r>
          </a:p>
          <a:p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7" name="Picture 6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573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13234"/>
          <a:stretch>
            <a:fillRect/>
          </a:stretch>
        </p:blipFill>
        <p:spPr>
          <a:xfrm>
            <a:off x="16933" y="186263"/>
            <a:ext cx="9144000" cy="693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9067" y="1744154"/>
            <a:ext cx="49106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halkduster"/>
                <a:cs typeface="Chalkduster"/>
              </a:rPr>
              <a:t>Social Media Strategy</a:t>
            </a:r>
            <a:endParaRPr lang="en-US" sz="6000" dirty="0">
              <a:latin typeface="Chalkduster"/>
              <a:cs typeface="Chalkduster"/>
            </a:endParaRPr>
          </a:p>
        </p:txBody>
      </p:sp>
      <p:pic>
        <p:nvPicPr>
          <p:cNvPr id="9" name="Picture 8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52000"/>
          </a:blip>
          <a:srcRect b="13234"/>
          <a:stretch>
            <a:fillRect/>
          </a:stretch>
        </p:blipFill>
        <p:spPr>
          <a:xfrm>
            <a:off x="3316950" y="487412"/>
            <a:ext cx="7435716" cy="5638751"/>
          </a:xfrm>
          <a:prstGeom prst="rect">
            <a:avLst/>
          </a:prstGeom>
          <a:scene3d>
            <a:camera prst="perspectiveFront">
              <a:rot lat="0" lon="2100000" rev="0"/>
            </a:camera>
            <a:lightRig rig="threePt" dir="t"/>
          </a:scene3d>
          <a:sp3d z="1524000"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Social Media Strategy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Consider your approach </a:t>
            </a:r>
          </a:p>
          <a:p>
            <a:pPr lvl="1"/>
            <a:r>
              <a:rPr lang="en-US" dirty="0" smtClean="0">
                <a:latin typeface="Helvetica Neue Light"/>
                <a:cs typeface="Helvetica Neue Light"/>
              </a:rPr>
              <a:t>WHY social media?</a:t>
            </a:r>
          </a:p>
          <a:p>
            <a:pPr lvl="1"/>
            <a:r>
              <a:rPr lang="en-US" dirty="0" smtClean="0">
                <a:latin typeface="Helvetica Neue Light"/>
                <a:cs typeface="Helvetica Neue Light"/>
              </a:rPr>
              <a:t>Tell one story</a:t>
            </a:r>
          </a:p>
          <a:p>
            <a:pPr lvl="1"/>
            <a:r>
              <a:rPr lang="en-US" dirty="0" smtClean="0">
                <a:latin typeface="Helvetica Neue Light"/>
                <a:cs typeface="Helvetica Neue Light"/>
              </a:rPr>
              <a:t>Contests work! 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Engage, Engage, Engage!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Connecting to links and other sites will raise your “popularity”</a:t>
            </a:r>
          </a:p>
          <a:p>
            <a:r>
              <a:rPr lang="en-US" dirty="0" err="1" smtClean="0">
                <a:latin typeface="Helvetica Neue Light"/>
                <a:cs typeface="Helvetica Neue Light"/>
              </a:rPr>
              <a:t>Fansite</a:t>
            </a:r>
            <a:r>
              <a:rPr lang="en-US" dirty="0" smtClean="0">
                <a:latin typeface="Helvetica Neue Light"/>
                <a:cs typeface="Helvetica Neue Light"/>
              </a:rPr>
              <a:t> vs. non-profit site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Student blog</a:t>
            </a:r>
          </a:p>
        </p:txBody>
      </p:sp>
      <p:pic>
        <p:nvPicPr>
          <p:cNvPr id="7" name="Picture 6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0-10-29 at 9.48.56 AM.png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4131733" y="274638"/>
            <a:ext cx="6004583" cy="8073817"/>
          </a:xfrm>
          <a:prstGeom prst="rect">
            <a:avLst/>
          </a:prstGeom>
          <a:scene3d>
            <a:camera prst="perspectiveFront">
              <a:rot lat="0" lon="2100000" rev="0"/>
            </a:camera>
            <a:lightRig rig="threePt" dir="t"/>
          </a:scene3d>
          <a:sp3d z="1524000"/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halkduster"/>
                <a:cs typeface="Chalkduster"/>
              </a:rPr>
              <a:t>Simple, Consistent Contact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Constant Contact is a great resource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Very simple, monthly updates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Look &amp; feel must be consistent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A picture is worth a million words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Video clips are even stronger, but be careful of size requirements</a:t>
            </a:r>
          </a:p>
          <a:p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7" name="Picture 6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728" y="2540003"/>
            <a:ext cx="81293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elvetica Neue"/>
              </a:rPr>
              <a:t>2012 &amp; BEYOND</a:t>
            </a:r>
            <a:endParaRPr lang="en-US" sz="8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Helvetica Neue"/>
            </a:endParaRPr>
          </a:p>
        </p:txBody>
      </p:sp>
      <p:pic>
        <p:nvPicPr>
          <p:cNvPr id="4" name="Picture 3" descr="200235995-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75" y="4047075"/>
            <a:ext cx="3121025" cy="3121025"/>
          </a:xfrm>
          <a:prstGeom prst="rect">
            <a:avLst/>
          </a:prstGeom>
        </p:spPr>
      </p:pic>
      <p:pic>
        <p:nvPicPr>
          <p:cNvPr id="5" name="Picture 4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419 L -0.00191 -0.3557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10-29 at 9.52.2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6"/>
            <a:ext cx="9144000" cy="6829327"/>
          </a:xfrm>
          <a:prstGeom prst="rect">
            <a:avLst/>
          </a:prstGeom>
        </p:spPr>
      </p:pic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68029" y="2319392"/>
            <a:ext cx="7078506" cy="4233375"/>
          </a:xfrm>
          <a:noFill/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 bwMode="auto">
          <a:xfrm>
            <a:off x="457200" y="2624667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halkduster"/>
                <a:cs typeface="Chalkduster"/>
              </a:rPr>
              <a:t>Email Communication</a:t>
            </a:r>
          </a:p>
        </p:txBody>
      </p:sp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0-10-29 at 10.00.04 AM.png"/>
          <p:cNvPicPr>
            <a:picLocks noChangeAspect="1"/>
          </p:cNvPicPr>
          <p:nvPr/>
        </p:nvPicPr>
        <p:blipFill>
          <a:blip r:embed="rId3">
            <a:alphaModFix amt="47000"/>
          </a:blip>
          <a:srcRect l="11620" t="17105" r="12302"/>
          <a:stretch>
            <a:fillRect/>
          </a:stretch>
        </p:blipFill>
        <p:spPr>
          <a:xfrm>
            <a:off x="2081927" y="728134"/>
            <a:ext cx="9094074" cy="5469468"/>
          </a:xfrm>
          <a:prstGeom prst="rect">
            <a:avLst/>
          </a:prstGeom>
          <a:scene3d>
            <a:camera prst="perspectiveFront">
              <a:rot lat="0" lon="2100000" rev="0"/>
            </a:camera>
            <a:lightRig rig="threePt" dir="t"/>
          </a:scene3d>
          <a:sp3d z="1524000"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Website &amp; Online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Home and team page most viewed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Clear, simple, “mobile-ready” 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Very simple video on home page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Easy to navigate, support, give &amp; engage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Rule of thumb: 2 clicks away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Where’s the WOW?!</a:t>
            </a:r>
          </a:p>
          <a:p>
            <a:pPr>
              <a:buNone/>
            </a:pPr>
            <a:endParaRPr lang="en-US" dirty="0" smtClean="0">
              <a:latin typeface="Helvetica Neue Light"/>
              <a:cs typeface="Helvetica Neue Light"/>
            </a:endParaRPr>
          </a:p>
          <a:p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10" name="Picture 9" descr="KS log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>
    <p:cover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0" y="3263613"/>
            <a:ext cx="6096000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7500" r="7222"/>
          <a:stretch>
            <a:fillRect/>
          </a:stretch>
        </p:blipFill>
        <p:spPr>
          <a:xfrm>
            <a:off x="1" y="0"/>
            <a:ext cx="38989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t="12667" b="12667"/>
          <a:stretch>
            <a:fillRect/>
          </a:stretch>
        </p:blipFill>
        <p:spPr>
          <a:xfrm>
            <a:off x="3898900" y="-4"/>
            <a:ext cx="5245099" cy="3263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 l="6667" r="6389"/>
          <a:stretch>
            <a:fillRect/>
          </a:stretch>
        </p:blipFill>
        <p:spPr>
          <a:xfrm>
            <a:off x="5008032" y="2893814"/>
            <a:ext cx="4135968" cy="3964186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24444" b="1852"/>
          <a:stretch>
            <a:fillRect/>
          </a:stretch>
        </p:blipFill>
        <p:spPr>
          <a:xfrm>
            <a:off x="2235200" y="2370664"/>
            <a:ext cx="6908800" cy="4487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Executing Success</a:t>
            </a:r>
            <a:endParaRPr lang="en-US" dirty="0">
              <a:latin typeface="Chalkduster"/>
              <a:cs typeface="Chalkdus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Ambassadors</a:t>
            </a:r>
          </a:p>
          <a:p>
            <a:pPr lvl="1"/>
            <a:r>
              <a:rPr lang="en-US" dirty="0" smtClean="0">
                <a:latin typeface="Helvetica Neue Light"/>
                <a:cs typeface="Helvetica Neue Light"/>
              </a:rPr>
              <a:t>Arm them with the messages &amp; goals</a:t>
            </a:r>
          </a:p>
          <a:p>
            <a:pPr lvl="1"/>
            <a:r>
              <a:rPr lang="en-US" dirty="0" smtClean="0">
                <a:latin typeface="Helvetica Neue Light"/>
                <a:cs typeface="Helvetica Neue Light"/>
              </a:rPr>
              <a:t>Keep them informed; Solicit feedback</a:t>
            </a:r>
          </a:p>
          <a:p>
            <a:pPr marL="457200" lvl="1" indent="0">
              <a:buNone/>
            </a:pPr>
            <a:endParaRPr lang="en-US" dirty="0" smtClean="0">
              <a:latin typeface="Helvetica Neue Light"/>
              <a:cs typeface="Helvetica Neue Light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Helvetica Neue Light"/>
                <a:cs typeface="Helvetica Neue Light"/>
              </a:rPr>
              <a:t>STRATEGICALLY Launch Campaign</a:t>
            </a:r>
          </a:p>
          <a:p>
            <a:pPr marL="457200" lvl="1" indent="0">
              <a:buNone/>
            </a:pPr>
            <a:endParaRPr lang="en-US" dirty="0" smtClean="0">
              <a:latin typeface="Helvetica Neue Light"/>
              <a:cs typeface="Helvetica Neue Light"/>
            </a:endParaRPr>
          </a:p>
        </p:txBody>
      </p:sp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1571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halkduster"/>
                <a:cs typeface="Chalkduster"/>
              </a:rPr>
              <a:t>REMEMBER </a:t>
            </a:r>
            <a:endParaRPr lang="en-US" dirty="0">
              <a:latin typeface="Chalkduster"/>
              <a:cs typeface="Chalkduster"/>
            </a:endParaRPr>
          </a:p>
        </p:txBody>
      </p:sp>
      <p:pic>
        <p:nvPicPr>
          <p:cNvPr id="6" name="Picture 5" descr="KS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52704" y="1629933"/>
            <a:ext cx="6536268" cy="4131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Message Matters Most</a:t>
            </a:r>
          </a:p>
          <a:p>
            <a:pPr marL="571500" indent="-571500" algn="l">
              <a:buFont typeface="Arial"/>
              <a:buChar char="•"/>
            </a:pPr>
            <a:endParaRPr lang="en-US" sz="2400" dirty="0" smtClean="0">
              <a:latin typeface="Helvetica Neue Light"/>
              <a:cs typeface="Helvetica Neue Light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Determine Goals</a:t>
            </a:r>
          </a:p>
          <a:p>
            <a:pPr marL="571500" indent="-571500" algn="l">
              <a:buFont typeface="Arial"/>
              <a:buChar char="•"/>
            </a:pPr>
            <a:endParaRPr lang="en-US" sz="2400" dirty="0" smtClean="0">
              <a:latin typeface="Helvetica Neue Light"/>
              <a:cs typeface="Helvetica Neue Light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Identify &amp; Analyze Audiences</a:t>
            </a:r>
          </a:p>
          <a:p>
            <a:pPr marL="571500" indent="-571500" algn="l">
              <a:buFont typeface="Arial"/>
              <a:buChar char="•"/>
            </a:pPr>
            <a:endParaRPr lang="en-US" sz="2400" dirty="0" smtClean="0">
              <a:latin typeface="Helvetica Neue Light"/>
              <a:cs typeface="Helvetica Neue Light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Start with The “Big Bang”</a:t>
            </a:r>
          </a:p>
          <a:p>
            <a:pPr algn="l"/>
            <a:r>
              <a:rPr lang="en-US" sz="2400" dirty="0">
                <a:latin typeface="Helvetica Neue Light"/>
                <a:cs typeface="Helvetica Neue Light"/>
              </a:rPr>
              <a:t>	</a:t>
            </a:r>
            <a:r>
              <a:rPr lang="en-US" sz="2400" dirty="0" smtClean="0">
                <a:latin typeface="Helvetica Neue Light"/>
                <a:cs typeface="Helvetica Neue Light"/>
              </a:rPr>
              <a:t>-Trigger the Emotion</a:t>
            </a:r>
          </a:p>
          <a:p>
            <a:pPr algn="l"/>
            <a:endParaRPr lang="en-US" sz="2400" dirty="0">
              <a:latin typeface="Helvetica Neue Light"/>
              <a:cs typeface="Helvetica Neue Light"/>
            </a:endParaRPr>
          </a:p>
          <a:p>
            <a:pPr marL="571500" indent="-571500" algn="l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Follow-up is Critical</a:t>
            </a:r>
          </a:p>
          <a:p>
            <a:pPr algn="l"/>
            <a:r>
              <a:rPr lang="en-US" sz="2400" dirty="0" smtClean="0">
                <a:latin typeface="Helvetica Neue Light"/>
                <a:cs typeface="Helvetica Neue Light"/>
              </a:rPr>
              <a:t>	-Build and Sustain the Value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0036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6380" y="3048000"/>
            <a:ext cx="1684970" cy="1210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53737" y="626531"/>
            <a:ext cx="4351980" cy="2739211"/>
          </a:xfrm>
          <a:prstGeom prst="rect">
            <a:avLst/>
          </a:prstGeom>
          <a:noFill/>
          <a:scene3d>
            <a:camera prst="perspectiveFront" fov="3600000">
              <a:rot lat="0" lon="900000" rev="240000"/>
            </a:camera>
            <a:lightRig rig="threePt" dir="t"/>
          </a:scene3d>
          <a:sp3d z="1549400"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halkduster"/>
                <a:cs typeface="Chalkduster"/>
              </a:rPr>
              <a:t>THANK</a:t>
            </a:r>
          </a:p>
          <a:p>
            <a:pPr algn="ctr"/>
            <a:r>
              <a:rPr lang="en-US" sz="5400" dirty="0" smtClean="0">
                <a:latin typeface="Chalkduster"/>
                <a:cs typeface="Chalkduster"/>
              </a:rPr>
              <a:t>YOU!</a:t>
            </a:r>
            <a:endParaRPr lang="en-US" sz="5400" dirty="0">
              <a:latin typeface="Chalkduster"/>
              <a:cs typeface="Chalkduster"/>
            </a:endParaRPr>
          </a:p>
          <a:p>
            <a:pPr algn="ctr"/>
            <a:endParaRPr lang="en-US" sz="3200" dirty="0" smtClean="0">
              <a:latin typeface="Helvetica Neue Light"/>
              <a:cs typeface="Helvetica Neue Light"/>
            </a:endParaRPr>
          </a:p>
          <a:p>
            <a:pPr algn="ctr"/>
            <a:r>
              <a:rPr lang="en-US" sz="3200" dirty="0" smtClean="0">
                <a:latin typeface="Helvetica Neue UltraLight"/>
                <a:cs typeface="Helvetica Neue UltraLight"/>
              </a:rPr>
              <a:t>Kennedy Spencer</a:t>
            </a:r>
            <a:endParaRPr lang="en-US" sz="3200" dirty="0"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22478938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S Billboa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5493" y="0"/>
            <a:ext cx="10885626" cy="7351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896" y="135464"/>
            <a:ext cx="81293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elvetica Neue"/>
                <a:cs typeface="Helvetica Neue"/>
              </a:rPr>
              <a:t>2012 &amp; BEYOND</a:t>
            </a:r>
            <a:endParaRPr lang="en-US" sz="8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Helvetica Neue"/>
              <a:cs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2489197"/>
            <a:ext cx="8128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0000"/>
                </a:solidFill>
                <a:latin typeface="Helvetica Neue UltraLight"/>
                <a:cs typeface="Helvetica Neue UltraLight"/>
              </a:rPr>
              <a:t>Word of Mouth</a:t>
            </a:r>
            <a:endParaRPr lang="en-US" sz="9600" dirty="0">
              <a:solidFill>
                <a:srgbClr val="000000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2500260"/>
            <a:ext cx="8331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Helvetica Neue UltraLight"/>
                <a:cs typeface="Helvetica Neue UltraLight"/>
              </a:rPr>
              <a:t>World of Mouth</a:t>
            </a:r>
            <a:endParaRPr lang="en-US" sz="9600" dirty="0">
              <a:latin typeface="Helvetica Neue UltraLight"/>
              <a:cs typeface="Helvetica Neue UltraLight"/>
            </a:endParaRPr>
          </a:p>
        </p:txBody>
      </p:sp>
      <p:pic>
        <p:nvPicPr>
          <p:cNvPr id="8" name="Picture 7" descr="200235995-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75" y="4047075"/>
            <a:ext cx="3121025" cy="3121025"/>
          </a:xfrm>
          <a:prstGeom prst="rect">
            <a:avLst/>
          </a:prstGeom>
        </p:spPr>
      </p:pic>
      <p:pic>
        <p:nvPicPr>
          <p:cNvPr id="10" name="Picture 9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84396" y="2710454"/>
            <a:ext cx="4783666" cy="6343650"/>
            <a:chOff x="2904067" y="514350"/>
            <a:chExt cx="3843866" cy="58293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rcRect l="30833" r="31333"/>
            <a:stretch>
              <a:fillRect/>
            </a:stretch>
          </p:blipFill>
          <p:spPr>
            <a:xfrm>
              <a:off x="2904067" y="514350"/>
              <a:ext cx="3843866" cy="58293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05200" y="1710267"/>
              <a:ext cx="2540000" cy="194733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1702" y="524933"/>
            <a:ext cx="4560496" cy="1788196"/>
            <a:chOff x="341702" y="524933"/>
            <a:chExt cx="4560496" cy="178819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" name="Right Arrow Callout 6"/>
            <p:cNvSpPr/>
            <p:nvPr/>
          </p:nvSpPr>
          <p:spPr>
            <a:xfrm>
              <a:off x="341702" y="558802"/>
              <a:ext cx="4560496" cy="1754327"/>
            </a:xfrm>
            <a:prstGeom prst="rightArrowCallout">
              <a:avLst>
                <a:gd name="adj1" fmla="val 30791"/>
                <a:gd name="adj2" fmla="val 29827"/>
                <a:gd name="adj3" fmla="val 43339"/>
                <a:gd name="adj4" fmla="val 7249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3472" y="524933"/>
              <a:ext cx="2794000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Helvetica Neue Light"/>
                  <a:cs typeface="Helvetica Neue Light"/>
                </a:rPr>
                <a:t>SOCIAL MEDIA</a:t>
              </a:r>
              <a:endParaRPr lang="en-US" sz="5400" dirty="0">
                <a:solidFill>
                  <a:schemeClr val="bg1"/>
                </a:solidFill>
                <a:latin typeface="Helvetica Neue Light"/>
                <a:cs typeface="Helvetica Neue Ligh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02198" y="524933"/>
            <a:ext cx="3826934" cy="1788196"/>
            <a:chOff x="4902198" y="524933"/>
            <a:chExt cx="3826934" cy="1788196"/>
          </a:xfrm>
        </p:grpSpPr>
        <p:sp>
          <p:nvSpPr>
            <p:cNvPr id="8" name="Rectangle 7"/>
            <p:cNvSpPr/>
            <p:nvPr/>
          </p:nvSpPr>
          <p:spPr>
            <a:xfrm>
              <a:off x="4902198" y="524933"/>
              <a:ext cx="3826934" cy="17881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02198" y="626534"/>
              <a:ext cx="3826934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rgbClr val="FFFFFF"/>
                  </a:solidFill>
                  <a:latin typeface="Helvetica Neue Light"/>
                  <a:cs typeface="Helvetica Neue Light"/>
                </a:rPr>
                <a:t>MOBILE</a:t>
              </a:r>
            </a:p>
            <a:p>
              <a:pPr algn="ctr"/>
              <a:r>
                <a:rPr lang="en-US" sz="3200" dirty="0" smtClean="0">
                  <a:solidFill>
                    <a:srgbClr val="FFFFFF"/>
                  </a:solidFill>
                  <a:latin typeface="Helvetica Neue Light"/>
                  <a:cs typeface="Helvetica Neue Light"/>
                </a:rPr>
                <a:t>COMMUNICATION</a:t>
              </a:r>
              <a:endParaRPr lang="en-US" sz="3200" dirty="0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07067" y="1337738"/>
            <a:ext cx="6366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By 2020, the mobile device will be the world’s primary connection tool.</a:t>
            </a:r>
            <a:endParaRPr lang="en-US" sz="54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fis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-16933" y="2362828"/>
            <a:ext cx="4538133" cy="34036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31266" y="0"/>
            <a:ext cx="5071533" cy="6858000"/>
            <a:chOff x="4631266" y="0"/>
            <a:chExt cx="5071533" cy="6858000"/>
          </a:xfrm>
        </p:grpSpPr>
        <p:sp>
          <p:nvSpPr>
            <p:cNvPr id="22" name="Rectangle 21"/>
            <p:cNvSpPr/>
            <p:nvPr/>
          </p:nvSpPr>
          <p:spPr>
            <a:xfrm>
              <a:off x="4631266" y="0"/>
              <a:ext cx="5071533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Billboard.jpg"/>
            <p:cNvPicPr>
              <a:picLocks noChangeAspect="1"/>
            </p:cNvPicPr>
            <p:nvPr/>
          </p:nvPicPr>
          <p:blipFill>
            <a:blip r:embed="rId4">
              <a:alphaModFix amt="19000"/>
            </a:blip>
            <a:srcRect l="9034" r="46680" b="247"/>
            <a:stretch>
              <a:fillRect/>
            </a:stretch>
          </p:blipFill>
          <p:spPr>
            <a:xfrm>
              <a:off x="4648200" y="16933"/>
              <a:ext cx="4495800" cy="6841065"/>
            </a:xfrm>
            <a:prstGeom prst="rect">
              <a:avLst/>
            </a:prstGeom>
          </p:spPr>
        </p:pic>
      </p:grp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32454" y="762000"/>
            <a:ext cx="4194016" cy="2477432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en-US" dirty="0" smtClean="0">
                <a:latin typeface="Helvetica Neue Light"/>
                <a:cs typeface="Helvetica Neue Light"/>
              </a:rPr>
              <a:t>	To cut through that clutter, people get ANGRY, </a:t>
            </a:r>
            <a:br>
              <a:rPr lang="en-US" dirty="0" smtClean="0">
                <a:latin typeface="Helvetica Neue Light"/>
                <a:cs typeface="Helvetica Neue Light"/>
              </a:rPr>
            </a:br>
            <a:endParaRPr lang="en-US" dirty="0" smtClean="0">
              <a:latin typeface="Helvetica Neue Light"/>
              <a:cs typeface="Helvetica Neue Light"/>
            </a:endParaRPr>
          </a:p>
        </p:txBody>
      </p:sp>
      <p:pic>
        <p:nvPicPr>
          <p:cNvPr id="29" name="Picture 28" descr="jimmies_face-271x30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7000" contrast="23000"/>
          </a:blip>
          <a:stretch>
            <a:fillRect/>
          </a:stretch>
        </p:blipFill>
        <p:spPr>
          <a:xfrm rot="20703680">
            <a:off x="6632254" y="705172"/>
            <a:ext cx="2912100" cy="3223726"/>
          </a:xfrm>
          <a:prstGeom prst="rect">
            <a:avLst/>
          </a:prstGeom>
        </p:spPr>
      </p:pic>
      <p:pic>
        <p:nvPicPr>
          <p:cNvPr id="28" name="Picture 27" descr="Bill O'Reill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686" y="3782903"/>
            <a:ext cx="3435114" cy="3091603"/>
          </a:xfrm>
          <a:prstGeom prst="rect">
            <a:avLst/>
          </a:prstGeom>
        </p:spPr>
      </p:pic>
      <p:pic>
        <p:nvPicPr>
          <p:cNvPr id="27" name="Picture 26" descr="112_0903_01z+glenn_beck+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137" t="4332" r="6931"/>
          <a:stretch>
            <a:fillRect/>
          </a:stretch>
        </p:blipFill>
        <p:spPr>
          <a:xfrm>
            <a:off x="4326470" y="1450409"/>
            <a:ext cx="3090330" cy="5441455"/>
          </a:xfrm>
          <a:prstGeom prst="rect">
            <a:avLst/>
          </a:prstGeom>
        </p:spPr>
      </p:pic>
      <p:pic>
        <p:nvPicPr>
          <p:cNvPr id="17" name="Picture 16" descr="KS logo.jpg"/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6933" y="5766428"/>
            <a:ext cx="1684970" cy="121005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38667" y="2390703"/>
            <a:ext cx="398780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 Light"/>
                <a:cs typeface="Helvetica Neue Light"/>
              </a:rPr>
              <a:t>act as renegades,  </a:t>
            </a:r>
            <a:br>
              <a:rPr lang="en-US" sz="2800" dirty="0" smtClean="0">
                <a:latin typeface="Helvetica Neue Light"/>
                <a:cs typeface="Helvetica Neue Light"/>
              </a:rPr>
            </a:br>
            <a:r>
              <a:rPr lang="en-US" sz="2800" dirty="0" smtClean="0">
                <a:latin typeface="Helvetica Neue Light"/>
                <a:cs typeface="Helvetica Neue Light"/>
              </a:rPr>
              <a:t>are controversial, </a:t>
            </a:r>
            <a:br>
              <a:rPr lang="en-US" sz="2800" dirty="0" smtClean="0">
                <a:latin typeface="Helvetica Neue Light"/>
                <a:cs typeface="Helvetica Neue Light"/>
              </a:rPr>
            </a:br>
            <a:r>
              <a:rPr lang="en-US" sz="2800" dirty="0" smtClean="0">
                <a:latin typeface="Helvetica Neue Light"/>
                <a:cs typeface="Helvetica Neue Light"/>
              </a:rPr>
              <a:t>or throw money at a MULTITUDE of communication channels until the message is heard</a:t>
            </a:r>
            <a:endParaRPr lang="en-US" sz="2800" dirty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30" y="3169"/>
            <a:ext cx="4188177" cy="6973315"/>
          </a:xfrm>
          <a:prstGeom prst="rect">
            <a:avLst/>
          </a:prstGeom>
        </p:spPr>
      </p:pic>
      <p:pic>
        <p:nvPicPr>
          <p:cNvPr id="3" name="Picture 2" descr="KS 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766428"/>
            <a:ext cx="1684970" cy="1210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3" y="1015993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 Neue Light"/>
                <a:cs typeface="Helvetica Neue Light"/>
              </a:rPr>
              <a:t>Give the </a:t>
            </a:r>
          </a:p>
          <a:p>
            <a:pPr algn="ctr"/>
            <a:r>
              <a:rPr lang="en-US" sz="3600" dirty="0" smtClean="0">
                <a:latin typeface="Helvetica Neue Light"/>
                <a:cs typeface="Helvetica Neue Light"/>
              </a:rPr>
              <a:t>Multiplier Effect:</a:t>
            </a:r>
          </a:p>
          <a:p>
            <a:pPr algn="ctr"/>
            <a:r>
              <a:rPr lang="en-US" sz="3600" b="1" dirty="0" smtClean="0">
                <a:latin typeface="Helvetica Neue"/>
                <a:cs typeface="Helvetica Neue"/>
              </a:rPr>
              <a:t>MESSAGES MATTER MORE THAN EVER!</a:t>
            </a:r>
            <a:endParaRPr lang="en-US" sz="3600" b="1" dirty="0">
              <a:latin typeface="Helvetica Neue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6" y="868383"/>
            <a:ext cx="47582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Helvetica Neue Light"/>
                <a:cs typeface="Helvetica Neue Light"/>
              </a:rPr>
              <a:t>The best causes, organizations and companies – the best BRANDS – have connected through:</a:t>
            </a:r>
          </a:p>
          <a:p>
            <a:pPr algn="ctr"/>
            <a:endParaRPr lang="en-US" sz="3600" dirty="0">
              <a:latin typeface="Lucida Grande"/>
              <a:cs typeface="Lucida Grande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38403" y="3975122"/>
            <a:ext cx="4188177" cy="6858000"/>
            <a:chOff x="2438403" y="3975122"/>
            <a:chExt cx="4188177" cy="6858000"/>
          </a:xfrm>
        </p:grpSpPr>
        <p:pic>
          <p:nvPicPr>
            <p:cNvPr id="5" name="Picture 4" descr="Green sig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3" y="3975122"/>
              <a:ext cx="4130929" cy="685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38403" y="4842933"/>
              <a:ext cx="41881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 smtClean="0">
                  <a:latin typeface="Helvetica Neue UltraLight"/>
                  <a:cs typeface="Helvetica Neue UltraLight"/>
                </a:rPr>
                <a:t>Values</a:t>
              </a:r>
              <a:endParaRPr lang="en-US" sz="9600" dirty="0">
                <a:latin typeface="Helvetica Neue UltraLight"/>
                <a:cs typeface="Helvetica Neue UltraLight"/>
              </a:endParaRPr>
            </a:p>
          </p:txBody>
        </p:sp>
      </p:grpSp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7.77778E-6 L 0.00747 0.58264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4204</TotalTime>
  <Words>1183</Words>
  <Application>Microsoft Office PowerPoint</Application>
  <PresentationFormat>On-screen Show (4:3)</PresentationFormat>
  <Paragraphs>391</Paragraphs>
  <Slides>56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Facts</vt:lpstr>
      <vt:lpstr>Proof Every Day</vt:lpstr>
      <vt:lpstr>Foundation Example</vt:lpstr>
      <vt:lpstr>PowerPoint Presentation</vt:lpstr>
      <vt:lpstr>PowerPoint Presentation</vt:lpstr>
      <vt:lpstr>The Original Message</vt:lpstr>
      <vt:lpstr>The Message</vt:lpstr>
      <vt:lpstr>A Better Message</vt:lpstr>
      <vt:lpstr>A Better Message</vt:lpstr>
      <vt:lpstr>PowerPoint Presentation</vt:lpstr>
      <vt:lpstr>PowerPoint Presentation</vt:lpstr>
      <vt:lpstr>PowerPoint Presentation</vt:lpstr>
      <vt:lpstr>PowerPoint Presentation</vt:lpstr>
      <vt:lpstr>BREAK-IN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Insights Example:  Values of the Affluent</vt:lpstr>
      <vt:lpstr>Consumption Patterns  </vt:lpstr>
      <vt:lpstr>PowerPoint Presentation</vt:lpstr>
      <vt:lpstr>Executing Success</vt:lpstr>
      <vt:lpstr>BREAK-IN</vt:lpstr>
      <vt:lpstr>PowerPoint Presentation</vt:lpstr>
      <vt:lpstr>The Big “Bang”</vt:lpstr>
      <vt:lpstr>Executing Success</vt:lpstr>
      <vt:lpstr>PowerPoint Presentation</vt:lpstr>
      <vt:lpstr>PowerPoint Presentation</vt:lpstr>
      <vt:lpstr>PowerPoint Presentation</vt:lpstr>
      <vt:lpstr>PowerPoint Presentation</vt:lpstr>
      <vt:lpstr>Ambassadors</vt:lpstr>
      <vt:lpstr>Media Ambassadors</vt:lpstr>
      <vt:lpstr>PowerPoint Presentation</vt:lpstr>
      <vt:lpstr>Social Media Strategy</vt:lpstr>
      <vt:lpstr>Simple, Consistent Contact</vt:lpstr>
      <vt:lpstr>Email Communication</vt:lpstr>
      <vt:lpstr>Website &amp; Online</vt:lpstr>
      <vt:lpstr>PowerPoint Presentation</vt:lpstr>
      <vt:lpstr>Executing Success</vt:lpstr>
      <vt:lpstr>REMEMBER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Georgina Abella</dc:creator>
  <cp:lastModifiedBy>Kristie</cp:lastModifiedBy>
  <cp:revision>121</cp:revision>
  <cp:lastPrinted>2010-10-29T20:45:32Z</cp:lastPrinted>
  <dcterms:created xsi:type="dcterms:W3CDTF">2010-10-29T13:31:27Z</dcterms:created>
  <dcterms:modified xsi:type="dcterms:W3CDTF">2012-06-16T00:27:17Z</dcterms:modified>
</cp:coreProperties>
</file>