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0"/>
  </p:notesMasterIdLst>
  <p:handoutMasterIdLst>
    <p:handoutMasterId r:id="rId31"/>
  </p:handoutMasterIdLst>
  <p:sldIdLst>
    <p:sldId id="256" r:id="rId2"/>
    <p:sldId id="266" r:id="rId3"/>
    <p:sldId id="268" r:id="rId4"/>
    <p:sldId id="297" r:id="rId5"/>
    <p:sldId id="274" r:id="rId6"/>
    <p:sldId id="273" r:id="rId7"/>
    <p:sldId id="275" r:id="rId8"/>
    <p:sldId id="279" r:id="rId9"/>
    <p:sldId id="280" r:id="rId10"/>
    <p:sldId id="284" r:id="rId11"/>
    <p:sldId id="285" r:id="rId12"/>
    <p:sldId id="294" r:id="rId13"/>
    <p:sldId id="306" r:id="rId14"/>
    <p:sldId id="311" r:id="rId15"/>
    <p:sldId id="310" r:id="rId16"/>
    <p:sldId id="322" r:id="rId17"/>
    <p:sldId id="323" r:id="rId18"/>
    <p:sldId id="314" r:id="rId19"/>
    <p:sldId id="312" r:id="rId20"/>
    <p:sldId id="315" r:id="rId21"/>
    <p:sldId id="317" r:id="rId22"/>
    <p:sldId id="318" r:id="rId23"/>
    <p:sldId id="319" r:id="rId24"/>
    <p:sldId id="313" r:id="rId25"/>
    <p:sldId id="325" r:id="rId26"/>
    <p:sldId id="326" r:id="rId27"/>
    <p:sldId id="327" r:id="rId28"/>
    <p:sldId id="296" r:id="rId29"/>
  </p:sldIdLst>
  <p:sldSz cx="9144000" cy="6858000" type="screen4x3"/>
  <p:notesSz cx="6858000" cy="9117013"/>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FFFF"/>
    <a:srgbClr val="FFFF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623" autoAdjust="0"/>
    <p:restoredTop sz="86429" autoAdjust="0"/>
  </p:normalViewPr>
  <p:slideViewPr>
    <p:cSldViewPr>
      <p:cViewPr varScale="1">
        <p:scale>
          <a:sx n="63" d="100"/>
          <a:sy n="63" d="100"/>
        </p:scale>
        <p:origin x="-306" y="-102"/>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1830" y="-84"/>
      </p:cViewPr>
      <p:guideLst>
        <p:guide orient="horz" pos="2871"/>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5613"/>
          </a:xfrm>
          <a:prstGeom prst="rect">
            <a:avLst/>
          </a:prstGeom>
        </p:spPr>
        <p:txBody>
          <a:bodyPr vert="horz" lIns="91440" tIns="45720" rIns="91440" bIns="45720" rtlCol="0"/>
          <a:lstStyle>
            <a:lvl1pPr algn="l">
              <a:defRPr sz="1200"/>
            </a:lvl1pPr>
          </a:lstStyle>
          <a:p>
            <a:pPr>
              <a:defRPr/>
            </a:pPr>
            <a:endParaRPr lang="en-US" dirty="0"/>
          </a:p>
        </p:txBody>
      </p:sp>
      <p:sp>
        <p:nvSpPr>
          <p:cNvPr id="3" name="Date Placeholder 2"/>
          <p:cNvSpPr>
            <a:spLocks noGrp="1"/>
          </p:cNvSpPr>
          <p:nvPr>
            <p:ph type="dt" sz="quarter" idx="1"/>
          </p:nvPr>
        </p:nvSpPr>
        <p:spPr>
          <a:xfrm>
            <a:off x="3884613" y="0"/>
            <a:ext cx="2971800" cy="455613"/>
          </a:xfrm>
          <a:prstGeom prst="rect">
            <a:avLst/>
          </a:prstGeom>
        </p:spPr>
        <p:txBody>
          <a:bodyPr vert="horz" lIns="91440" tIns="45720" rIns="91440" bIns="45720" rtlCol="0"/>
          <a:lstStyle>
            <a:lvl1pPr algn="r">
              <a:defRPr sz="1200"/>
            </a:lvl1pPr>
          </a:lstStyle>
          <a:p>
            <a:pPr>
              <a:defRPr/>
            </a:pPr>
            <a:fld id="{46D62BA6-D9F5-4398-90B6-916C8B8B807F}" type="datetimeFigureOut">
              <a:rPr lang="en-US"/>
              <a:pPr>
                <a:defRPr/>
              </a:pPr>
              <a:t>6/18/2012</a:t>
            </a:fld>
            <a:endParaRPr lang="en-US" dirty="0"/>
          </a:p>
        </p:txBody>
      </p:sp>
      <p:sp>
        <p:nvSpPr>
          <p:cNvPr id="4" name="Footer Placeholder 3"/>
          <p:cNvSpPr>
            <a:spLocks noGrp="1"/>
          </p:cNvSpPr>
          <p:nvPr>
            <p:ph type="ftr" sz="quarter" idx="2"/>
          </p:nvPr>
        </p:nvSpPr>
        <p:spPr>
          <a:xfrm>
            <a:off x="0" y="8659813"/>
            <a:ext cx="2971800" cy="455612"/>
          </a:xfrm>
          <a:prstGeom prst="rect">
            <a:avLst/>
          </a:prstGeom>
        </p:spPr>
        <p:txBody>
          <a:bodyPr vert="horz" lIns="91440" tIns="45720" rIns="91440" bIns="45720" rtlCol="0" anchor="b"/>
          <a:lstStyle>
            <a:lvl1pPr algn="l">
              <a:defRPr sz="1200"/>
            </a:lvl1pPr>
          </a:lstStyle>
          <a:p>
            <a:pPr>
              <a:defRPr/>
            </a:pPr>
            <a:endParaRPr lang="en-US" dirty="0"/>
          </a:p>
        </p:txBody>
      </p:sp>
      <p:sp>
        <p:nvSpPr>
          <p:cNvPr id="5" name="Slide Number Placeholder 4"/>
          <p:cNvSpPr>
            <a:spLocks noGrp="1"/>
          </p:cNvSpPr>
          <p:nvPr>
            <p:ph type="sldNum" sz="quarter" idx="3"/>
          </p:nvPr>
        </p:nvSpPr>
        <p:spPr>
          <a:xfrm>
            <a:off x="3884613" y="8659813"/>
            <a:ext cx="2971800" cy="455612"/>
          </a:xfrm>
          <a:prstGeom prst="rect">
            <a:avLst/>
          </a:prstGeom>
        </p:spPr>
        <p:txBody>
          <a:bodyPr vert="horz" lIns="91440" tIns="45720" rIns="91440" bIns="45720" rtlCol="0" anchor="b"/>
          <a:lstStyle>
            <a:lvl1pPr algn="r">
              <a:defRPr sz="1200"/>
            </a:lvl1pPr>
          </a:lstStyle>
          <a:p>
            <a:pPr>
              <a:defRPr/>
            </a:pPr>
            <a:fld id="{10146FD9-87D9-43FE-A835-6DBB07AA3538}"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6147" name="Rectangle 3"/>
          <p:cNvSpPr>
            <a:spLocks noGrp="1" noChangeArrowheads="1"/>
          </p:cNvSpPr>
          <p:nvPr>
            <p:ph type="dt" idx="1"/>
          </p:nvPr>
        </p:nvSpPr>
        <p:spPr bwMode="auto">
          <a:xfrm>
            <a:off x="3884613"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48132" name="Rectangle 4"/>
          <p:cNvSpPr>
            <a:spLocks noGrp="1" noRot="1" noChangeAspect="1" noChangeArrowheads="1" noTextEdit="1"/>
          </p:cNvSpPr>
          <p:nvPr>
            <p:ph type="sldImg" idx="2"/>
          </p:nvPr>
        </p:nvSpPr>
        <p:spPr bwMode="auto">
          <a:xfrm>
            <a:off x="1150938" y="684213"/>
            <a:ext cx="4557712" cy="3417887"/>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685800" y="4330700"/>
            <a:ext cx="5486400" cy="4102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6151" name="Rectangle 7"/>
          <p:cNvSpPr>
            <a:spLocks noGrp="1" noChangeArrowheads="1"/>
          </p:cNvSpPr>
          <p:nvPr>
            <p:ph type="sldNum" sz="quarter" idx="5"/>
          </p:nvPr>
        </p:nvSpPr>
        <p:spPr bwMode="auto">
          <a:xfrm>
            <a:off x="3884613" y="8659813"/>
            <a:ext cx="2971800" cy="4556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pPr>
              <a:defRPr/>
            </a:pPr>
            <a:fld id="{825A6593-D4F9-496C-ABCF-9ADD0ED430B2}"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8763" cy="6851650"/>
            <a:chOff x="1" y="0"/>
            <a:chExt cx="5763" cy="4316"/>
          </a:xfrm>
        </p:grpSpPr>
        <p:sp>
          <p:nvSpPr>
            <p:cNvPr id="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288" y="0"/>
              <a:ext cx="5098" cy="4316"/>
              <a:chOff x="288" y="0"/>
              <a:chExt cx="5098" cy="4316"/>
            </a:xfrm>
          </p:grpSpPr>
          <p:sp>
            <p:nvSpPr>
              <p:cNvPr id="28"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29"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0"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1"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2"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3"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4"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5"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6"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7"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8"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39"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40"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grpSp>
        <p:sp>
          <p:nvSpPr>
            <p:cNvPr id="9"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0"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1"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2"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dirty="0"/>
            </a:p>
          </p:txBody>
        </p:sp>
        <p:sp>
          <p:nvSpPr>
            <p:cNvPr id="13"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dirty="0"/>
            </a:p>
          </p:txBody>
        </p:sp>
        <p:sp>
          <p:nvSpPr>
            <p:cNvPr id="14"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5"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dirty="0"/>
            </a:p>
          </p:txBody>
        </p:sp>
        <p:sp>
          <p:nvSpPr>
            <p:cNvPr id="16"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dirty="0"/>
            </a:p>
          </p:txBody>
        </p:sp>
        <p:sp>
          <p:nvSpPr>
            <p:cNvPr id="17"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dirty="0"/>
            </a:p>
          </p:txBody>
        </p:sp>
        <p:sp>
          <p:nvSpPr>
            <p:cNvPr id="18"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dirty="0"/>
            </a:p>
          </p:txBody>
        </p:sp>
        <p:sp>
          <p:nvSpPr>
            <p:cNvPr id="19"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dirty="0"/>
            </a:p>
          </p:txBody>
        </p:sp>
        <p:grpSp>
          <p:nvGrpSpPr>
            <p:cNvPr id="20" name="Group 31"/>
            <p:cNvGrpSpPr>
              <a:grpSpLocks/>
            </p:cNvGrpSpPr>
            <p:nvPr/>
          </p:nvGrpSpPr>
          <p:grpSpPr bwMode="auto">
            <a:xfrm>
              <a:off x="1" y="392"/>
              <a:ext cx="5758" cy="1571"/>
              <a:chOff x="1" y="392"/>
              <a:chExt cx="5758" cy="1571"/>
            </a:xfrm>
          </p:grpSpPr>
          <p:sp>
            <p:nvSpPr>
              <p:cNvPr id="23"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dirty="0"/>
              </a:p>
            </p:txBody>
          </p:sp>
          <p:sp>
            <p:nvSpPr>
              <p:cNvPr id="24"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dirty="0"/>
              </a:p>
            </p:txBody>
          </p:sp>
          <p:sp>
            <p:nvSpPr>
              <p:cNvPr id="25"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dirty="0"/>
              </a:p>
            </p:txBody>
          </p:sp>
          <p:sp>
            <p:nvSpPr>
              <p:cNvPr id="26"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dirty="0"/>
              </a:p>
            </p:txBody>
          </p:sp>
          <p:sp>
            <p:nvSpPr>
              <p:cNvPr id="27"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dirty="0"/>
              </a:p>
            </p:txBody>
          </p:sp>
        </p:grpSp>
        <p:sp>
          <p:nvSpPr>
            <p:cNvPr id="21"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dirty="0"/>
            </a:p>
          </p:txBody>
        </p:sp>
        <p:sp>
          <p:nvSpPr>
            <p:cNvPr id="22"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dirty="0"/>
            </a:p>
          </p:txBody>
        </p:sp>
      </p:grpSp>
      <p:sp>
        <p:nvSpPr>
          <p:cNvPr id="19495"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9496"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41" name="Rectangle 41"/>
          <p:cNvSpPr>
            <a:spLocks noGrp="1" noChangeArrowheads="1"/>
          </p:cNvSpPr>
          <p:nvPr>
            <p:ph type="dt" sz="quarter" idx="10"/>
          </p:nvPr>
        </p:nvSpPr>
        <p:spPr/>
        <p:txBody>
          <a:bodyPr/>
          <a:lstStyle>
            <a:lvl1pPr>
              <a:defRPr/>
            </a:lvl1pPr>
          </a:lstStyle>
          <a:p>
            <a:pPr>
              <a:defRPr/>
            </a:pPr>
            <a:fld id="{192546D2-8DD9-4CA8-91B7-C34B8A92E139}" type="datetime1">
              <a:rPr lang="en-US"/>
              <a:pPr>
                <a:defRPr/>
              </a:pPr>
              <a:t>6/18/2012</a:t>
            </a:fld>
            <a:endParaRPr lang="en-US" dirty="0"/>
          </a:p>
        </p:txBody>
      </p:sp>
      <p:sp>
        <p:nvSpPr>
          <p:cNvPr id="42" name="Rectangle 42"/>
          <p:cNvSpPr>
            <a:spLocks noGrp="1" noChangeArrowheads="1"/>
          </p:cNvSpPr>
          <p:nvPr>
            <p:ph type="ftr" sz="quarter" idx="11"/>
          </p:nvPr>
        </p:nvSpPr>
        <p:spPr/>
        <p:txBody>
          <a:bodyPr/>
          <a:lstStyle>
            <a:lvl1pPr>
              <a:defRPr/>
            </a:lvl1pPr>
          </a:lstStyle>
          <a:p>
            <a:pPr>
              <a:defRPr/>
            </a:pPr>
            <a:endParaRPr lang="en-US" dirty="0"/>
          </a:p>
        </p:txBody>
      </p:sp>
      <p:sp>
        <p:nvSpPr>
          <p:cNvPr id="43" name="Rectangle 43"/>
          <p:cNvSpPr>
            <a:spLocks noGrp="1" noChangeArrowheads="1"/>
          </p:cNvSpPr>
          <p:nvPr>
            <p:ph type="sldNum" sz="quarter" idx="12"/>
          </p:nvPr>
        </p:nvSpPr>
        <p:spPr/>
        <p:txBody>
          <a:bodyPr/>
          <a:lstStyle>
            <a:lvl1pPr>
              <a:defRPr/>
            </a:lvl1pPr>
          </a:lstStyle>
          <a:p>
            <a:pPr>
              <a:defRPr/>
            </a:pPr>
            <a:fld id="{D86A7F1C-7A80-4ACD-B4F9-FD13082DDE8C}"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7123EF47-EFE1-434A-931B-DFCB6E74369A}" type="datetime1">
              <a:rPr lang="en-US"/>
              <a:pPr>
                <a:defRPr/>
              </a:pPr>
              <a:t>6/18/2012</a:t>
            </a:fld>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408994B1-551F-4E8C-BBB4-046A09F4094E}"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0B8CDAE9-5CC2-4E06-B2AB-F8406C3235EC}" type="datetime1">
              <a:rPr lang="en-US"/>
              <a:pPr>
                <a:defRPr/>
              </a:pPr>
              <a:t>6/18/2012</a:t>
            </a:fld>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7106FE2E-044F-48ED-88F2-75F2C3D77DE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0"/>
          <p:cNvSpPr>
            <a:spLocks noGrp="1" noChangeArrowheads="1"/>
          </p:cNvSpPr>
          <p:nvPr>
            <p:ph type="dt" sz="half" idx="10"/>
          </p:nvPr>
        </p:nvSpPr>
        <p:spPr>
          <a:ln/>
        </p:spPr>
        <p:txBody>
          <a:bodyPr/>
          <a:lstStyle>
            <a:lvl1pPr>
              <a:defRPr/>
            </a:lvl1pPr>
          </a:lstStyle>
          <a:p>
            <a:pPr>
              <a:defRPr/>
            </a:pPr>
            <a:fld id="{D36FE5A0-E42C-4F93-BA33-FBE09A54433F}" type="datetime1">
              <a:rPr lang="en-US"/>
              <a:pPr>
                <a:defRPr/>
              </a:pPr>
              <a:t>6/18/2012</a:t>
            </a:fld>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764F0B84-2A6D-49CB-9371-7F52AE3B45A3}"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0"/>
          <p:cNvSpPr>
            <a:spLocks noGrp="1" noChangeArrowheads="1"/>
          </p:cNvSpPr>
          <p:nvPr>
            <p:ph type="dt" sz="half" idx="10"/>
          </p:nvPr>
        </p:nvSpPr>
        <p:spPr>
          <a:ln/>
        </p:spPr>
        <p:txBody>
          <a:bodyPr/>
          <a:lstStyle>
            <a:lvl1pPr>
              <a:defRPr/>
            </a:lvl1pPr>
          </a:lstStyle>
          <a:p>
            <a:pPr>
              <a:defRPr/>
            </a:pPr>
            <a:fld id="{13240F7F-00D0-47FE-B485-F2A851244D60}" type="datetime1">
              <a:rPr lang="en-US"/>
              <a:pPr>
                <a:defRPr/>
              </a:pPr>
              <a:t>6/18/2012</a:t>
            </a:fld>
            <a:endParaRPr lang="en-US" dirty="0"/>
          </a:p>
        </p:txBody>
      </p:sp>
      <p:sp>
        <p:nvSpPr>
          <p:cNvPr id="5"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42"/>
          <p:cNvSpPr>
            <a:spLocks noGrp="1" noChangeArrowheads="1"/>
          </p:cNvSpPr>
          <p:nvPr>
            <p:ph type="sldNum" sz="quarter" idx="12"/>
          </p:nvPr>
        </p:nvSpPr>
        <p:spPr>
          <a:ln/>
        </p:spPr>
        <p:txBody>
          <a:bodyPr/>
          <a:lstStyle>
            <a:lvl1pPr>
              <a:defRPr/>
            </a:lvl1pPr>
          </a:lstStyle>
          <a:p>
            <a:pPr>
              <a:defRPr/>
            </a:pPr>
            <a:fld id="{D93EB487-F101-43A6-BC32-8E7DD72A665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0"/>
          <p:cNvSpPr>
            <a:spLocks noGrp="1" noChangeArrowheads="1"/>
          </p:cNvSpPr>
          <p:nvPr>
            <p:ph type="dt" sz="half" idx="10"/>
          </p:nvPr>
        </p:nvSpPr>
        <p:spPr>
          <a:ln/>
        </p:spPr>
        <p:txBody>
          <a:bodyPr/>
          <a:lstStyle>
            <a:lvl1pPr>
              <a:defRPr/>
            </a:lvl1pPr>
          </a:lstStyle>
          <a:p>
            <a:pPr>
              <a:defRPr/>
            </a:pPr>
            <a:fld id="{049D676A-3935-4B8C-B772-9BBBAF057B7D}" type="datetime1">
              <a:rPr lang="en-US"/>
              <a:pPr>
                <a:defRPr/>
              </a:pPr>
              <a:t>6/18/2012</a:t>
            </a:fld>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265DA3B0-E765-4389-903D-C175BF6415FB}"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0"/>
          <p:cNvSpPr>
            <a:spLocks noGrp="1" noChangeArrowheads="1"/>
          </p:cNvSpPr>
          <p:nvPr>
            <p:ph type="dt" sz="half" idx="10"/>
          </p:nvPr>
        </p:nvSpPr>
        <p:spPr>
          <a:ln/>
        </p:spPr>
        <p:txBody>
          <a:bodyPr/>
          <a:lstStyle>
            <a:lvl1pPr>
              <a:defRPr/>
            </a:lvl1pPr>
          </a:lstStyle>
          <a:p>
            <a:pPr>
              <a:defRPr/>
            </a:pPr>
            <a:fld id="{1C8465EE-A1B3-4CED-83D1-F598AC8B353F}" type="datetime1">
              <a:rPr lang="en-US"/>
              <a:pPr>
                <a:defRPr/>
              </a:pPr>
              <a:t>6/18/2012</a:t>
            </a:fld>
            <a:endParaRPr lang="en-US" dirty="0"/>
          </a:p>
        </p:txBody>
      </p:sp>
      <p:sp>
        <p:nvSpPr>
          <p:cNvPr id="8"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42"/>
          <p:cNvSpPr>
            <a:spLocks noGrp="1" noChangeArrowheads="1"/>
          </p:cNvSpPr>
          <p:nvPr>
            <p:ph type="sldNum" sz="quarter" idx="12"/>
          </p:nvPr>
        </p:nvSpPr>
        <p:spPr>
          <a:ln/>
        </p:spPr>
        <p:txBody>
          <a:bodyPr/>
          <a:lstStyle>
            <a:lvl1pPr>
              <a:defRPr/>
            </a:lvl1pPr>
          </a:lstStyle>
          <a:p>
            <a:pPr>
              <a:defRPr/>
            </a:pPr>
            <a:fld id="{EADA2D1A-A90D-47E7-B262-5C1E1EBF6C6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0"/>
          <p:cNvSpPr>
            <a:spLocks noGrp="1" noChangeArrowheads="1"/>
          </p:cNvSpPr>
          <p:nvPr>
            <p:ph type="dt" sz="half" idx="10"/>
          </p:nvPr>
        </p:nvSpPr>
        <p:spPr>
          <a:ln/>
        </p:spPr>
        <p:txBody>
          <a:bodyPr/>
          <a:lstStyle>
            <a:lvl1pPr>
              <a:defRPr/>
            </a:lvl1pPr>
          </a:lstStyle>
          <a:p>
            <a:pPr>
              <a:defRPr/>
            </a:pPr>
            <a:fld id="{FA14A78F-D0D1-4F1C-8913-89398DE89B2D}" type="datetime1">
              <a:rPr lang="en-US"/>
              <a:pPr>
                <a:defRPr/>
              </a:pPr>
              <a:t>6/18/2012</a:t>
            </a:fld>
            <a:endParaRPr lang="en-US" dirty="0"/>
          </a:p>
        </p:txBody>
      </p:sp>
      <p:sp>
        <p:nvSpPr>
          <p:cNvPr id="4"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42"/>
          <p:cNvSpPr>
            <a:spLocks noGrp="1" noChangeArrowheads="1"/>
          </p:cNvSpPr>
          <p:nvPr>
            <p:ph type="sldNum" sz="quarter" idx="12"/>
          </p:nvPr>
        </p:nvSpPr>
        <p:spPr>
          <a:ln/>
        </p:spPr>
        <p:txBody>
          <a:bodyPr/>
          <a:lstStyle>
            <a:lvl1pPr>
              <a:defRPr/>
            </a:lvl1pPr>
          </a:lstStyle>
          <a:p>
            <a:pPr>
              <a:defRPr/>
            </a:pPr>
            <a:fld id="{30080065-ACAE-43DE-8B43-4B233FC4CC9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p:cNvSpPr>
            <a:spLocks noGrp="1" noChangeArrowheads="1"/>
          </p:cNvSpPr>
          <p:nvPr>
            <p:ph type="dt" sz="half" idx="10"/>
          </p:nvPr>
        </p:nvSpPr>
        <p:spPr>
          <a:ln/>
        </p:spPr>
        <p:txBody>
          <a:bodyPr/>
          <a:lstStyle>
            <a:lvl1pPr>
              <a:defRPr/>
            </a:lvl1pPr>
          </a:lstStyle>
          <a:p>
            <a:pPr>
              <a:defRPr/>
            </a:pPr>
            <a:fld id="{2162B943-2059-4D5D-B4DC-0981292F72A7}" type="datetime1">
              <a:rPr lang="en-US"/>
              <a:pPr>
                <a:defRPr/>
              </a:pPr>
              <a:t>6/18/2012</a:t>
            </a:fld>
            <a:endParaRPr lang="en-US" dirty="0"/>
          </a:p>
        </p:txBody>
      </p:sp>
      <p:sp>
        <p:nvSpPr>
          <p:cNvPr id="3"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42"/>
          <p:cNvSpPr>
            <a:spLocks noGrp="1" noChangeArrowheads="1"/>
          </p:cNvSpPr>
          <p:nvPr>
            <p:ph type="sldNum" sz="quarter" idx="12"/>
          </p:nvPr>
        </p:nvSpPr>
        <p:spPr>
          <a:ln/>
        </p:spPr>
        <p:txBody>
          <a:bodyPr/>
          <a:lstStyle>
            <a:lvl1pPr>
              <a:defRPr/>
            </a:lvl1pPr>
          </a:lstStyle>
          <a:p>
            <a:pPr>
              <a:defRPr/>
            </a:pPr>
            <a:fld id="{6F302808-DB8F-48FA-9E57-79F5726F7577}"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8CD1FEAA-DA4A-43AC-8B67-3D29F5C517D2}" type="datetime1">
              <a:rPr lang="en-US"/>
              <a:pPr>
                <a:defRPr/>
              </a:pPr>
              <a:t>6/18/2012</a:t>
            </a:fld>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63EFA2B6-2A96-4E9C-8A86-55CE16E447E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0"/>
          <p:cNvSpPr>
            <a:spLocks noGrp="1" noChangeArrowheads="1"/>
          </p:cNvSpPr>
          <p:nvPr>
            <p:ph type="dt" sz="half" idx="10"/>
          </p:nvPr>
        </p:nvSpPr>
        <p:spPr>
          <a:ln/>
        </p:spPr>
        <p:txBody>
          <a:bodyPr/>
          <a:lstStyle>
            <a:lvl1pPr>
              <a:defRPr/>
            </a:lvl1pPr>
          </a:lstStyle>
          <a:p>
            <a:pPr>
              <a:defRPr/>
            </a:pPr>
            <a:fld id="{E7116294-697C-4AAB-8CFB-CB010BBA6CBF}" type="datetime1">
              <a:rPr lang="en-US"/>
              <a:pPr>
                <a:defRPr/>
              </a:pPr>
              <a:t>6/18/2012</a:t>
            </a:fld>
            <a:endParaRPr lang="en-US" dirty="0"/>
          </a:p>
        </p:txBody>
      </p:sp>
      <p:sp>
        <p:nvSpPr>
          <p:cNvPr id="6" name="Rectangle 41"/>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42"/>
          <p:cNvSpPr>
            <a:spLocks noGrp="1" noChangeArrowheads="1"/>
          </p:cNvSpPr>
          <p:nvPr>
            <p:ph type="sldNum" sz="quarter" idx="12"/>
          </p:nvPr>
        </p:nvSpPr>
        <p:spPr>
          <a:ln/>
        </p:spPr>
        <p:txBody>
          <a:bodyPr/>
          <a:lstStyle>
            <a:lvl1pPr>
              <a:defRPr/>
            </a:lvl1pPr>
          </a:lstStyle>
          <a:p>
            <a:pPr>
              <a:defRPr/>
            </a:pPr>
            <a:fld id="{59BD1312-A600-4823-92F8-13F01C73009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shade val="39216"/>
                <a:invGamma/>
              </a:schemeClr>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1588" y="0"/>
            <a:ext cx="9148762" cy="6851650"/>
            <a:chOff x="1" y="0"/>
            <a:chExt cx="5763" cy="4316"/>
          </a:xfrm>
        </p:grpSpPr>
        <p:sp>
          <p:nvSpPr>
            <p:cNvPr id="18435" name="Freeform 3"/>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8436" name="Freeform 4"/>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8437" name="Freeform 5"/>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grpSp>
          <p:nvGrpSpPr>
            <p:cNvPr id="1035" name="Group 6"/>
            <p:cNvGrpSpPr>
              <a:grpSpLocks/>
            </p:cNvGrpSpPr>
            <p:nvPr/>
          </p:nvGrpSpPr>
          <p:grpSpPr bwMode="auto">
            <a:xfrm>
              <a:off x="288" y="0"/>
              <a:ext cx="5098" cy="4316"/>
              <a:chOff x="288" y="0"/>
              <a:chExt cx="5098" cy="4316"/>
            </a:xfrm>
          </p:grpSpPr>
          <p:sp>
            <p:nvSpPr>
              <p:cNvPr id="18439" name="Freeform 7"/>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0" name="Freeform 8"/>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1" name="Freeform 9"/>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2" name="Freeform 10"/>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3" name="Freeform 11"/>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4" name="Freeform 12"/>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5" name="Freeform 13"/>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6" name="Freeform 14"/>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7" name="Freeform 15"/>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8" name="Freeform 16"/>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49" name="Freeform 17"/>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50" name="Freeform 18"/>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sp>
            <p:nvSpPr>
              <p:cNvPr id="18451" name="Freeform 19"/>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dirty="0"/>
              </a:p>
            </p:txBody>
          </p:sp>
        </p:grpSp>
        <p:sp>
          <p:nvSpPr>
            <p:cNvPr id="18452" name="Freeform 20"/>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8453" name="Freeform 21"/>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dirty="0"/>
            </a:p>
          </p:txBody>
        </p:sp>
        <p:sp>
          <p:nvSpPr>
            <p:cNvPr id="18454" name="Freeform 22"/>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8455" name="Freeform 23"/>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dirty="0"/>
            </a:p>
          </p:txBody>
        </p:sp>
        <p:sp>
          <p:nvSpPr>
            <p:cNvPr id="18456" name="Freeform 24"/>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dirty="0"/>
            </a:p>
          </p:txBody>
        </p:sp>
        <p:sp>
          <p:nvSpPr>
            <p:cNvPr id="18457" name="Freeform 25"/>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dirty="0"/>
            </a:p>
          </p:txBody>
        </p:sp>
        <p:sp>
          <p:nvSpPr>
            <p:cNvPr id="18458" name="Freeform 26"/>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dirty="0"/>
            </a:p>
          </p:txBody>
        </p:sp>
        <p:sp>
          <p:nvSpPr>
            <p:cNvPr id="18459" name="Freeform 27"/>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dirty="0"/>
            </a:p>
          </p:txBody>
        </p:sp>
        <p:sp>
          <p:nvSpPr>
            <p:cNvPr id="18460" name="Line 28"/>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dirty="0"/>
            </a:p>
          </p:txBody>
        </p:sp>
        <p:sp>
          <p:nvSpPr>
            <p:cNvPr id="18461" name="Line 29"/>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dirty="0"/>
            </a:p>
          </p:txBody>
        </p:sp>
        <p:sp>
          <p:nvSpPr>
            <p:cNvPr id="18462" name="Line 30"/>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dirty="0"/>
            </a:p>
          </p:txBody>
        </p:sp>
        <p:grpSp>
          <p:nvGrpSpPr>
            <p:cNvPr id="1047" name="Group 31"/>
            <p:cNvGrpSpPr>
              <a:grpSpLocks/>
            </p:cNvGrpSpPr>
            <p:nvPr/>
          </p:nvGrpSpPr>
          <p:grpSpPr bwMode="auto">
            <a:xfrm>
              <a:off x="1" y="392"/>
              <a:ext cx="5758" cy="1571"/>
              <a:chOff x="1" y="392"/>
              <a:chExt cx="5758" cy="1571"/>
            </a:xfrm>
          </p:grpSpPr>
          <p:sp>
            <p:nvSpPr>
              <p:cNvPr id="18464" name="Line 32"/>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dirty="0"/>
              </a:p>
            </p:txBody>
          </p:sp>
          <p:sp>
            <p:nvSpPr>
              <p:cNvPr id="18465" name="Line 33"/>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dirty="0"/>
              </a:p>
            </p:txBody>
          </p:sp>
          <p:sp>
            <p:nvSpPr>
              <p:cNvPr id="18466" name="Line 34"/>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dirty="0"/>
              </a:p>
            </p:txBody>
          </p:sp>
          <p:sp>
            <p:nvSpPr>
              <p:cNvPr id="18467" name="Line 35"/>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dirty="0"/>
              </a:p>
            </p:txBody>
          </p:sp>
          <p:sp>
            <p:nvSpPr>
              <p:cNvPr id="18468" name="Line 36"/>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dirty="0"/>
              </a:p>
            </p:txBody>
          </p:sp>
        </p:grpSp>
        <p:sp>
          <p:nvSpPr>
            <p:cNvPr id="18469" name="Line 37"/>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dirty="0"/>
            </a:p>
          </p:txBody>
        </p:sp>
        <p:sp>
          <p:nvSpPr>
            <p:cNvPr id="18470" name="Line 38"/>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dirty="0"/>
            </a:p>
          </p:txBody>
        </p:sp>
      </p:grpSp>
      <p:sp>
        <p:nvSpPr>
          <p:cNvPr id="18471" name="Rectangle 39"/>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8472" name="Rectangle 40"/>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fld id="{D8B055D4-B284-45C0-A217-1E3F6C390A6C}" type="datetime1">
              <a:rPr lang="en-US"/>
              <a:pPr>
                <a:defRPr/>
              </a:pPr>
              <a:t>6/18/2012</a:t>
            </a:fld>
            <a:endParaRPr lang="en-US" dirty="0"/>
          </a:p>
        </p:txBody>
      </p:sp>
      <p:sp>
        <p:nvSpPr>
          <p:cNvPr id="18473" name="Rectangle 41"/>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dirty="0"/>
          </a:p>
        </p:txBody>
      </p:sp>
      <p:sp>
        <p:nvSpPr>
          <p:cNvPr id="18474" name="Rectangle 42"/>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pPr>
              <a:defRPr/>
            </a:pPr>
            <a:fld id="{E2DF4675-8D29-4AB7-A67C-BC834E7007D2}" type="slidenum">
              <a:rPr lang="en-US"/>
              <a:pPr>
                <a:defRPr/>
              </a:pPr>
              <a:t>‹#›</a:t>
            </a:fld>
            <a:endParaRPr lang="en-US" dirty="0"/>
          </a:p>
        </p:txBody>
      </p:sp>
      <p:sp>
        <p:nvSpPr>
          <p:cNvPr id="18475"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dk2" tx1="lt1" bg2="dk1" tx2="lt2" accent1="accent1" accent2="accent2" accent3="accent3" accent4="accent4" accent5="accent5" accent6="accent6" hlink="hlink" folHlink="folHlink"/>
  <p:sldLayoutIdLst>
    <p:sldLayoutId id="2147483756"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www.centerforcsri.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mailto:LindaM@ewstokes.org"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3"/>
          <p:cNvSpPr>
            <a:spLocks noGrp="1" noChangeArrowheads="1"/>
          </p:cNvSpPr>
          <p:nvPr>
            <p:ph type="sldNum" sz="quarter" idx="12"/>
          </p:nvPr>
        </p:nvSpPr>
        <p:spPr/>
        <p:txBody>
          <a:bodyPr/>
          <a:lstStyle/>
          <a:p>
            <a:pPr>
              <a:defRPr/>
            </a:pPr>
            <a:fld id="{AD121CAF-C6BF-41AC-AD0E-1E9306E3739D}" type="slidenum">
              <a:rPr lang="en-US"/>
              <a:pPr>
                <a:defRPr/>
              </a:pPr>
              <a:t>1</a:t>
            </a:fld>
            <a:endParaRPr lang="en-US" dirty="0"/>
          </a:p>
        </p:txBody>
      </p:sp>
      <p:sp>
        <p:nvSpPr>
          <p:cNvPr id="2050" name="Rectangle 2"/>
          <p:cNvSpPr>
            <a:spLocks noGrp="1" noChangeArrowheads="1"/>
          </p:cNvSpPr>
          <p:nvPr>
            <p:ph type="ctrTitle"/>
          </p:nvPr>
        </p:nvSpPr>
        <p:spPr>
          <a:xfrm>
            <a:off x="533400" y="2362200"/>
            <a:ext cx="7924800" cy="2743200"/>
          </a:xfrm>
        </p:spPr>
        <p:txBody>
          <a:bodyPr/>
          <a:lstStyle/>
          <a:p>
            <a:pPr eaLnBrk="1" hangingPunct="1">
              <a:defRPr/>
            </a:pPr>
            <a:r>
              <a:rPr lang="en-US" sz="4800" dirty="0" smtClean="0"/>
              <a:t/>
            </a:r>
            <a:br>
              <a:rPr lang="en-US" sz="4800" dirty="0" smtClean="0"/>
            </a:br>
            <a:r>
              <a:rPr lang="en-US" sz="4800" dirty="0" smtClean="0"/>
              <a:t/>
            </a:r>
            <a:br>
              <a:rPr lang="en-US" sz="4800" dirty="0" smtClean="0"/>
            </a:br>
            <a:r>
              <a:rPr lang="en-US" sz="4400" dirty="0" smtClean="0"/>
              <a:t>Creating An Internally Accountable School  </a:t>
            </a:r>
            <a:br>
              <a:rPr lang="en-US" sz="4400" dirty="0" smtClean="0"/>
            </a:br>
            <a:r>
              <a:rPr lang="en-US" sz="4400" dirty="0" smtClean="0"/>
              <a:t/>
            </a:r>
            <a:br>
              <a:rPr lang="en-US" sz="4400" dirty="0" smtClean="0"/>
            </a:br>
            <a:r>
              <a:rPr lang="en-US" sz="2800" dirty="0" smtClean="0"/>
              <a:t>Developing Instructional Cultures of Achievement that Support Strong Internal Accountability:  “It’s All About the Relationships”</a:t>
            </a:r>
          </a:p>
        </p:txBody>
      </p:sp>
    </p:spTree>
  </p:cSld>
  <p:clrMapOvr>
    <a:masterClrMapping/>
  </p:clrMapOvr>
  <p:transition advTm="57553"/>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Finding #3</a:t>
            </a:r>
            <a:br>
              <a:rPr lang="en-US" dirty="0" smtClean="0"/>
            </a:br>
            <a:endParaRPr lang="en-US" dirty="0"/>
          </a:p>
        </p:txBody>
      </p:sp>
      <p:sp>
        <p:nvSpPr>
          <p:cNvPr id="3" name="Content Placeholder 2"/>
          <p:cNvSpPr>
            <a:spLocks noGrp="1"/>
          </p:cNvSpPr>
          <p:nvPr>
            <p:ph idx="1"/>
          </p:nvPr>
        </p:nvSpPr>
        <p:spPr/>
        <p:txBody>
          <a:bodyPr/>
          <a:lstStyle/>
          <a:p>
            <a:pPr algn="ctr">
              <a:buFont typeface="Wingdings" pitchFamily="2" charset="2"/>
              <a:buNone/>
              <a:defRPr/>
            </a:pPr>
            <a:r>
              <a:rPr lang="en-US" dirty="0" smtClean="0"/>
              <a:t>	</a:t>
            </a:r>
            <a:r>
              <a:rPr lang="en-US" sz="4400" dirty="0" smtClean="0"/>
              <a:t>Developing Internal Accountability through Teacher Leadership</a:t>
            </a:r>
            <a:endParaRPr lang="en-US" sz="4400" dirty="0"/>
          </a:p>
        </p:txBody>
      </p:sp>
      <p:sp>
        <p:nvSpPr>
          <p:cNvPr id="4" name="Slide Number Placeholder 3"/>
          <p:cNvSpPr>
            <a:spLocks noGrp="1"/>
          </p:cNvSpPr>
          <p:nvPr>
            <p:ph type="sldNum" sz="quarter" idx="12"/>
          </p:nvPr>
        </p:nvSpPr>
        <p:spPr/>
        <p:txBody>
          <a:bodyPr/>
          <a:lstStyle/>
          <a:p>
            <a:pPr>
              <a:defRPr/>
            </a:pPr>
            <a:fld id="{045C932C-6F55-48FC-B83A-265281FD2120}"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855787"/>
          </a:xfrm>
        </p:spPr>
        <p:txBody>
          <a:bodyPr/>
          <a:lstStyle/>
          <a:p>
            <a:pPr>
              <a:defRPr/>
            </a:pPr>
            <a:r>
              <a:rPr lang="en-US" sz="3600" dirty="0" smtClean="0"/>
              <a:t>Developing Internal Accountability through Teacher Leadership:  </a:t>
            </a:r>
            <a:br>
              <a:rPr lang="en-US" sz="3600" dirty="0" smtClean="0"/>
            </a:br>
            <a:r>
              <a:rPr lang="en-US" sz="3600" dirty="0" smtClean="0"/>
              <a:t>Collegial Relationships that Work</a:t>
            </a:r>
            <a:br>
              <a:rPr lang="en-US" sz="3600" dirty="0" smtClean="0"/>
            </a:br>
            <a:endParaRPr lang="en-US" sz="3600" dirty="0"/>
          </a:p>
        </p:txBody>
      </p:sp>
      <p:sp>
        <p:nvSpPr>
          <p:cNvPr id="3" name="Content Placeholder 2"/>
          <p:cNvSpPr>
            <a:spLocks noGrp="1"/>
          </p:cNvSpPr>
          <p:nvPr>
            <p:ph idx="1"/>
          </p:nvPr>
        </p:nvSpPr>
        <p:spPr>
          <a:xfrm>
            <a:off x="457200" y="1752600"/>
            <a:ext cx="8229600" cy="4378325"/>
          </a:xfrm>
        </p:spPr>
        <p:txBody>
          <a:bodyPr/>
          <a:lstStyle/>
          <a:p>
            <a:pPr>
              <a:defRPr/>
            </a:pPr>
            <a:endParaRPr lang="en-US" sz="2000" dirty="0" smtClean="0"/>
          </a:p>
          <a:p>
            <a:pPr>
              <a:defRPr/>
            </a:pPr>
            <a:endParaRPr lang="en-US" sz="2000" dirty="0" smtClean="0"/>
          </a:p>
          <a:p>
            <a:pPr>
              <a:defRPr/>
            </a:pPr>
            <a:r>
              <a:rPr lang="en-US" sz="2000" dirty="0" smtClean="0"/>
              <a:t>Teachers who view themselves as team players value the internal accountability that supports everyone working together.  This encompasses veteran teachers supporting novice teachers.  Teachers thrive in this culture of support because of the collective wisdom that is available; therefore, teachers do not feel as if they have to go it alone and figure out things for themselves.  </a:t>
            </a:r>
            <a:endParaRPr lang="en-US" sz="2000" dirty="0"/>
          </a:p>
        </p:txBody>
      </p:sp>
      <p:sp>
        <p:nvSpPr>
          <p:cNvPr id="4" name="Slide Number Placeholder 3"/>
          <p:cNvSpPr>
            <a:spLocks noGrp="1"/>
          </p:cNvSpPr>
          <p:nvPr>
            <p:ph type="sldNum" sz="quarter" idx="12"/>
          </p:nvPr>
        </p:nvSpPr>
        <p:spPr/>
        <p:txBody>
          <a:bodyPr/>
          <a:lstStyle/>
          <a:p>
            <a:pPr>
              <a:defRPr/>
            </a:pPr>
            <a:fld id="{136E39B3-F739-4C00-9223-13CFEA320114}"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Finding #4</a:t>
            </a:r>
            <a:br>
              <a:rPr lang="en-US" dirty="0" smtClean="0"/>
            </a:br>
            <a:endParaRPr lang="en-US" dirty="0"/>
          </a:p>
        </p:txBody>
      </p:sp>
      <p:sp>
        <p:nvSpPr>
          <p:cNvPr id="3" name="Content Placeholder 2"/>
          <p:cNvSpPr>
            <a:spLocks noGrp="1"/>
          </p:cNvSpPr>
          <p:nvPr>
            <p:ph idx="1"/>
          </p:nvPr>
        </p:nvSpPr>
        <p:spPr/>
        <p:txBody>
          <a:bodyPr/>
          <a:lstStyle/>
          <a:p>
            <a:pPr algn="ctr">
              <a:buFont typeface="Wingdings" pitchFamily="2" charset="2"/>
              <a:buNone/>
              <a:defRPr/>
            </a:pPr>
            <a:r>
              <a:rPr lang="en-US" dirty="0" smtClean="0"/>
              <a:t>	</a:t>
            </a:r>
            <a:r>
              <a:rPr lang="en-US" sz="4400" dirty="0" smtClean="0"/>
              <a:t>Developing Internal Accountability through Engaging Parents/Families</a:t>
            </a:r>
          </a:p>
          <a:p>
            <a:pPr>
              <a:defRPr/>
            </a:pPr>
            <a:endParaRPr lang="en-US" sz="4400" dirty="0"/>
          </a:p>
        </p:txBody>
      </p:sp>
      <p:sp>
        <p:nvSpPr>
          <p:cNvPr id="4" name="Slide Number Placeholder 3"/>
          <p:cNvSpPr>
            <a:spLocks noGrp="1"/>
          </p:cNvSpPr>
          <p:nvPr>
            <p:ph type="sldNum" sz="quarter" idx="12"/>
          </p:nvPr>
        </p:nvSpPr>
        <p:spPr/>
        <p:txBody>
          <a:bodyPr/>
          <a:lstStyle/>
          <a:p>
            <a:pPr>
              <a:defRPr/>
            </a:pPr>
            <a:fld id="{5CB328FB-68F4-4493-8E29-FDE6915A9EBE}"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2362200"/>
          </a:xfrm>
        </p:spPr>
        <p:txBody>
          <a:bodyPr/>
          <a:lstStyle/>
          <a:p>
            <a:pPr>
              <a:defRPr/>
            </a:pPr>
            <a:r>
              <a:rPr lang="en-US" sz="3600" dirty="0" smtClean="0"/>
              <a:t>Developing Internal Accountability through Engaging Parents/Families:  Treating Parents as Partners is Essential to Student Success</a:t>
            </a:r>
            <a:br>
              <a:rPr lang="en-US" sz="3600" dirty="0" smtClean="0"/>
            </a:br>
            <a:endParaRPr lang="en-US" sz="3600" dirty="0"/>
          </a:p>
        </p:txBody>
      </p:sp>
      <p:sp>
        <p:nvSpPr>
          <p:cNvPr id="3" name="Content Placeholder 2"/>
          <p:cNvSpPr>
            <a:spLocks noGrp="1"/>
          </p:cNvSpPr>
          <p:nvPr>
            <p:ph idx="1"/>
          </p:nvPr>
        </p:nvSpPr>
        <p:spPr>
          <a:xfrm>
            <a:off x="457200" y="2286000"/>
            <a:ext cx="8229600" cy="3048001"/>
          </a:xfrm>
        </p:spPr>
        <p:txBody>
          <a:bodyPr/>
          <a:lstStyle/>
          <a:p>
            <a:pPr marL="342900" lvl="1" indent="-342900">
              <a:buClr>
                <a:schemeClr val="hlink"/>
              </a:buClr>
              <a:buSzPct val="60000"/>
              <a:buFont typeface="Wingdings" pitchFamily="2" charset="2"/>
              <a:buChar char="n"/>
              <a:defRPr/>
            </a:pPr>
            <a:endParaRPr lang="en-US" sz="2400" dirty="0" smtClean="0"/>
          </a:p>
          <a:p>
            <a:pPr marL="342900" lvl="1" indent="-342900">
              <a:buClr>
                <a:schemeClr val="hlink"/>
              </a:buClr>
              <a:buSzPct val="60000"/>
              <a:buFont typeface="Wingdings" pitchFamily="2" charset="2"/>
              <a:buChar char="n"/>
              <a:defRPr/>
            </a:pPr>
            <a:endParaRPr lang="en-US" sz="2400" dirty="0" smtClean="0"/>
          </a:p>
          <a:p>
            <a:pPr marL="342900" lvl="1" indent="-342900">
              <a:buClr>
                <a:schemeClr val="hlink"/>
              </a:buClr>
              <a:buSzPct val="60000"/>
              <a:buFont typeface="Wingdings" pitchFamily="2" charset="2"/>
              <a:buChar char="n"/>
              <a:defRPr/>
            </a:pPr>
            <a:r>
              <a:rPr lang="en-US" sz="2400" dirty="0" smtClean="0"/>
              <a:t>Teachers </a:t>
            </a:r>
            <a:r>
              <a:rPr lang="en-US" sz="2400" dirty="0" smtClean="0"/>
              <a:t>should believe </a:t>
            </a:r>
            <a:r>
              <a:rPr lang="en-US" sz="2400" dirty="0" smtClean="0"/>
              <a:t>that viewing parents as “experts” helps to build positive working relationships where parents know that their expertise about their children is valued and that the school wants to work with them to maximize </a:t>
            </a:r>
            <a:r>
              <a:rPr lang="en-US" sz="2400" dirty="0" smtClean="0"/>
              <a:t>students</a:t>
            </a:r>
            <a:r>
              <a:rPr lang="en-US" sz="2400" dirty="0" smtClean="0"/>
              <a:t>’ learning. </a:t>
            </a:r>
          </a:p>
          <a:p>
            <a:pPr>
              <a:defRPr/>
            </a:pPr>
            <a:endParaRPr lang="en-US" sz="2400" dirty="0"/>
          </a:p>
        </p:txBody>
      </p:sp>
      <p:sp>
        <p:nvSpPr>
          <p:cNvPr id="4" name="Slide Number Placeholder 3"/>
          <p:cNvSpPr>
            <a:spLocks noGrp="1"/>
          </p:cNvSpPr>
          <p:nvPr>
            <p:ph type="sldNum" sz="quarter" idx="12"/>
          </p:nvPr>
        </p:nvSpPr>
        <p:spPr/>
        <p:txBody>
          <a:bodyPr/>
          <a:lstStyle/>
          <a:p>
            <a:pPr>
              <a:defRPr/>
            </a:pPr>
            <a:fld id="{A76C0EF1-F18C-4B66-B063-0D03E0C0992C}" type="slidenum">
              <a:rPr lang="en-US" smtClean="0"/>
              <a:pPr>
                <a:defRPr/>
              </a:pPr>
              <a:t>13</a:t>
            </a:fld>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685800" y="1692275"/>
            <a:ext cx="7772400" cy="441325"/>
          </a:xfrm>
        </p:spPr>
        <p:txBody>
          <a:bodyPr/>
          <a:lstStyle/>
          <a:p>
            <a:r>
              <a:rPr lang="en-US" dirty="0" smtClean="0"/>
              <a:t>Finding #5</a:t>
            </a:r>
            <a:br>
              <a:rPr lang="en-US" dirty="0" smtClean="0"/>
            </a:br>
            <a:endParaRPr lang="en-US" dirty="0"/>
          </a:p>
        </p:txBody>
      </p:sp>
      <p:sp>
        <p:nvSpPr>
          <p:cNvPr id="3" name="Subtitle 2"/>
          <p:cNvSpPr>
            <a:spLocks noGrp="1"/>
          </p:cNvSpPr>
          <p:nvPr>
            <p:ph type="subTitle" sz="quarter" idx="1"/>
          </p:nvPr>
        </p:nvSpPr>
        <p:spPr>
          <a:xfrm>
            <a:off x="457200" y="1752600"/>
            <a:ext cx="8382000" cy="3886200"/>
          </a:xfrm>
        </p:spPr>
        <p:txBody>
          <a:bodyPr/>
          <a:lstStyle/>
          <a:p>
            <a:r>
              <a:rPr lang="en-US" sz="4400" dirty="0" smtClean="0"/>
              <a:t>Developing Internal Accountability through </a:t>
            </a:r>
          </a:p>
          <a:p>
            <a:r>
              <a:rPr lang="en-US" sz="4400" dirty="0" smtClean="0"/>
              <a:t>Board Leadership</a:t>
            </a:r>
            <a:endParaRPr lang="en-US" sz="4400" dirty="0"/>
          </a:p>
        </p:txBody>
      </p:sp>
      <p:sp>
        <p:nvSpPr>
          <p:cNvPr id="4" name="Slide Number Placeholder 3"/>
          <p:cNvSpPr>
            <a:spLocks noGrp="1"/>
          </p:cNvSpPr>
          <p:nvPr>
            <p:ph type="sldNum" sz="quarter" idx="12"/>
          </p:nvPr>
        </p:nvSpPr>
        <p:spPr/>
        <p:txBody>
          <a:bodyPr/>
          <a:lstStyle/>
          <a:p>
            <a:pPr>
              <a:defRPr/>
            </a:pPr>
            <a:fld id="{D86A7F1C-7A80-4ACD-B4F9-FD13082DDE8C}" type="slidenum">
              <a:rPr lang="en-US" smtClean="0"/>
              <a:pPr>
                <a:defRPr/>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Developing Internal Accountability through Board Leadership:  Managing Board/Management Relationships is Essential to Success</a:t>
            </a:r>
            <a:endParaRPr lang="en-US" sz="2800" dirty="0"/>
          </a:p>
        </p:txBody>
      </p:sp>
      <p:sp>
        <p:nvSpPr>
          <p:cNvPr id="3" name="Content Placeholder 2"/>
          <p:cNvSpPr>
            <a:spLocks noGrp="1"/>
          </p:cNvSpPr>
          <p:nvPr>
            <p:ph idx="1"/>
          </p:nvPr>
        </p:nvSpPr>
        <p:spPr/>
        <p:txBody>
          <a:bodyPr/>
          <a:lstStyle/>
          <a:p>
            <a:pPr>
              <a:defRPr/>
            </a:pPr>
            <a:r>
              <a:rPr lang="en-US" sz="2400" dirty="0" smtClean="0"/>
              <a:t>Trustees </a:t>
            </a:r>
            <a:r>
              <a:rPr lang="en-US" sz="2400" dirty="0" smtClean="0"/>
              <a:t>contribute </a:t>
            </a:r>
            <a:r>
              <a:rPr lang="en-US" sz="2400" dirty="0" smtClean="0"/>
              <a:t>to the school’s climate through developing and maintaining strong leadership on the board and working to create committee structures within the board to support the goals of the school.  Hiring a school principal whom they believe understands and supports the school’s vision and mission and can work with staff, families and the community to carry out the goals of the </a:t>
            </a:r>
            <a:r>
              <a:rPr lang="en-US" sz="2400" dirty="0" smtClean="0"/>
              <a:t>school enables the </a:t>
            </a:r>
            <a:r>
              <a:rPr lang="en-US" sz="2400" dirty="0" smtClean="0"/>
              <a:t>board </a:t>
            </a:r>
            <a:r>
              <a:rPr lang="en-US" sz="2400" dirty="0" smtClean="0"/>
              <a:t>to focus on setting </a:t>
            </a:r>
            <a:r>
              <a:rPr lang="en-US" sz="2400" dirty="0" smtClean="0"/>
              <a:t>clear policies and objectives for the school and </a:t>
            </a:r>
            <a:r>
              <a:rPr lang="en-US" sz="2400" dirty="0" smtClean="0"/>
              <a:t>providing </a:t>
            </a:r>
            <a:r>
              <a:rPr lang="en-US" sz="2400" dirty="0" smtClean="0"/>
              <a:t>the necessary support to the principal and the school.</a:t>
            </a:r>
          </a:p>
          <a:p>
            <a:pPr>
              <a:defRPr/>
            </a:pPr>
            <a:endParaRPr lang="en-US" sz="2400" dirty="0" smtClean="0"/>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a:xfrm>
            <a:off x="457200" y="2133600"/>
            <a:ext cx="8229600" cy="3997325"/>
          </a:xfrm>
        </p:spPr>
        <p:txBody>
          <a:bodyPr/>
          <a:lstStyle/>
          <a:p>
            <a:r>
              <a:rPr lang="en-US" dirty="0" smtClean="0"/>
              <a:t>Collaborative Work with the Elsie Whitlow Stokes Community Freedom Public Charter School, Washington, DC</a:t>
            </a:r>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sz="3600" dirty="0" smtClean="0"/>
              <a:t>Methodology</a:t>
            </a:r>
          </a:p>
          <a:p>
            <a:pPr lvl="1">
              <a:defRPr/>
            </a:pPr>
            <a:r>
              <a:rPr lang="en-US" sz="3200" dirty="0" smtClean="0"/>
              <a:t>Document  Review (i.e., charter contract, curriculum, assessments, professional development, Board Minutes, policies, handbooks, etc.)</a:t>
            </a:r>
          </a:p>
          <a:p>
            <a:pPr lvl="1">
              <a:defRPr/>
            </a:pPr>
            <a:r>
              <a:rPr lang="en-US" sz="3200" dirty="0" smtClean="0"/>
              <a:t>Interviews</a:t>
            </a:r>
          </a:p>
          <a:p>
            <a:pPr lvl="1">
              <a:defRPr/>
            </a:pPr>
            <a:r>
              <a:rPr lang="en-US" sz="3200" dirty="0" smtClean="0"/>
              <a:t>Focus Groups</a:t>
            </a:r>
          </a:p>
          <a:p>
            <a:pPr lvl="1"/>
            <a:r>
              <a:rPr lang="en-US" sz="3000" dirty="0" smtClean="0"/>
              <a:t>Classroom Observations</a:t>
            </a:r>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17</a:t>
            </a:fld>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sz="2000" dirty="0" smtClean="0"/>
              <a:t>Design of five-year systemic plan to continue to strengthen Stokes’ instructional culture of achievement that will support strong internal accountability.</a:t>
            </a:r>
          </a:p>
          <a:p>
            <a:pPr lvl="1"/>
            <a:r>
              <a:rPr lang="en-US" sz="2000" dirty="0" smtClean="0"/>
              <a:t>Professional Development Plan – Focus on depth, not </a:t>
            </a:r>
            <a:r>
              <a:rPr lang="en-US" sz="2000" dirty="0" smtClean="0"/>
              <a:t>breadth:</a:t>
            </a:r>
            <a:endParaRPr lang="en-US" sz="2000" dirty="0" smtClean="0"/>
          </a:p>
          <a:p>
            <a:pPr lvl="2"/>
            <a:r>
              <a:rPr lang="en-US" sz="2000" i="1" dirty="0" smtClean="0">
                <a:latin typeface="Arial" pitchFamily="34" charset="0"/>
                <a:cs typeface="Arial" pitchFamily="34" charset="0"/>
              </a:rPr>
              <a:t>Focus on research-based instructional strategies that strengthen literacy skills and align with </a:t>
            </a:r>
            <a:r>
              <a:rPr lang="en-US" sz="2000" i="1" dirty="0" smtClean="0">
                <a:latin typeface="Arial" pitchFamily="34" charset="0"/>
                <a:cs typeface="Arial" pitchFamily="34" charset="0"/>
              </a:rPr>
              <a:t>learning standards and standardized tests.</a:t>
            </a:r>
            <a:endParaRPr lang="en-US" sz="2000" i="1" dirty="0" smtClean="0">
              <a:latin typeface="Arial" pitchFamily="34" charset="0"/>
              <a:cs typeface="Arial" pitchFamily="34" charset="0"/>
            </a:endParaRPr>
          </a:p>
          <a:p>
            <a:pPr lvl="2"/>
            <a:r>
              <a:rPr lang="en-US" sz="2000" dirty="0" smtClean="0">
                <a:latin typeface="Arial" pitchFamily="34" charset="0"/>
                <a:cs typeface="Arial" pitchFamily="34" charset="0"/>
              </a:rPr>
              <a:t>Create a Professional Development Model that is based on research and best practices that provides on-going, differentiated support to </a:t>
            </a:r>
            <a:r>
              <a:rPr lang="en-US" sz="2000" dirty="0" smtClean="0">
                <a:latin typeface="Arial" pitchFamily="34" charset="0"/>
                <a:cs typeface="Arial" pitchFamily="34" charset="0"/>
              </a:rPr>
              <a:t>teachers </a:t>
            </a:r>
            <a:r>
              <a:rPr lang="en-US" sz="2000" dirty="0" smtClean="0">
                <a:latin typeface="Arial" pitchFamily="34" charset="0"/>
                <a:cs typeface="Arial" pitchFamily="34" charset="0"/>
              </a:rPr>
              <a:t>and </a:t>
            </a:r>
            <a:r>
              <a:rPr lang="en-US" sz="2000" dirty="0" smtClean="0">
                <a:latin typeface="Arial" pitchFamily="34" charset="0"/>
                <a:cs typeface="Arial" pitchFamily="34" charset="0"/>
              </a:rPr>
              <a:t>holds </a:t>
            </a:r>
            <a:r>
              <a:rPr lang="en-US" sz="2000" dirty="0" smtClean="0">
                <a:latin typeface="Arial" pitchFamily="34" charset="0"/>
                <a:cs typeface="Arial" pitchFamily="34" charset="0"/>
              </a:rPr>
              <a:t>teachers accountable for professional development; and,</a:t>
            </a:r>
          </a:p>
          <a:p>
            <a:pPr lvl="2"/>
            <a:r>
              <a:rPr lang="en-US" sz="2000" dirty="0" smtClean="0">
                <a:latin typeface="Arial" pitchFamily="34" charset="0"/>
                <a:cs typeface="Arial" pitchFamily="34" charset="0"/>
              </a:rPr>
              <a:t>Target Data Collection Process to Maximize Teaching and Learning at the classroom level.</a:t>
            </a:r>
          </a:p>
          <a:p>
            <a:endParaRPr lang="en-US" sz="2000"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18</a:t>
            </a:fld>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dirty="0" smtClean="0"/>
              <a:t>Using Data to Improve Instruction</a:t>
            </a:r>
          </a:p>
          <a:p>
            <a:pPr lvl="1"/>
            <a:r>
              <a:rPr lang="en-US" dirty="0" smtClean="0"/>
              <a:t>Partner with the Center for Comprehensive School Reform and Improvement (</a:t>
            </a:r>
            <a:r>
              <a:rPr lang="en-US" dirty="0" smtClean="0">
                <a:hlinkClick r:id="rId2"/>
              </a:rPr>
              <a:t>www.centerforcsri.org</a:t>
            </a:r>
            <a:r>
              <a:rPr lang="en-US" dirty="0" smtClean="0"/>
              <a:t>) to provide planning and technical assistance specific to the needs of the school to build capacity within administrators and teachers in the areas of instructional data analysis and coaching.</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C1E0682C-6728-4FBF-BC31-71DD2400952F}" type="slidenum">
              <a:rPr lang="en-US"/>
              <a:pPr>
                <a:defRPr/>
              </a:pPr>
              <a:t>2</a:t>
            </a:fld>
            <a:endParaRPr lang="en-US" dirty="0"/>
          </a:p>
        </p:txBody>
      </p:sp>
      <p:sp>
        <p:nvSpPr>
          <p:cNvPr id="16386" name="Rectangle 2"/>
          <p:cNvSpPr>
            <a:spLocks noGrp="1" noChangeArrowheads="1"/>
          </p:cNvSpPr>
          <p:nvPr>
            <p:ph type="title"/>
          </p:nvPr>
        </p:nvSpPr>
        <p:spPr/>
        <p:txBody>
          <a:bodyPr/>
          <a:lstStyle/>
          <a:p>
            <a:pPr eaLnBrk="1" hangingPunct="1">
              <a:defRPr/>
            </a:pPr>
            <a:r>
              <a:rPr lang="en-US" dirty="0" smtClean="0"/>
              <a:t>Presentation Overview</a:t>
            </a:r>
          </a:p>
        </p:txBody>
      </p:sp>
      <p:sp>
        <p:nvSpPr>
          <p:cNvPr id="16387" name="Rectangle 3"/>
          <p:cNvSpPr>
            <a:spLocks noGrp="1" noChangeArrowheads="1"/>
          </p:cNvSpPr>
          <p:nvPr>
            <p:ph type="body" idx="1"/>
          </p:nvPr>
        </p:nvSpPr>
        <p:spPr>
          <a:xfrm>
            <a:off x="457200" y="1600200"/>
            <a:ext cx="8229600" cy="4800600"/>
          </a:xfrm>
        </p:spPr>
        <p:txBody>
          <a:bodyPr/>
          <a:lstStyle/>
          <a:p>
            <a:pPr>
              <a:defRPr/>
            </a:pPr>
            <a:r>
              <a:rPr lang="en-US" sz="2400" dirty="0" smtClean="0"/>
              <a:t>Definition of Internal Accountability</a:t>
            </a:r>
          </a:p>
          <a:p>
            <a:pPr>
              <a:defRPr/>
            </a:pPr>
            <a:r>
              <a:rPr lang="en-US" sz="2400" dirty="0" smtClean="0"/>
              <a:t>TEACH the POSSIBILITY Internal Accountability Framework-Alain Locke Charter School Study</a:t>
            </a:r>
          </a:p>
          <a:p>
            <a:pPr>
              <a:defRPr/>
            </a:pPr>
            <a:r>
              <a:rPr lang="en-US" sz="2400" dirty="0" smtClean="0"/>
              <a:t>Five Major Findings</a:t>
            </a:r>
          </a:p>
          <a:p>
            <a:pPr lvl="1">
              <a:defRPr/>
            </a:pPr>
            <a:r>
              <a:rPr lang="en-US" sz="2000" dirty="0" smtClean="0"/>
              <a:t>Developing an Instructional Culture that Supports Strong Internal Accountability</a:t>
            </a:r>
          </a:p>
          <a:p>
            <a:pPr lvl="1">
              <a:defRPr/>
            </a:pPr>
            <a:r>
              <a:rPr lang="en-US" sz="2000" dirty="0" smtClean="0"/>
              <a:t>Developing Internal Accountability through Principal Leadership</a:t>
            </a:r>
          </a:p>
          <a:p>
            <a:pPr lvl="1">
              <a:defRPr/>
            </a:pPr>
            <a:r>
              <a:rPr lang="en-US" sz="2000" dirty="0" smtClean="0"/>
              <a:t>Developing Internal Accountability through Teacher Leadership</a:t>
            </a:r>
          </a:p>
          <a:p>
            <a:pPr lvl="1">
              <a:defRPr/>
            </a:pPr>
            <a:r>
              <a:rPr lang="en-US" sz="2000" dirty="0" smtClean="0"/>
              <a:t>Developing Internal Accountability through Board Leadership</a:t>
            </a:r>
          </a:p>
          <a:p>
            <a:pPr lvl="1">
              <a:defRPr/>
            </a:pPr>
            <a:r>
              <a:rPr lang="en-US" sz="2000" dirty="0" smtClean="0"/>
              <a:t>Developing Internal Accountability through Engaging Families</a:t>
            </a:r>
          </a:p>
          <a:p>
            <a:pPr eaLnBrk="1" hangingPunct="1">
              <a:defRPr/>
            </a:pPr>
            <a:endParaRPr lang="en-US" dirty="0" smtClean="0"/>
          </a:p>
        </p:txBody>
      </p:sp>
    </p:spTree>
  </p:cSld>
  <p:clrMapOvr>
    <a:masterClrMapping/>
  </p:clrMapOvr>
  <p:transition advTm="36443"/>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pPr>
              <a:defRPr/>
            </a:pPr>
            <a:r>
              <a:rPr lang="en-US" sz="2800" dirty="0" smtClean="0"/>
              <a:t>Strengthening the Instructional Core</a:t>
            </a:r>
          </a:p>
          <a:p>
            <a:pPr lvl="1">
              <a:defRPr/>
            </a:pPr>
            <a:r>
              <a:rPr lang="en-US" sz="2400" dirty="0" smtClean="0"/>
              <a:t>Continue to strengthen teachers’ depth of knowledge and mastery of the SIOP Model and Every Day Mathematics through additional training and support in these major areas of curriculum and instruction.  </a:t>
            </a:r>
          </a:p>
          <a:p>
            <a:pPr lvl="1">
              <a:defRPr/>
            </a:pPr>
            <a:r>
              <a:rPr lang="en-US" sz="2400" dirty="0" smtClean="0"/>
              <a:t>Continue to build capacity within the instructional leader and Learning Specialists to be able to provide effective in-class support (coaching), on-going professional development, and teacher feedback and evaluation</a:t>
            </a:r>
            <a:r>
              <a:rPr lang="en-US" sz="2400" dirty="0" smtClean="0"/>
              <a:t>.</a:t>
            </a:r>
          </a:p>
          <a:p>
            <a:pPr lvl="1">
              <a:defRPr/>
            </a:pPr>
            <a:r>
              <a:rPr lang="en-US" sz="2400" dirty="0" smtClean="0"/>
              <a:t>Evaluate dual-language program.</a:t>
            </a:r>
            <a:endParaRPr lang="en-US" sz="2400" dirty="0" smtClean="0"/>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20</a:t>
            </a:fld>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pPr>
              <a:defRPr/>
            </a:pPr>
            <a:r>
              <a:rPr lang="en-US" sz="2800" dirty="0" smtClean="0"/>
              <a:t>Improving Teacher and Principal Effectiveness based on Performance. </a:t>
            </a:r>
          </a:p>
          <a:p>
            <a:pPr lvl="1">
              <a:defRPr/>
            </a:pPr>
            <a:r>
              <a:rPr lang="en-US" sz="2400" dirty="0" smtClean="0"/>
              <a:t>Create an evaluation process that includes the following:</a:t>
            </a:r>
          </a:p>
          <a:p>
            <a:pPr lvl="2">
              <a:defRPr/>
            </a:pPr>
            <a:r>
              <a:rPr lang="en-US" sz="1800" dirty="0" smtClean="0"/>
              <a:t>Design and implement rigorous, transparent, and fair evaluation systems for teachers and principals that (a) differentiate effectiveness using multiple rating categories that take into account data on student growth as a significant factor, and (b) are designed and developed with teacher and principal involvement</a:t>
            </a:r>
            <a:r>
              <a:rPr lang="en-US" sz="1800" dirty="0" smtClean="0"/>
              <a:t>.</a:t>
            </a:r>
          </a:p>
          <a:p>
            <a:pPr lvl="2">
              <a:defRPr/>
            </a:pPr>
            <a:r>
              <a:rPr lang="en-US" sz="1800" dirty="0" smtClean="0"/>
              <a:t>Align teacher evaluation with professional development to increase accountability and improvement in academic achievement.</a:t>
            </a:r>
          </a:p>
          <a:p>
            <a:pPr lvl="2">
              <a:defRPr/>
            </a:pPr>
            <a:r>
              <a:rPr lang="en-US" sz="1800" dirty="0" smtClean="0"/>
              <a:t>Align teacher and principal evaluations to maximize improvement in teaching and learning and ensure reciprocal accountability.</a:t>
            </a:r>
            <a:endParaRPr lang="en-US" sz="1800" dirty="0" smtClean="0"/>
          </a:p>
          <a:p>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21</a:t>
            </a:fld>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pPr>
              <a:buNone/>
              <a:defRPr/>
            </a:pPr>
            <a:r>
              <a:rPr lang="en-US" dirty="0" smtClean="0"/>
              <a:t>Using Data to Improve Instruction</a:t>
            </a:r>
          </a:p>
          <a:p>
            <a:pPr>
              <a:defRPr/>
            </a:pPr>
            <a:r>
              <a:rPr lang="en-US" dirty="0" smtClean="0"/>
              <a:t>Partnerships with the Center for Comprehensive School Reform and Improvement and the Achievement Network</a:t>
            </a:r>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dirty="0" smtClean="0"/>
              <a:t>Strengthening the Instructional Core</a:t>
            </a:r>
          </a:p>
          <a:p>
            <a:pPr lvl="1"/>
            <a:r>
              <a:rPr lang="en-US" dirty="0" smtClean="0"/>
              <a:t>Strengthening the dual language program</a:t>
            </a:r>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23</a:t>
            </a:fld>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dirty="0" smtClean="0"/>
              <a:t>Improving Teacher and Principal Effectiveness based upon Performance</a:t>
            </a:r>
          </a:p>
          <a:p>
            <a:pPr lvl="1"/>
            <a:r>
              <a:rPr lang="en-US" dirty="0" smtClean="0"/>
              <a:t>Alignment of professional development and teacher evaluations</a:t>
            </a:r>
          </a:p>
          <a:p>
            <a:pPr lvl="1"/>
            <a:r>
              <a:rPr lang="en-US" dirty="0" smtClean="0"/>
              <a:t>Alignment of teacher and principal evaluations</a:t>
            </a:r>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24</a:t>
            </a:fld>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dirty="0" smtClean="0"/>
              <a:t>Strengthening Home/School Partnership</a:t>
            </a:r>
          </a:p>
          <a:p>
            <a:pPr lvl="1"/>
            <a:r>
              <a:rPr lang="en-US" dirty="0" smtClean="0"/>
              <a:t>Flamboyan Foundation</a:t>
            </a:r>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25</a:t>
            </a:fld>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Creating An Internally Accountable School</a:t>
            </a:r>
            <a:endParaRPr lang="en-US" dirty="0"/>
          </a:p>
        </p:txBody>
      </p:sp>
      <p:sp>
        <p:nvSpPr>
          <p:cNvPr id="3" name="Content Placeholder 2"/>
          <p:cNvSpPr>
            <a:spLocks noGrp="1"/>
          </p:cNvSpPr>
          <p:nvPr>
            <p:ph idx="1"/>
          </p:nvPr>
        </p:nvSpPr>
        <p:spPr/>
        <p:txBody>
          <a:bodyPr/>
          <a:lstStyle/>
          <a:p>
            <a:r>
              <a:rPr lang="en-US" dirty="0" smtClean="0"/>
              <a:t>Managing Board/Management Relationships</a:t>
            </a:r>
          </a:p>
          <a:p>
            <a:pPr lvl="1"/>
            <a:r>
              <a:rPr lang="en-US" dirty="0" smtClean="0"/>
              <a:t>Managing Board/Management Relationships Over Time</a:t>
            </a:r>
            <a:endParaRPr lang="en-US"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26</a:t>
            </a:fld>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8000" dirty="0" smtClean="0"/>
              <a:t>Q&amp;A</a:t>
            </a:r>
            <a:endParaRPr lang="en-US" sz="8000" dirty="0"/>
          </a:p>
        </p:txBody>
      </p:sp>
      <p:sp>
        <p:nvSpPr>
          <p:cNvPr id="4" name="Slide Number Placeholder 3"/>
          <p:cNvSpPr>
            <a:spLocks noGrp="1"/>
          </p:cNvSpPr>
          <p:nvPr>
            <p:ph type="sldNum" sz="quarter" idx="12"/>
          </p:nvPr>
        </p:nvSpPr>
        <p:spPr/>
        <p:txBody>
          <a:bodyPr/>
          <a:lstStyle/>
          <a:p>
            <a:pPr>
              <a:defRPr/>
            </a:pPr>
            <a:fld id="{764F0B84-2A6D-49CB-9371-7F52AE3B45A3}"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62200"/>
            <a:ext cx="8610600" cy="2209800"/>
          </a:xfrm>
        </p:spPr>
        <p:txBody>
          <a:bodyPr/>
          <a:lstStyle/>
          <a:p>
            <a:r>
              <a:rPr lang="en-US" sz="4000" b="1" dirty="0" smtClean="0">
                <a:solidFill>
                  <a:schemeClr val="tx1"/>
                </a:solidFill>
              </a:rPr>
              <a:t>CONTACT INFORMATION</a:t>
            </a:r>
            <a:r>
              <a:rPr lang="en-US" sz="2800" b="1" dirty="0" smtClean="0">
                <a:solidFill>
                  <a:schemeClr val="tx1"/>
                </a:solidFill>
              </a:rPr>
              <a:t/>
            </a:r>
            <a:br>
              <a:rPr lang="en-US" sz="2800" b="1" dirty="0" smtClean="0">
                <a:solidFill>
                  <a:schemeClr val="tx1"/>
                </a:solidFill>
              </a:rPr>
            </a:br>
            <a:r>
              <a:rPr lang="en-US" sz="2800" dirty="0" smtClean="0"/>
              <a:t/>
            </a:r>
            <a:br>
              <a:rPr lang="en-US" sz="2800" dirty="0" smtClean="0"/>
            </a:br>
            <a:r>
              <a:rPr lang="en-US" sz="2800" dirty="0" smtClean="0"/>
              <a:t>If you would like to receive a copy of this presentation or additional presentations on creating internally accountable schools that close the achievement gap, please e-mail:</a:t>
            </a:r>
            <a:br>
              <a:rPr lang="en-US" sz="2800" dirty="0" smtClean="0"/>
            </a:br>
            <a:r>
              <a:rPr lang="en-US" sz="2800" dirty="0" smtClean="0"/>
              <a:t>Dr. Sheila Polk, Founder &amp; President, </a:t>
            </a:r>
            <a:br>
              <a:rPr lang="en-US" sz="2800" dirty="0" smtClean="0"/>
            </a:br>
            <a:r>
              <a:rPr lang="en-US" sz="2800" dirty="0" smtClean="0"/>
              <a:t>TEACH the POSSIBILITY </a:t>
            </a:r>
            <a:r>
              <a:rPr lang="en-US" sz="2800" dirty="0" smtClean="0">
                <a:solidFill>
                  <a:schemeClr val="tx1"/>
                </a:solidFill>
              </a:rPr>
              <a:t>polksh@teachthepossibility.com</a:t>
            </a:r>
            <a:r>
              <a:rPr lang="en-US" sz="2800" dirty="0" smtClean="0"/>
              <a:t>.</a:t>
            </a:r>
            <a:br>
              <a:rPr lang="en-US" sz="2800" dirty="0" smtClean="0"/>
            </a:br>
            <a:r>
              <a:rPr lang="en-US" sz="2800" dirty="0" smtClean="0"/>
              <a:t/>
            </a:r>
            <a:br>
              <a:rPr lang="en-US" sz="2800" dirty="0" smtClean="0"/>
            </a:br>
            <a:r>
              <a:rPr lang="en-US" sz="2800" dirty="0" smtClean="0"/>
              <a:t>Ms. Linda Moore, Founder &amp; Executive Director, Elsie Whitlow Stokes Community Freedom Public Charter School, Washington, DC </a:t>
            </a:r>
            <a:br>
              <a:rPr lang="en-US" sz="2800" dirty="0" smtClean="0"/>
            </a:br>
            <a:r>
              <a:rPr lang="en-US" sz="2800" dirty="0" smtClean="0">
                <a:solidFill>
                  <a:srgbClr val="FFFFFF"/>
                </a:solidFill>
                <a:hlinkClick r:id="rId2"/>
              </a:rPr>
              <a:t>LindaM@ewstokes.org</a:t>
            </a:r>
            <a:r>
              <a:rPr lang="en-US" sz="2800" dirty="0" smtClean="0"/>
              <a:t/>
            </a:r>
            <a:br>
              <a:rPr lang="en-US" sz="2800" dirty="0" smtClean="0"/>
            </a:br>
            <a:endParaRPr lang="en-US" sz="2800" i="1" dirty="0">
              <a:solidFill>
                <a:srgbClr val="FFFFCC"/>
              </a:solidFill>
            </a:endParaRPr>
          </a:p>
        </p:txBody>
      </p:sp>
      <p:sp>
        <p:nvSpPr>
          <p:cNvPr id="3" name="Slide Number Placeholder 2"/>
          <p:cNvSpPr>
            <a:spLocks noGrp="1"/>
          </p:cNvSpPr>
          <p:nvPr>
            <p:ph type="sldNum" sz="quarter" idx="12"/>
          </p:nvPr>
        </p:nvSpPr>
        <p:spPr/>
        <p:txBody>
          <a:bodyPr/>
          <a:lstStyle/>
          <a:p>
            <a:pPr>
              <a:defRPr/>
            </a:pPr>
            <a:fld id="{6F08D966-55C1-45B5-9F44-21FB9424F492}" type="slidenum">
              <a:rPr lang="en-US" smtClean="0"/>
              <a:pPr>
                <a:defRPr/>
              </a:pPr>
              <a:t>28</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Definition of Internal Accountability</a:t>
            </a:r>
            <a:endParaRPr lang="en-US" dirty="0"/>
          </a:p>
        </p:txBody>
      </p:sp>
      <p:sp>
        <p:nvSpPr>
          <p:cNvPr id="3" name="Content Placeholder 2"/>
          <p:cNvSpPr>
            <a:spLocks noGrp="1"/>
          </p:cNvSpPr>
          <p:nvPr>
            <p:ph idx="1"/>
          </p:nvPr>
        </p:nvSpPr>
        <p:spPr/>
        <p:txBody>
          <a:bodyPr/>
          <a:lstStyle/>
          <a:p>
            <a:pPr>
              <a:defRPr/>
            </a:pPr>
            <a:r>
              <a:rPr lang="en-US" sz="2400" dirty="0" smtClean="0"/>
              <a:t>Hill et al. (2002) </a:t>
            </a:r>
            <a:r>
              <a:rPr lang="en-US" sz="2400" dirty="0" smtClean="0"/>
              <a:t>describe internal </a:t>
            </a:r>
            <a:r>
              <a:rPr lang="en-US" sz="2400" dirty="0" smtClean="0"/>
              <a:t>accountability as, “a belief that [a] school’s performance depends on all adults working in concert, leading to shared expectations about how the school will operate, what it will provide children, and who is responsible for what”  (pp. 3-4).  Internal accountability has been found to be a stronger indicator of long-term viability than external </a:t>
            </a:r>
            <a:r>
              <a:rPr lang="en-US" sz="2400" dirty="0" smtClean="0"/>
              <a:t>accountability (Polk, 2004; Polk, 2006).</a:t>
            </a:r>
            <a:endParaRPr lang="en-US" sz="2400" dirty="0" smtClean="0"/>
          </a:p>
          <a:p>
            <a:pPr>
              <a:defRPr/>
            </a:pPr>
            <a:endParaRPr lang="en-US" sz="2400" dirty="0" smtClean="0"/>
          </a:p>
          <a:p>
            <a:pPr>
              <a:defRPr/>
            </a:pPr>
            <a:endParaRPr lang="en-US" dirty="0" smtClean="0"/>
          </a:p>
          <a:p>
            <a:pPr>
              <a:defRPr/>
            </a:pPr>
            <a:endParaRPr lang="en-US" dirty="0"/>
          </a:p>
        </p:txBody>
      </p:sp>
      <p:sp>
        <p:nvSpPr>
          <p:cNvPr id="4" name="Slide Number Placeholder 3"/>
          <p:cNvSpPr>
            <a:spLocks noGrp="1"/>
          </p:cNvSpPr>
          <p:nvPr>
            <p:ph type="sldNum" sz="quarter" idx="12"/>
          </p:nvPr>
        </p:nvSpPr>
        <p:spPr/>
        <p:txBody>
          <a:bodyPr/>
          <a:lstStyle/>
          <a:p>
            <a:pPr>
              <a:defRPr/>
            </a:pPr>
            <a:fld id="{DF0A168D-2540-45BF-8EBB-1713B8675CF7}" type="slidenum">
              <a:rPr lang="en-US" smtClean="0"/>
              <a:pPr>
                <a:defRPr/>
              </a:pPr>
              <a:t>3</a:t>
            </a:fld>
            <a:endParaRPr lang="en-US" dirty="0"/>
          </a:p>
        </p:txBody>
      </p:sp>
    </p:spTree>
  </p:cSld>
  <p:clrMapOvr>
    <a:masterClrMapping/>
  </p:clrMapOvr>
  <p:transition advTm="35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US" sz="2800" dirty="0" smtClean="0"/>
              <a:t>TEACH the POSSIBILITY Internal Accountability Framework</a:t>
            </a:r>
            <a:br>
              <a:rPr lang="en-US" sz="2800" dirty="0" smtClean="0"/>
            </a:br>
            <a:r>
              <a:rPr lang="en-US" sz="2800" dirty="0" smtClean="0"/>
              <a:t>Alain Locke Charter School Study</a:t>
            </a:r>
            <a:br>
              <a:rPr lang="en-US" sz="2800" dirty="0" smtClean="0"/>
            </a:br>
            <a:endParaRPr lang="en-US" sz="2800" dirty="0"/>
          </a:p>
        </p:txBody>
      </p:sp>
      <p:sp>
        <p:nvSpPr>
          <p:cNvPr id="7" name="Subtitle 6"/>
          <p:cNvSpPr>
            <a:spLocks noGrp="1"/>
          </p:cNvSpPr>
          <p:nvPr>
            <p:ph idx="1"/>
          </p:nvPr>
        </p:nvSpPr>
        <p:spPr>
          <a:xfrm>
            <a:off x="457200" y="1600200"/>
            <a:ext cx="8229600" cy="4800600"/>
          </a:xfrm>
        </p:spPr>
        <p:txBody>
          <a:bodyPr/>
          <a:lstStyle/>
          <a:p>
            <a:r>
              <a:rPr lang="en-US" sz="1800" b="1" dirty="0" smtClean="0"/>
              <a:t>91% of Alain Locke Charter School Students Meet or Exceed Grade Level in Reading and Math</a:t>
            </a:r>
            <a:r>
              <a:rPr lang="en-US" sz="1800" dirty="0" smtClean="0"/>
              <a:t/>
            </a:r>
            <a:br>
              <a:rPr lang="en-US" sz="1800" dirty="0" smtClean="0"/>
            </a:br>
            <a:r>
              <a:rPr lang="en-US" sz="1800" dirty="0" smtClean="0"/>
              <a:t>For the ninth year in a row, Alain Locke Charter School has achieved improved test scores on the Illinois </a:t>
            </a:r>
            <a:r>
              <a:rPr lang="en-US" sz="1800" dirty="0" smtClean="0"/>
              <a:t>Standardized Achievement </a:t>
            </a:r>
            <a:r>
              <a:rPr lang="en-US" sz="1800" dirty="0" smtClean="0"/>
              <a:t>Test (ISAT), with 91% percent of students meeting or exceeding grade-level standards in reading and math.</a:t>
            </a:r>
          </a:p>
          <a:p>
            <a:r>
              <a:rPr lang="en-US" sz="1800" b="1" dirty="0" smtClean="0"/>
              <a:t>Alain Locke Charter School recognized by the U.S. Department of Education as 1 of 7 schools in the nation </a:t>
            </a:r>
            <a:r>
              <a:rPr lang="en-US" sz="1800" b="1" dirty="0" smtClean="0"/>
              <a:t>that has been successful in closing the achievement gap in its “K-8 Charter Schools Closing the Achievement Gap:  Innovations in Education”.</a:t>
            </a:r>
            <a:endParaRPr lang="en-US" sz="1800" dirty="0" smtClean="0"/>
          </a:p>
          <a:p>
            <a:r>
              <a:rPr lang="en-US" sz="1800" b="1" dirty="0" smtClean="0"/>
              <a:t>Alain Locke has Posted the #1 Test Score Gains in Illinois History</a:t>
            </a:r>
            <a:endParaRPr lang="en-US" sz="1800" dirty="0" smtClean="0"/>
          </a:p>
          <a:p>
            <a:r>
              <a:rPr lang="en-US" sz="1800" b="1" dirty="0" smtClean="0"/>
              <a:t>Alain Locke Graduates Attend Chicago’s Top High Schools</a:t>
            </a:r>
            <a:r>
              <a:rPr lang="en-US" sz="1800" dirty="0" smtClean="0"/>
              <a:t/>
            </a:r>
            <a:br>
              <a:rPr lang="en-US" sz="1800" dirty="0" smtClean="0"/>
            </a:br>
            <a:r>
              <a:rPr lang="en-US" sz="1800" dirty="0" smtClean="0"/>
              <a:t>Graduates of Alain Locke attend selective enrollment, charter and Catholic high schools including Walter Payton, Whitney Young, St. Ignatius, and Loyola Academy, among others.</a:t>
            </a:r>
          </a:p>
          <a:p>
            <a:pPr>
              <a:defRPr/>
            </a:pPr>
            <a:endParaRPr lang="en-US" sz="1800" dirty="0" smtClean="0"/>
          </a:p>
          <a:p>
            <a:pPr>
              <a:defRPr/>
            </a:pPr>
            <a:endParaRPr lang="en-US" dirty="0"/>
          </a:p>
        </p:txBody>
      </p:sp>
      <p:sp>
        <p:nvSpPr>
          <p:cNvPr id="5" name="Slide Number Placeholder 4"/>
          <p:cNvSpPr>
            <a:spLocks noGrp="1"/>
          </p:cNvSpPr>
          <p:nvPr>
            <p:ph type="sldNum" sz="quarter" idx="12"/>
          </p:nvPr>
        </p:nvSpPr>
        <p:spPr/>
        <p:txBody>
          <a:bodyPr/>
          <a:lstStyle/>
          <a:p>
            <a:pPr>
              <a:defRPr/>
            </a:pPr>
            <a:fld id="{ECA418AC-7F21-4066-9973-4A374615D7B9}" type="slidenum">
              <a:rPr lang="en-US" smtClean="0"/>
              <a:pPr>
                <a:defRPr/>
              </a:pPr>
              <a:t>4</a:t>
            </a:fld>
            <a:endParaRPr lang="en-US" dirty="0"/>
          </a:p>
        </p:txBody>
      </p:sp>
    </p:spTree>
  </p:cSld>
  <p:clrMapOvr>
    <a:masterClrMapping/>
  </p:clrMapOvr>
  <p:transition advTm="3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819400"/>
            <a:ext cx="8229600" cy="1139825"/>
          </a:xfrm>
        </p:spPr>
        <p:txBody>
          <a:bodyPr/>
          <a:lstStyle/>
          <a:p>
            <a:pPr>
              <a:defRPr/>
            </a:pPr>
            <a:r>
              <a:rPr lang="en-US" sz="5400" dirty="0" smtClean="0"/>
              <a:t>FIVE MAJOR FINDINGS</a:t>
            </a:r>
            <a:endParaRPr lang="en-US" sz="5400" dirty="0"/>
          </a:p>
        </p:txBody>
      </p:sp>
      <p:sp>
        <p:nvSpPr>
          <p:cNvPr id="3" name="Slide Number Placeholder 2"/>
          <p:cNvSpPr>
            <a:spLocks noGrp="1"/>
          </p:cNvSpPr>
          <p:nvPr>
            <p:ph type="sldNum" sz="quarter" idx="12"/>
          </p:nvPr>
        </p:nvSpPr>
        <p:spPr/>
        <p:txBody>
          <a:bodyPr/>
          <a:lstStyle/>
          <a:p>
            <a:pPr>
              <a:defRPr/>
            </a:pPr>
            <a:fld id="{EC6486EF-1C29-4DA7-82BA-12E2D922E6D6}" type="slidenum">
              <a:rPr lang="en-US" smtClean="0"/>
              <a:pPr>
                <a:defRPr/>
              </a:pPr>
              <a:t>5</a:t>
            </a:fld>
            <a:endParaRPr lang="en-US" dirty="0"/>
          </a:p>
        </p:txBody>
      </p:sp>
    </p:spTree>
  </p:cSld>
  <p:clrMapOvr>
    <a:masterClrMapping/>
  </p:clrMapOvr>
  <p:transition advTm="4476"/>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z="6000" dirty="0" smtClean="0"/>
              <a:t>Finding #1 </a:t>
            </a:r>
            <a:br>
              <a:rPr lang="en-US" sz="6000" dirty="0" smtClean="0"/>
            </a:br>
            <a:endParaRPr lang="en-US" sz="6000" dirty="0"/>
          </a:p>
        </p:txBody>
      </p:sp>
      <p:sp>
        <p:nvSpPr>
          <p:cNvPr id="3" name="Content Placeholder 2"/>
          <p:cNvSpPr>
            <a:spLocks noGrp="1"/>
          </p:cNvSpPr>
          <p:nvPr>
            <p:ph idx="1"/>
          </p:nvPr>
        </p:nvSpPr>
        <p:spPr/>
        <p:txBody>
          <a:bodyPr/>
          <a:lstStyle/>
          <a:p>
            <a:pPr algn="ctr">
              <a:buFont typeface="Wingdings" pitchFamily="2" charset="2"/>
              <a:buNone/>
              <a:defRPr/>
            </a:pPr>
            <a:r>
              <a:rPr lang="en-US" dirty="0" smtClean="0"/>
              <a:t>	</a:t>
            </a:r>
            <a:r>
              <a:rPr lang="en-US" sz="4400" dirty="0" smtClean="0"/>
              <a:t>Developing an Instructional Culture </a:t>
            </a:r>
            <a:r>
              <a:rPr lang="en-US" sz="4400" dirty="0" smtClean="0"/>
              <a:t>of Achievement that </a:t>
            </a:r>
            <a:r>
              <a:rPr lang="en-US" sz="4400" dirty="0" smtClean="0"/>
              <a:t>Supports Strong Internal Accountability  </a:t>
            </a:r>
          </a:p>
          <a:p>
            <a:pPr>
              <a:defRPr/>
            </a:pPr>
            <a:endParaRPr lang="en-US" dirty="0"/>
          </a:p>
        </p:txBody>
      </p:sp>
      <p:sp>
        <p:nvSpPr>
          <p:cNvPr id="4" name="Slide Number Placeholder 3"/>
          <p:cNvSpPr>
            <a:spLocks noGrp="1"/>
          </p:cNvSpPr>
          <p:nvPr>
            <p:ph type="sldNum" sz="quarter" idx="12"/>
          </p:nvPr>
        </p:nvSpPr>
        <p:spPr/>
        <p:txBody>
          <a:bodyPr/>
          <a:lstStyle/>
          <a:p>
            <a:pPr>
              <a:defRPr/>
            </a:pPr>
            <a:fld id="{55D83790-6BE4-46B1-8BEF-D10893CE2435}"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8077200" cy="1066800"/>
          </a:xfrm>
        </p:spPr>
        <p:txBody>
          <a:bodyPr/>
          <a:lstStyle/>
          <a:p>
            <a:pPr>
              <a:defRPr/>
            </a:pPr>
            <a:r>
              <a:rPr lang="en-US" sz="3200" dirty="0" smtClean="0"/>
              <a:t>Developing an Instructional Culture of Achievement that Supports Strong Internal Accountability:  All Adult Members of the Community Working Together</a:t>
            </a:r>
            <a:br>
              <a:rPr lang="en-US" sz="3200" dirty="0" smtClean="0"/>
            </a:br>
            <a:endParaRPr lang="en-US" sz="3200" dirty="0"/>
          </a:p>
        </p:txBody>
      </p:sp>
      <p:sp>
        <p:nvSpPr>
          <p:cNvPr id="3" name="Content Placeholder 2"/>
          <p:cNvSpPr>
            <a:spLocks noGrp="1"/>
          </p:cNvSpPr>
          <p:nvPr>
            <p:ph idx="1"/>
          </p:nvPr>
        </p:nvSpPr>
        <p:spPr>
          <a:xfrm>
            <a:off x="457200" y="2514600"/>
            <a:ext cx="8229600" cy="3616325"/>
          </a:xfrm>
        </p:spPr>
        <p:txBody>
          <a:bodyPr/>
          <a:lstStyle/>
          <a:p>
            <a:pPr>
              <a:defRPr/>
            </a:pPr>
            <a:r>
              <a:rPr lang="en-US" sz="2400" dirty="0" smtClean="0"/>
              <a:t>Freedom to make personnel decisions.  It begins with the </a:t>
            </a:r>
            <a:r>
              <a:rPr lang="en-US" sz="2400" dirty="0" smtClean="0"/>
              <a:t>interview process, making </a:t>
            </a:r>
            <a:r>
              <a:rPr lang="en-US" sz="2400" dirty="0" smtClean="0"/>
              <a:t>expectations clear, including telling some teachers that this might not be the place for them.  Choosing people who are a fit for the school’s collaborative </a:t>
            </a:r>
            <a:r>
              <a:rPr lang="en-US" sz="2400" dirty="0" smtClean="0"/>
              <a:t>instructional culture is imperative.  </a:t>
            </a:r>
            <a:r>
              <a:rPr lang="en-US" sz="2400" dirty="0" smtClean="0"/>
              <a:t>Teachers have to be open to on-going professional development and staying abreast of current trends in education.</a:t>
            </a:r>
          </a:p>
          <a:p>
            <a:pPr>
              <a:defRPr/>
            </a:pPr>
            <a:endParaRPr lang="en-US" dirty="0"/>
          </a:p>
        </p:txBody>
      </p:sp>
      <p:sp>
        <p:nvSpPr>
          <p:cNvPr id="4" name="Slide Number Placeholder 3"/>
          <p:cNvSpPr>
            <a:spLocks noGrp="1"/>
          </p:cNvSpPr>
          <p:nvPr>
            <p:ph type="sldNum" sz="quarter" idx="12"/>
          </p:nvPr>
        </p:nvSpPr>
        <p:spPr/>
        <p:txBody>
          <a:bodyPr/>
          <a:lstStyle/>
          <a:p>
            <a:pPr>
              <a:defRPr/>
            </a:pPr>
            <a:fld id="{64F9213C-6172-4F48-A512-5B8A3062557A}"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60438"/>
          </a:xfrm>
        </p:spPr>
        <p:txBody>
          <a:bodyPr/>
          <a:lstStyle/>
          <a:p>
            <a:pPr>
              <a:defRPr/>
            </a:pPr>
            <a:r>
              <a:rPr lang="en-US" sz="6000" dirty="0" smtClean="0"/>
              <a:t>Finding #2 </a:t>
            </a:r>
            <a:br>
              <a:rPr lang="en-US" sz="6000" dirty="0" smtClean="0"/>
            </a:br>
            <a:endParaRPr lang="en-US" sz="6000" dirty="0"/>
          </a:p>
        </p:txBody>
      </p:sp>
      <p:sp>
        <p:nvSpPr>
          <p:cNvPr id="3" name="Content Placeholder 2"/>
          <p:cNvSpPr>
            <a:spLocks noGrp="1"/>
          </p:cNvSpPr>
          <p:nvPr>
            <p:ph idx="1"/>
          </p:nvPr>
        </p:nvSpPr>
        <p:spPr/>
        <p:txBody>
          <a:bodyPr/>
          <a:lstStyle/>
          <a:p>
            <a:pPr algn="ctr">
              <a:buFont typeface="Wingdings" pitchFamily="2" charset="2"/>
              <a:buNone/>
              <a:defRPr/>
            </a:pPr>
            <a:r>
              <a:rPr lang="en-US" dirty="0" smtClean="0"/>
              <a:t>	</a:t>
            </a:r>
            <a:r>
              <a:rPr lang="en-US" sz="4400" dirty="0" smtClean="0"/>
              <a:t>Developing Internal Accountability through Principal Leadership</a:t>
            </a:r>
            <a:endParaRPr lang="en-US" sz="4400" dirty="0"/>
          </a:p>
        </p:txBody>
      </p:sp>
      <p:sp>
        <p:nvSpPr>
          <p:cNvPr id="4" name="Slide Number Placeholder 3"/>
          <p:cNvSpPr>
            <a:spLocks noGrp="1"/>
          </p:cNvSpPr>
          <p:nvPr>
            <p:ph type="sldNum" sz="quarter" idx="12"/>
          </p:nvPr>
        </p:nvSpPr>
        <p:spPr/>
        <p:txBody>
          <a:bodyPr/>
          <a:lstStyle/>
          <a:p>
            <a:pPr>
              <a:defRPr/>
            </a:pPr>
            <a:fld id="{8B8B30DB-0637-4C74-B1EC-C2CCC9C7B644}"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627187"/>
          </a:xfrm>
        </p:spPr>
        <p:txBody>
          <a:bodyPr/>
          <a:lstStyle/>
          <a:p>
            <a:pPr>
              <a:defRPr/>
            </a:pPr>
            <a:r>
              <a:rPr lang="en-US" sz="3200" dirty="0" smtClean="0"/>
              <a:t>Developing Internal Accountability through Principal Leadership:  Having Shared Philosophies and Values are Essential</a:t>
            </a:r>
            <a:br>
              <a:rPr lang="en-US" sz="3200" dirty="0" smtClean="0"/>
            </a:br>
            <a:endParaRPr lang="en-US" sz="3200" dirty="0"/>
          </a:p>
        </p:txBody>
      </p:sp>
      <p:sp>
        <p:nvSpPr>
          <p:cNvPr id="3" name="Content Placeholder 2"/>
          <p:cNvSpPr>
            <a:spLocks noGrp="1"/>
          </p:cNvSpPr>
          <p:nvPr>
            <p:ph idx="1"/>
          </p:nvPr>
        </p:nvSpPr>
        <p:spPr>
          <a:xfrm>
            <a:off x="457200" y="1981200"/>
            <a:ext cx="8229600" cy="4149725"/>
          </a:xfrm>
        </p:spPr>
        <p:txBody>
          <a:bodyPr/>
          <a:lstStyle/>
          <a:p>
            <a:pPr>
              <a:defRPr/>
            </a:pPr>
            <a:r>
              <a:rPr lang="en-US" sz="2400" dirty="0" smtClean="0"/>
              <a:t>Instructional leaders </a:t>
            </a:r>
            <a:r>
              <a:rPr lang="en-US" sz="2400" dirty="0" smtClean="0"/>
              <a:t>should believe </a:t>
            </a:r>
            <a:r>
              <a:rPr lang="en-US" sz="2400" dirty="0" smtClean="0"/>
              <a:t>that it is imperative that administrators share the same core values and beliefs for the relationship to be successful…developing trust based upon a shared educational philosophy. </a:t>
            </a:r>
            <a:r>
              <a:rPr lang="en-US" sz="2400" dirty="0" smtClean="0"/>
              <a:t>For example, the </a:t>
            </a:r>
            <a:r>
              <a:rPr lang="en-US" sz="2400" dirty="0" smtClean="0"/>
              <a:t>principal </a:t>
            </a:r>
            <a:r>
              <a:rPr lang="en-US" sz="2400" dirty="0" smtClean="0"/>
              <a:t>should feel confident </a:t>
            </a:r>
            <a:r>
              <a:rPr lang="en-US" sz="2400" dirty="0" smtClean="0"/>
              <a:t>knowing that her </a:t>
            </a:r>
            <a:r>
              <a:rPr lang="en-US" sz="2400" dirty="0" smtClean="0"/>
              <a:t>leadership team shares </a:t>
            </a:r>
            <a:r>
              <a:rPr lang="en-US" sz="2400" dirty="0" smtClean="0"/>
              <a:t>her philosophy and how it impacts how they work with other stakeholders.</a:t>
            </a:r>
          </a:p>
        </p:txBody>
      </p:sp>
      <p:sp>
        <p:nvSpPr>
          <p:cNvPr id="4" name="Slide Number Placeholder 3"/>
          <p:cNvSpPr>
            <a:spLocks noGrp="1"/>
          </p:cNvSpPr>
          <p:nvPr>
            <p:ph type="sldNum" sz="quarter" idx="12"/>
          </p:nvPr>
        </p:nvSpPr>
        <p:spPr/>
        <p:txBody>
          <a:bodyPr/>
          <a:lstStyle/>
          <a:p>
            <a:pPr>
              <a:defRPr/>
            </a:pPr>
            <a:fld id="{C5BEF856-6963-4761-B1A5-63573FB51C9D}"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2204</TotalTime>
  <Words>1086</Words>
  <Application>Microsoft Office PowerPoint</Application>
  <PresentationFormat>On-screen Show (4:3)</PresentationFormat>
  <Paragraphs>118</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Globe</vt:lpstr>
      <vt:lpstr>  Creating An Internally Accountable School    Developing Instructional Cultures of Achievement that Support Strong Internal Accountability:  “It’s All About the Relationships”</vt:lpstr>
      <vt:lpstr>Presentation Overview</vt:lpstr>
      <vt:lpstr>Definition of Internal Accountability</vt:lpstr>
      <vt:lpstr>TEACH the POSSIBILITY Internal Accountability Framework Alain Locke Charter School Study </vt:lpstr>
      <vt:lpstr>FIVE MAJOR FINDINGS</vt:lpstr>
      <vt:lpstr>Finding #1  </vt:lpstr>
      <vt:lpstr>Developing an Instructional Culture of Achievement that Supports Strong Internal Accountability:  All Adult Members of the Community Working Together </vt:lpstr>
      <vt:lpstr>Finding #2  </vt:lpstr>
      <vt:lpstr>Developing Internal Accountability through Principal Leadership:  Having Shared Philosophies and Values are Essential </vt:lpstr>
      <vt:lpstr>Finding #3 </vt:lpstr>
      <vt:lpstr>Developing Internal Accountability through Teacher Leadership:   Collegial Relationships that Work </vt:lpstr>
      <vt:lpstr>Finding #4 </vt:lpstr>
      <vt:lpstr>Developing Internal Accountability through Engaging Parents/Families:  Treating Parents as Partners is Essential to Student Success </vt:lpstr>
      <vt:lpstr>Finding #5 </vt:lpstr>
      <vt:lpstr>Developing Internal Accountability through Board Leadership:  Managing Board/Management Relationships is Essential to Success</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Creating An Internally Accountable School</vt:lpstr>
      <vt:lpstr>Slide 27</vt:lpstr>
      <vt:lpstr>CONTACT INFORMATION  If you would like to receive a copy of this presentation or additional presentations on creating internally accountable schools that close the achievement gap, please e-mail: Dr. Sheila Polk, Founder &amp; President,  TEACH the POSSIBILITY polksh@teachthepossibility.com.  Ms. Linda Moore, Founder &amp; Executive Director, Elsie Whitlow Stokes Community Freedom Public Charter School, Washington, DC  LindaM@ewstokes.org </vt:lpstr>
    </vt:vector>
  </TitlesOfParts>
  <Company>Home Computer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Sheila Polk</dc:creator>
  <cp:lastModifiedBy> </cp:lastModifiedBy>
  <cp:revision>204</cp:revision>
  <dcterms:created xsi:type="dcterms:W3CDTF">2007-07-17T11:13:08Z</dcterms:created>
  <dcterms:modified xsi:type="dcterms:W3CDTF">2012-06-18T17:54:04Z</dcterms:modified>
</cp:coreProperties>
</file>