
<file path=[Content_Types].xml><?xml version="1.0" encoding="utf-8"?>
<Types xmlns="http://schemas.openxmlformats.org/package/2006/content-types">
  <Override PartName="/ppt/slides/slide41.xml" ContentType="application/vnd.openxmlformats-officedocument.presentationml.slide+xml"/>
  <Override PartName="/ppt/diagrams/layout8.xml" ContentType="application/vnd.openxmlformats-officedocument.drawingml.diagramLayout+xml"/>
  <Override PartName="/ppt/notesSlides/notesSlide16.xml" ContentType="application/vnd.openxmlformats-officedocument.presentationml.notesSlide+xml"/>
  <Override PartName="/ppt/slides/slide50.xml" ContentType="application/vnd.openxmlformats-officedocument.presentationml.slide+xml"/>
  <Override PartName="/ppt/slides/slide18.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9.xml" ContentType="application/vnd.openxmlformats-officedocument.presentationml.slide+xml"/>
  <Override PartName="/ppt/diagrams/quickStyle6.xml" ContentType="application/vnd.openxmlformats-officedocument.drawingml.diagramStyle+xml"/>
  <Override PartName="/ppt/slides/slide47.xml" ContentType="application/vnd.openxmlformats-officedocument.presentationml.slide+xml"/>
  <Override PartName="/ppt/diagrams/colors2.xml" ContentType="application/vnd.openxmlformats-officedocument.drawingml.diagramColors+xml"/>
  <Override PartName="/ppt/slides/slide56.xml" ContentType="application/vnd.openxmlformats-officedocument.presentationml.slide+xml"/>
  <Override PartName="/ppt/notesMasters/notesMaster1.xml" ContentType="application/vnd.openxmlformats-officedocument.presentationml.notesMaster+xml"/>
  <Default Extension="vml" ContentType="application/vnd.openxmlformats-officedocument.vmlDrawing"/>
  <Override PartName="/ppt/diagrams/drawing1.xml" ContentType="application/vnd.ms-office.drawingml.diagramDrawing+xml"/>
  <Override PartName="/ppt/theme/theme1.xml" ContentType="application/vnd.openxmlformats-officedocument.theme+xml"/>
  <Override PartName="/ppt/notesSlides/notesSlide2.xml" ContentType="application/vnd.openxmlformats-officedocument.presentationml.notesSlide+xml"/>
  <Default Extension="xls" ContentType="application/vnd.ms-excel"/>
  <Override PartName="/ppt/diagrams/colors8.xml" ContentType="application/vnd.openxmlformats-officedocument.drawingml.diagramColors+xml"/>
  <Override PartName="/ppt/drawings/drawing1.xml" ContentType="application/vnd.openxmlformats-officedocument.drawingml.chartshapes+xml"/>
  <Override PartName="/ppt/diagrams/drawing7.xml" ContentType="application/vnd.ms-office.drawingml.diagramDrawing+xml"/>
  <Override PartName="/ppt/diagrams/data6.xml" ContentType="application/vnd.openxmlformats-officedocument.drawingml.diagramData+xml"/>
  <Default Extension="jpeg" ContentType="image/jpeg"/>
  <Override PartName="/ppt/notesSlides/notesSlide11.xml" ContentType="application/vnd.openxmlformats-officedocument.presentationml.notesSlide+xml"/>
  <Override PartName="/ppt/diagrams/layout3.xml" ContentType="application/vnd.openxmlformats-officedocument.drawingml.diagramLayout+xml"/>
  <Override PartName="/ppt/slides/slide13.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diagrams/quickStyle1.xml" ContentType="application/vnd.openxmlformats-officedocument.drawingml.diagramStyle+xml"/>
  <Override PartName="/ppt/slides/slide42.xml" ContentType="application/vnd.openxmlformats-officedocument.presentationml.slide+xml"/>
  <Override PartName="/ppt/notesSlides/notesSlide17.xml" ContentType="application/vnd.openxmlformats-officedocument.presentationml.notesSlide+xml"/>
  <Override PartName="/ppt/diagrams/layout9.xml" ContentType="application/vnd.openxmlformats-officedocument.drawingml.diagramLayout+xml"/>
  <Override PartName="/ppt/slides/slide51.xml" ContentType="application/vnd.openxmlformats-officedocument.presentationml.slide+xml"/>
  <Override PartName="/ppt/slides/slide19.xml" ContentType="application/vnd.openxmlformats-officedocument.presentationml.slide+xml"/>
  <Override PartName="/ppt/slideLayouts/slideLayout10.xml" ContentType="application/vnd.openxmlformats-officedocument.presentationml.slideLayout+xml"/>
  <Override PartName="/ppt/slides/slide29.xml" ContentType="application/vnd.openxmlformats-officedocument.presentationml.slide+xml"/>
  <Override PartName="/ppt/slides/slide38.xml" ContentType="application/vnd.openxmlformats-officedocument.presentationml.slide+xml"/>
  <Override PartName="/ppt/diagrams/quickStyle7.xml" ContentType="application/vnd.openxmlformats-officedocument.drawingml.diagramStyle+xml"/>
  <Override PartName="/ppt/slides/slide48.xml" ContentType="application/vnd.openxmlformats-officedocument.presentationml.slide+xml"/>
  <Override PartName="/ppt/diagrams/colors3.xml" ContentType="application/vnd.openxmlformats-officedocument.drawingml.diagramColors+xml"/>
  <Override PartName="/ppt/diagrams/drawing2.xml" ContentType="application/vnd.ms-office.drawingml.diagramDrawing+xml"/>
  <Override PartName="/ppt/theme/theme2.xml" ContentType="application/vnd.openxmlformats-officedocument.theme+xml"/>
  <Override PartName="/ppt/diagrams/data1.xml" ContentType="application/vnd.openxmlformats-officedocument.drawingml.diagramData+xml"/>
  <Override PartName="/ppt/notesSlides/notesSlide3.xml" ContentType="application/vnd.openxmlformats-officedocument.presentationml.notesSlide+xml"/>
  <Default Extension="emf" ContentType="image/x-emf"/>
  <Override PartName="/ppt/charts/chart1.xml" ContentType="application/vnd.openxmlformats-officedocument.drawingml.chart+xml"/>
  <Override PartName="/ppt/diagrams/colors9.xml" ContentType="application/vnd.openxmlformats-officedocument.drawingml.diagramColors+xml"/>
  <Override PartName="/ppt/drawings/drawing2.xml" ContentType="application/vnd.openxmlformats-officedocument.drawingml.chartshapes+xml"/>
  <Override PartName="/ppt/diagrams/drawing8.xml" ContentType="application/vnd.ms-office.drawingml.diagramDrawing+xml"/>
  <Override PartName="/ppt/diagrams/data7.xml" ContentType="application/vnd.openxmlformats-officedocument.drawingml.diagramData+xml"/>
  <Override PartName="/ppt/notesSlides/notesSlide8.xml" ContentType="application/vnd.openxmlformats-officedocument.presentationml.notesSlide+xml"/>
  <Override PartName="/ppt/notesSlides/notesSlide12.xml" ContentType="application/vnd.openxmlformats-officedocument.presentationml.notesSlide+xml"/>
  <Override PartName="/ppt/diagrams/layout4.xml" ContentType="application/vnd.openxmlformats-officedocument.drawingml.diagramLayout+xml"/>
  <Override PartName="/ppt/slides/slide14.xml" ContentType="application/vnd.openxmlformats-officedocument.presentationml.slide+xml"/>
  <Override PartName="/ppt/slides/slide24.xml" ContentType="application/vnd.openxmlformats-officedocument.presentationml.slide+xml"/>
  <Default Extension="bin" ContentType="application/vnd.openxmlformats-officedocument.presentationml.printerSettings"/>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ableStyles.xml" ContentType="application/vnd.openxmlformats-officedocument.presentationml.tableStyles+xml"/>
  <Override PartName="/ppt/slides/slide52.xml" ContentType="application/vnd.openxmlformats-officedocument.presentationml.slide+xml"/>
  <Override PartName="/ppt/slideLayouts/slideLayout11.xml" ContentType="application/vnd.openxmlformats-officedocument.presentationml.slideLayout+xml"/>
  <Override PartName="/docProps/app.xml" ContentType="application/vnd.openxmlformats-officedocument.extended-properties+xml"/>
  <Override PartName="/ppt/slides/slide39.xml" ContentType="application/vnd.openxmlformats-officedocument.presentationml.slide+xml"/>
  <Override PartName="/ppt/diagrams/quickStyle8.xml" ContentType="application/vnd.openxmlformats-officedocument.drawingml.diagramStyle+xml"/>
  <Override PartName="/ppt/slides/slide49.xml" ContentType="application/vnd.openxmlformats-officedocument.presentationml.slide+xml"/>
  <Override PartName="/ppt/diagrams/colors4.xml" ContentType="application/vnd.openxmlformats-officedocument.drawingml.diagramColors+xml"/>
  <Override PartName="/docProps/core.xml" ContentType="application/vnd.openxmlformats-package.core-properties+xml"/>
  <Override PartName="/ppt/diagrams/drawing3.xml" ContentType="application/vnd.ms-office.drawingml.diagramDrawing+xml"/>
  <Override PartName="/ppt/diagrams/data2.xml" ContentType="application/vnd.openxmlformats-officedocument.drawingml.diagramData+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Default Extension="xlsx" ContentType="application/vnd.openxmlformats-officedocument.spreadsheetml.sheet"/>
  <Override PartName="/ppt/slideLayouts/slideLayout1.xml" ContentType="application/vnd.openxmlformats-officedocument.presentationml.slideLayout+xml"/>
  <Override PartName="/ppt/diagrams/drawing9.xml" ContentType="application/vnd.ms-office.drawingml.diagramDrawing+xml"/>
  <Override PartName="/ppt/diagrams/data8.xml" ContentType="application/vnd.openxmlformats-officedocument.drawingml.diagramData+xml"/>
  <Override PartName="/ppt/notesSlides/notesSlide9.xml" ContentType="application/vnd.openxmlformats-officedocument.presentationml.notesSlide+xml"/>
  <Override PartName="/ppt/notesSlides/notesSlide13.xml" ContentType="application/vnd.openxmlformats-officedocument.presentationml.notesSlide+xml"/>
  <Override PartName="/ppt/diagrams/layout5.xml" ContentType="application/vnd.openxmlformats-officedocument.drawingml.diagramLayout+xml"/>
  <Override PartName="/ppt/slides/slide15.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diagrams/quickStyle3.xml" ContentType="application/vnd.openxmlformats-officedocument.drawingml.diagramStyle+xml"/>
  <Override PartName="/ppt/slides/slide44.xml" ContentType="application/vnd.openxmlformats-officedocument.presentationml.slide+xml"/>
  <Override PartName="/ppt/slides/slide53.xml" ContentType="application/vnd.openxmlformats-officedocument.presentationml.slide+xml"/>
  <Override PartName="/ppt/diagrams/quickStyle9.xml" ContentType="application/vnd.openxmlformats-officedocument.drawingml.diagramStyle+xml"/>
  <Override PartName="/ppt/diagrams/colors5.xml" ContentType="application/vnd.openxmlformats-officedocument.drawingml.diagramColors+xml"/>
  <Override PartName="/ppt/diagrams/drawing4.xml" ContentType="application/vnd.ms-office.drawingml.diagramDrawing+xml"/>
  <Override PartName="/ppt/diagrams/data3.xml" ContentType="application/vnd.openxmlformats-officedocument.drawingml.diagramData+xml"/>
  <Override PartName="/ppt/theme/themeOverride2.xml" ContentType="application/vnd.openxmlformats-officedocument.themeOverride+xml"/>
  <Override PartName="/ppt/notesSlides/notesSlide5.xml" ContentType="application/vnd.openxmlformats-officedocument.presentationml.notesSlide+xml"/>
  <Override PartName="/ppt/slides/slide10.xml" ContentType="application/vnd.openxmlformats-officedocument.presentationml.slide+xml"/>
  <Override PartName="/ppt/slides/slide20.xml" ContentType="application/vnd.openxmlformats-officedocument.presentationml.slide+xml"/>
  <Override PartName="/ppt/charts/chart3.xml" ContentType="application/vnd.openxmlformats-officedocument.drawingml.chart+xml"/>
  <Override PartName="/ppt/slides/slide1.xml" ContentType="application/vnd.openxmlformats-officedocument.presentationml.slide+xml"/>
  <Override PartName="/ppt/slideLayouts/slideLayout2.xml" ContentType="application/vnd.openxmlformats-officedocument.presentationml.slideLayout+xml"/>
  <Override PartName="/ppt/diagrams/data9.xml" ContentType="application/vnd.openxmlformats-officedocument.drawingml.diagramData+xml"/>
  <Override PartName="/ppt/notesSlides/notesSlide14.xml" ContentType="application/vnd.openxmlformats-officedocument.presentationml.notesSlide+xml"/>
  <Override PartName="/ppt/diagrams/layout6.xml" ContentType="application/vnd.openxmlformats-officedocument.drawingml.diagramLayout+xml"/>
  <Override PartName="/ppt/slides/slide16.xml" ContentType="application/vnd.openxmlformats-officedocument.presentationml.slide+xml"/>
  <Override PartName="/ppt/viewProps.xml" ContentType="application/vnd.openxmlformats-officedocument.presentationml.viewProps+xml"/>
  <Default Extension="rels" ContentType="application/vnd.openxmlformats-package.relationships+xml"/>
  <Override PartName="/ppt/slides/slide26.xml" ContentType="application/vnd.openxmlformats-officedocument.presentationml.slide+xml"/>
  <Default Extension="wmf" ContentType="image/x-wmf"/>
  <Override PartName="/ppt/slides/slide7.xml" ContentType="application/vnd.openxmlformats-officedocument.presentationml.slide+xml"/>
  <Override PartName="/ppt/slides/slide35.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slides/slide45.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presentation.xml" ContentType="application/vnd.openxmlformats-officedocument.presentationml.presentation.main+xml"/>
  <Override PartName="/ppt/diagrams/colors6.xml" ContentType="application/vnd.openxmlformats-officedocument.drawingml.diagramColors+xml"/>
  <Override PartName="/ppt/diagrams/drawing5.xml" ContentType="application/vnd.ms-office.drawingml.diagramDrawing+xml"/>
  <Override PartName="/ppt/diagrams/data4.xml" ContentType="application/vnd.openxmlformats-officedocument.drawingml.diagramData+xml"/>
  <Override PartName="/ppt/theme/themeOverride3.xml" ContentType="application/vnd.openxmlformats-officedocument.themeOverr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10.xml" ContentType="application/vnd.openxmlformats-officedocument.presentationml.notesSlide+xml"/>
  <Override PartName="/ppt/slides/slide11.xml" ContentType="application/vnd.openxmlformats-officedocument.presentationml.slide+xml"/>
  <Override PartName="/ppt/charts/chart4.xml" ContentType="application/vnd.openxmlformats-officedocument.drawingml.chart+xml"/>
  <Override PartName="/ppt/slides/slide21.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slideLayouts/slideLayout3.xml" ContentType="application/vnd.openxmlformats-officedocument.presentationml.slideLayout+xml"/>
  <Override PartName="/ppt/slides/slide40.xml" ContentType="application/vnd.openxmlformats-officedocument.presentationml.slide+xml"/>
  <Override PartName="/ppt/notesSlides/notesSlide15.xml" ContentType="application/vnd.openxmlformats-officedocument.presentationml.notesSlide+xml"/>
  <Override PartName="/ppt/diagrams/layout7.xml" ContentType="application/vnd.openxmlformats-officedocument.drawingml.diagramLayout+xml"/>
  <Override PartName="/ppt/slides/slide17.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diagrams/quickStyle5.xml" ContentType="application/vnd.openxmlformats-officedocument.drawingml.diagramStyle+xml"/>
  <Override PartName="/ppt/slides/slide46.xml" ContentType="application/vnd.openxmlformats-officedocument.presentationml.slide+xml"/>
  <Override PartName="/ppt/diagrams/colors1.xml" ContentType="application/vnd.openxmlformats-officedocument.drawingml.diagramColors+xml"/>
  <Override PartName="/ppt/slides/slide55.xml" ContentType="application/vnd.openxmlformats-officedocument.presentationml.slide+xml"/>
  <Override PartName="/ppt/notesSlides/notesSlide1.xml" ContentType="application/vnd.openxmlformats-officedocument.presentationml.notesSlide+xml"/>
  <Override PartName="/ppt/diagrams/colors7.xml" ContentType="application/vnd.openxmlformats-officedocument.drawingml.diagramColors+xml"/>
  <Override PartName="/ppt/diagrams/drawing6.xml" ContentType="application/vnd.ms-office.drawingml.diagramDrawing+xml"/>
  <Override PartName="/ppt/diagrams/data5.xml" ContentType="application/vnd.openxmlformats-officedocument.drawingml.diagramData+xml"/>
  <Override PartName="/ppt/diagrams/layout2.xml" ContentType="application/vnd.openxmlformats-officedocument.drawingml.diagramLayout+xml"/>
  <Override PartName="/ppt/notesSlides/notesSlide7.xml" ContentType="application/vnd.openxmlformats-officedocument.presentationml.notesSlide+xml"/>
  <Override PartName="/ppt/slides/slide12.xml" ContentType="application/vnd.openxmlformats-officedocument.presentationml.slide+xml"/>
  <Override PartName="/ppt/charts/chart5.xml" ContentType="application/vnd.openxmlformats-officedocument.drawingml.chart+xml"/>
  <Override PartName="/ppt/slides/slide22.xml" ContentType="application/vnd.openxmlformats-officedocument.presentationml.slide+xml"/>
  <Override PartName="/ppt/slides/slide3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20" r:id="rId1"/>
  </p:sldMasterIdLst>
  <p:notesMasterIdLst>
    <p:notesMasterId r:id="rId58"/>
  </p:notesMasterIdLst>
  <p:sldIdLst>
    <p:sldId id="256" r:id="rId2"/>
    <p:sldId id="257" r:id="rId3"/>
    <p:sldId id="326" r:id="rId4"/>
    <p:sldId id="289" r:id="rId5"/>
    <p:sldId id="341" r:id="rId6"/>
    <p:sldId id="287" r:id="rId7"/>
    <p:sldId id="262" r:id="rId8"/>
    <p:sldId id="263" r:id="rId9"/>
    <p:sldId id="268" r:id="rId10"/>
    <p:sldId id="269" r:id="rId11"/>
    <p:sldId id="273" r:id="rId12"/>
    <p:sldId id="274" r:id="rId13"/>
    <p:sldId id="275" r:id="rId14"/>
    <p:sldId id="276" r:id="rId15"/>
    <p:sldId id="285" r:id="rId16"/>
    <p:sldId id="284" r:id="rId17"/>
    <p:sldId id="325" r:id="rId18"/>
    <p:sldId id="301" r:id="rId19"/>
    <p:sldId id="302" r:id="rId20"/>
    <p:sldId id="278" r:id="rId21"/>
    <p:sldId id="279" r:id="rId22"/>
    <p:sldId id="280" r:id="rId23"/>
    <p:sldId id="342" r:id="rId24"/>
    <p:sldId id="344" r:id="rId25"/>
    <p:sldId id="303" r:id="rId26"/>
    <p:sldId id="304" r:id="rId27"/>
    <p:sldId id="348" r:id="rId28"/>
    <p:sldId id="349" r:id="rId29"/>
    <p:sldId id="350" r:id="rId30"/>
    <p:sldId id="351" r:id="rId31"/>
    <p:sldId id="346" r:id="rId32"/>
    <p:sldId id="305" r:id="rId33"/>
    <p:sldId id="323" r:id="rId34"/>
    <p:sldId id="306" r:id="rId35"/>
    <p:sldId id="324" r:id="rId36"/>
    <p:sldId id="308" r:id="rId37"/>
    <p:sldId id="300" r:id="rId38"/>
    <p:sldId id="307" r:id="rId39"/>
    <p:sldId id="347" r:id="rId40"/>
    <p:sldId id="328" r:id="rId41"/>
    <p:sldId id="292" r:id="rId42"/>
    <p:sldId id="293" r:id="rId43"/>
    <p:sldId id="295" r:id="rId44"/>
    <p:sldId id="291" r:id="rId45"/>
    <p:sldId id="329" r:id="rId46"/>
    <p:sldId id="330" r:id="rId47"/>
    <p:sldId id="331" r:id="rId48"/>
    <p:sldId id="332" r:id="rId49"/>
    <p:sldId id="333" r:id="rId50"/>
    <p:sldId id="334" r:id="rId51"/>
    <p:sldId id="335" r:id="rId52"/>
    <p:sldId id="337" r:id="rId53"/>
    <p:sldId id="338" r:id="rId54"/>
    <p:sldId id="339" r:id="rId55"/>
    <p:sldId id="340" r:id="rId56"/>
    <p:sldId id="322" r:id="rId5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BD0322"/>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294" autoAdjust="0"/>
    <p:restoredTop sz="94624" autoAdjust="0"/>
  </p:normalViewPr>
  <p:slideViewPr>
    <p:cSldViewPr>
      <p:cViewPr>
        <p:scale>
          <a:sx n="66" d="100"/>
          <a:sy n="66" d="100"/>
        </p:scale>
        <p:origin x="-3704" y="-2056"/>
      </p:cViewPr>
      <p:guideLst>
        <p:guide orient="horz" pos="2160"/>
        <p:guide pos="2880"/>
      </p:guideLst>
    </p:cSldViewPr>
  </p:slideViewPr>
  <p:outlineViewPr>
    <p:cViewPr>
      <p:scale>
        <a:sx n="33" d="100"/>
        <a:sy n="33" d="100"/>
      </p:scale>
      <p:origin x="0" y="1024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gualpa\AppData\Local\Microsoft\Windows\Temporary%20Internet%20Files\Content.Outlook\F4543QNG\Copy%20of%20Graphics%20for%20AA%20report_ba%20revision_sbo.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Dc\Users\fheim\My%20Documents\datafile\charterselpapupilcount.xls"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Sheet1.xlsx"/><Relationship Id="rId3"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3.xlsx"/><Relationship Id="rId2"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sz="1800"/>
            </a:pPr>
            <a:r>
              <a:rPr lang="en-US" sz="1800" dirty="0" smtClean="0"/>
              <a:t>Average </a:t>
            </a:r>
            <a:r>
              <a:rPr lang="en-US" sz="1800" dirty="0"/>
              <a:t>African American API </a:t>
            </a:r>
            <a:r>
              <a:rPr lang="en-US" sz="1800" dirty="0" smtClean="0"/>
              <a:t>Scores</a:t>
            </a:r>
            <a:endParaRPr lang="en-US" sz="1800" dirty="0"/>
          </a:p>
        </c:rich>
      </c:tx>
      <c:layout/>
    </c:title>
    <c:plotArea>
      <c:layout>
        <c:manualLayout>
          <c:layoutTarget val="inner"/>
          <c:xMode val="edge"/>
          <c:yMode val="edge"/>
          <c:x val="0.0833333333333335"/>
          <c:y val="0.201487285689256"/>
          <c:w val="0.834043209876543"/>
          <c:h val="0.714009151201634"/>
        </c:manualLayout>
      </c:layout>
      <c:lineChart>
        <c:grouping val="standard"/>
        <c:ser>
          <c:idx val="0"/>
          <c:order val="0"/>
          <c:tx>
            <c:strRef>
              <c:f>API!$Q$2</c:f>
              <c:strCache>
                <c:ptCount val="1"/>
                <c:pt idx="0">
                  <c:v>Non-Charter</c:v>
                </c:pt>
              </c:strCache>
            </c:strRef>
          </c:tx>
          <c:spPr>
            <a:ln>
              <a:solidFill>
                <a:srgbClr val="717074"/>
              </a:solidFill>
            </a:ln>
          </c:spPr>
          <c:marker>
            <c:spPr>
              <a:solidFill>
                <a:srgbClr val="717074"/>
              </a:solidFill>
              <a:ln>
                <a:solidFill>
                  <a:srgbClr val="717074"/>
                </a:solidFill>
              </a:ln>
            </c:spPr>
          </c:marker>
          <c:dLbls>
            <c:dLbl>
              <c:idx val="0"/>
              <c:layout>
                <c:manualLayout>
                  <c:x val="-0.0444444444444445"/>
                  <c:y val="0.0601851851851851"/>
                </c:manualLayout>
              </c:layout>
              <c:spPr/>
              <c:txPr>
                <a:bodyPr/>
                <a:lstStyle/>
                <a:p>
                  <a:pPr>
                    <a:defRPr/>
                  </a:pPr>
                  <a:endParaRPr lang="en-US"/>
                </a:p>
              </c:txPr>
              <c:dLblPos val="r"/>
              <c:showVal val="1"/>
            </c:dLbl>
            <c:dLbl>
              <c:idx val="1"/>
              <c:layout>
                <c:manualLayout>
                  <c:x val="-0.0472222222222224"/>
                  <c:y val="0.0601851851851853"/>
                </c:manualLayout>
              </c:layout>
              <c:spPr/>
              <c:txPr>
                <a:bodyPr/>
                <a:lstStyle/>
                <a:p>
                  <a:pPr>
                    <a:defRPr/>
                  </a:pPr>
                  <a:endParaRPr lang="en-US"/>
                </a:p>
              </c:txPr>
              <c:dLblPos val="r"/>
              <c:showVal val="1"/>
            </c:dLbl>
            <c:dLbl>
              <c:idx val="2"/>
              <c:layout>
                <c:manualLayout>
                  <c:x val="-0.0472222222222224"/>
                  <c:y val="0.0648148148148152"/>
                </c:manualLayout>
              </c:layout>
              <c:spPr/>
              <c:txPr>
                <a:bodyPr/>
                <a:lstStyle/>
                <a:p>
                  <a:pPr>
                    <a:defRPr/>
                  </a:pPr>
                  <a:endParaRPr lang="en-US"/>
                </a:p>
              </c:txPr>
              <c:dLblPos val="r"/>
              <c:showVal val="1"/>
            </c:dLbl>
            <c:dLbl>
              <c:idx val="3"/>
              <c:layout>
                <c:manualLayout>
                  <c:x val="-0.05"/>
                  <c:y val="0.0648148148148152"/>
                </c:manualLayout>
              </c:layout>
              <c:spPr/>
              <c:txPr>
                <a:bodyPr/>
                <a:lstStyle/>
                <a:p>
                  <a:pPr>
                    <a:defRPr/>
                  </a:pPr>
                  <a:endParaRPr lang="en-US"/>
                </a:p>
              </c:txPr>
              <c:dLblPos val="r"/>
              <c:showVal val="1"/>
            </c:dLbl>
            <c:showVal val="1"/>
          </c:dLbls>
          <c:cat>
            <c:strRef>
              <c:f>API!$A$19:$A$22</c:f>
              <c:strCache>
                <c:ptCount val="4"/>
                <c:pt idx="0">
                  <c:v>2006-07</c:v>
                </c:pt>
                <c:pt idx="1">
                  <c:v>2007-08</c:v>
                </c:pt>
                <c:pt idx="2">
                  <c:v>2008-09</c:v>
                </c:pt>
                <c:pt idx="3">
                  <c:v>2009-10</c:v>
                </c:pt>
              </c:strCache>
            </c:strRef>
          </c:cat>
          <c:val>
            <c:numRef>
              <c:f>API!$B$19:$B$22</c:f>
              <c:numCache>
                <c:formatCode>General</c:formatCode>
                <c:ptCount val="4"/>
                <c:pt idx="0">
                  <c:v>653.0</c:v>
                </c:pt>
                <c:pt idx="1">
                  <c:v>669.0</c:v>
                </c:pt>
                <c:pt idx="2">
                  <c:v>686.0</c:v>
                </c:pt>
                <c:pt idx="3">
                  <c:v>694.0</c:v>
                </c:pt>
              </c:numCache>
            </c:numRef>
          </c:val>
        </c:ser>
        <c:ser>
          <c:idx val="1"/>
          <c:order val="1"/>
          <c:tx>
            <c:strRef>
              <c:f>API!$R$2</c:f>
              <c:strCache>
                <c:ptCount val="1"/>
                <c:pt idx="0">
                  <c:v>Charter</c:v>
                </c:pt>
              </c:strCache>
            </c:strRef>
          </c:tx>
          <c:spPr>
            <a:ln>
              <a:solidFill>
                <a:srgbClr val="AB0635"/>
              </a:solidFill>
            </a:ln>
          </c:spPr>
          <c:marker>
            <c:spPr>
              <a:solidFill>
                <a:srgbClr val="AB0635"/>
              </a:solidFill>
              <a:ln>
                <a:solidFill>
                  <a:srgbClr val="AB0635"/>
                </a:solidFill>
              </a:ln>
            </c:spPr>
          </c:marker>
          <c:dLbls>
            <c:dLbl>
              <c:idx val="0"/>
              <c:layout>
                <c:manualLayout>
                  <c:x val="-0.0527777777777778"/>
                  <c:y val="-0.0648148148148152"/>
                </c:manualLayout>
              </c:layout>
              <c:tx>
                <c:rich>
                  <a:bodyPr/>
                  <a:lstStyle/>
                  <a:p>
                    <a:pPr>
                      <a:defRPr/>
                    </a:pPr>
                    <a:r>
                      <a:rPr lang="en-US"/>
                      <a:t>678*</a:t>
                    </a:r>
                  </a:p>
                </c:rich>
              </c:tx>
              <c:spPr/>
              <c:dLblPos val="r"/>
            </c:dLbl>
            <c:dLbl>
              <c:idx val="1"/>
              <c:layout>
                <c:manualLayout>
                  <c:x val="-0.0527777777777778"/>
                  <c:y val="-0.0648148148148152"/>
                </c:manualLayout>
              </c:layout>
              <c:spPr/>
              <c:txPr>
                <a:bodyPr/>
                <a:lstStyle/>
                <a:p>
                  <a:pPr>
                    <a:defRPr/>
                  </a:pPr>
                  <a:endParaRPr lang="en-US"/>
                </a:p>
              </c:txPr>
              <c:dLblPos val="r"/>
              <c:showVal val="1"/>
            </c:dLbl>
            <c:dLbl>
              <c:idx val="2"/>
              <c:layout>
                <c:manualLayout>
                  <c:x val="-0.0555555555555554"/>
                  <c:y val="-0.0555555555555554"/>
                </c:manualLayout>
              </c:layout>
              <c:spPr/>
              <c:txPr>
                <a:bodyPr/>
                <a:lstStyle/>
                <a:p>
                  <a:pPr>
                    <a:defRPr/>
                  </a:pPr>
                  <a:endParaRPr lang="en-US"/>
                </a:p>
              </c:txPr>
              <c:dLblPos val="r"/>
              <c:showVal val="1"/>
            </c:dLbl>
            <c:dLbl>
              <c:idx val="3"/>
              <c:layout>
                <c:manualLayout>
                  <c:x val="-0.0472222222222224"/>
                  <c:y val="-0.0555555555555554"/>
                </c:manualLayout>
              </c:layout>
              <c:spPr/>
              <c:txPr>
                <a:bodyPr/>
                <a:lstStyle/>
                <a:p>
                  <a:pPr>
                    <a:defRPr/>
                  </a:pPr>
                  <a:endParaRPr lang="en-US"/>
                </a:p>
              </c:txPr>
              <c:dLblPos val="r"/>
              <c:showVal val="1"/>
            </c:dLbl>
            <c:showVal val="1"/>
          </c:dLbls>
          <c:cat>
            <c:strRef>
              <c:f>API!$A$19:$A$22</c:f>
              <c:strCache>
                <c:ptCount val="4"/>
                <c:pt idx="0">
                  <c:v>2006-07</c:v>
                </c:pt>
                <c:pt idx="1">
                  <c:v>2007-08</c:v>
                </c:pt>
                <c:pt idx="2">
                  <c:v>2008-09</c:v>
                </c:pt>
                <c:pt idx="3">
                  <c:v>2009-10</c:v>
                </c:pt>
              </c:strCache>
            </c:strRef>
          </c:cat>
          <c:val>
            <c:numRef>
              <c:f>API!$C$19:$C$22</c:f>
              <c:numCache>
                <c:formatCode>General</c:formatCode>
                <c:ptCount val="4"/>
                <c:pt idx="0">
                  <c:v>678.0</c:v>
                </c:pt>
                <c:pt idx="1">
                  <c:v>683.0</c:v>
                </c:pt>
                <c:pt idx="2">
                  <c:v>700.0</c:v>
                </c:pt>
                <c:pt idx="3">
                  <c:v>713.0</c:v>
                </c:pt>
              </c:numCache>
            </c:numRef>
          </c:val>
        </c:ser>
        <c:dLbls>
          <c:showVal val="1"/>
        </c:dLbls>
        <c:marker val="1"/>
        <c:axId val="514534328"/>
        <c:axId val="514537352"/>
      </c:lineChart>
      <c:catAx>
        <c:axId val="514534328"/>
        <c:scaling>
          <c:orientation val="minMax"/>
        </c:scaling>
        <c:axPos val="b"/>
        <c:numFmt formatCode="General" sourceLinked="1"/>
        <c:majorTickMark val="none"/>
        <c:tickLblPos val="nextTo"/>
        <c:crossAx val="514537352"/>
        <c:crosses val="autoZero"/>
        <c:auto val="1"/>
        <c:lblAlgn val="ctr"/>
        <c:lblOffset val="100"/>
      </c:catAx>
      <c:valAx>
        <c:axId val="514537352"/>
        <c:scaling>
          <c:orientation val="minMax"/>
        </c:scaling>
        <c:delete val="1"/>
        <c:axPos val="l"/>
        <c:numFmt formatCode="General" sourceLinked="1"/>
        <c:tickLblPos val="none"/>
        <c:crossAx val="514534328"/>
        <c:crosses val="autoZero"/>
        <c:crossBetween val="between"/>
      </c:valAx>
      <c:spPr>
        <a:noFill/>
        <a:ln w="25400">
          <a:noFill/>
        </a:ln>
      </c:spPr>
    </c:plotArea>
    <c:legend>
      <c:legendPos val="r"/>
      <c:layout>
        <c:manualLayout>
          <c:xMode val="edge"/>
          <c:yMode val="edge"/>
          <c:x val="0.250264168367844"/>
          <c:y val="0.1183352581539"/>
          <c:w val="0.483132028321533"/>
          <c:h val="0.080499653018737"/>
        </c:manualLayout>
      </c:layout>
    </c:legend>
    <c:plotVisOnly val="1"/>
    <c:dispBlanksAs val="gap"/>
  </c:chart>
  <c:spPr>
    <a:ln>
      <a:solidFill>
        <a:schemeClr val="accent1"/>
      </a:solidFill>
    </a:ln>
  </c:spPr>
  <c:txPr>
    <a:bodyPr/>
    <a:lstStyle/>
    <a:p>
      <a:pPr>
        <a:defRPr sz="1100">
          <a:latin typeface="Arial" pitchFamily="34" charset="0"/>
          <a:cs typeface="Arial" pitchFamily="34"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37"/>
  <c:clrMapOvr bg1="lt1" tx1="dk1" bg2="lt2" tx2="dk2" accent1="accent1" accent2="accent2" accent3="accent3" accent4="accent4" accent5="accent5" accent6="accent6" hlink="hlink" folHlink="folHlink"/>
  <c:chart>
    <c:title>
      <c:tx>
        <c:rich>
          <a:bodyPr/>
          <a:lstStyle/>
          <a:p>
            <a:pPr>
              <a:defRPr sz="1000" b="0" i="0" u="none" strike="noStrike" baseline="0">
                <a:solidFill>
                  <a:srgbClr val="000000"/>
                </a:solidFill>
                <a:latin typeface="Calibri"/>
                <a:ea typeface="Calibri"/>
                <a:cs typeface="Calibri"/>
              </a:defRPr>
            </a:pPr>
            <a:r>
              <a:rPr lang="en-US" sz="1800" b="1" i="0" u="none" strike="noStrike" baseline="0">
                <a:solidFill>
                  <a:srgbClr val="993300"/>
                </a:solidFill>
                <a:latin typeface="Calibri"/>
              </a:rPr>
              <a:t>Special Education Students </a:t>
            </a:r>
          </a:p>
          <a:p>
            <a:pPr>
              <a:defRPr sz="1000" b="0" i="0" u="none" strike="noStrike" baseline="0">
                <a:solidFill>
                  <a:srgbClr val="000000"/>
                </a:solidFill>
                <a:latin typeface="Calibri"/>
                <a:ea typeface="Calibri"/>
                <a:cs typeface="Calibri"/>
              </a:defRPr>
            </a:pPr>
            <a:r>
              <a:rPr lang="en-US" sz="1800" b="1" i="0" u="none" strike="noStrike" baseline="0">
                <a:solidFill>
                  <a:srgbClr val="993300"/>
                </a:solidFill>
                <a:latin typeface="Calibri"/>
              </a:rPr>
              <a:t>as a % of K-12 Population</a:t>
            </a:r>
          </a:p>
        </c:rich>
      </c:tx>
    </c:title>
    <c:plotArea>
      <c:layout>
        <c:manualLayout>
          <c:layoutTarget val="inner"/>
          <c:xMode val="edge"/>
          <c:yMode val="edge"/>
          <c:x val="0.28212489063867"/>
          <c:y val="0.274017935258093"/>
          <c:w val="0.687319553805775"/>
          <c:h val="0.520753968253968"/>
        </c:manualLayout>
      </c:layout>
      <c:lineChart>
        <c:grouping val="standard"/>
        <c:ser>
          <c:idx val="0"/>
          <c:order val="0"/>
          <c:tx>
            <c:strRef>
              <c:f>'summary pc charter'!$B$27</c:f>
              <c:strCache>
                <c:ptCount val="1"/>
                <c:pt idx="0">
                  <c:v>StateWide</c:v>
                </c:pt>
              </c:strCache>
            </c:strRef>
          </c:tx>
          <c:spPr>
            <a:ln>
              <a:solidFill>
                <a:srgbClr val="00FF00"/>
              </a:solidFill>
            </a:ln>
          </c:spPr>
          <c:marker>
            <c:symbol val="triangle"/>
            <c:size val="12"/>
            <c:spPr>
              <a:solidFill>
                <a:srgbClr val="99FF99"/>
              </a:solidFill>
            </c:spPr>
          </c:marker>
          <c:cat>
            <c:strRef>
              <c:f>'summary pc charter'!$A$28:$A$31</c:f>
              <c:strCache>
                <c:ptCount val="4"/>
                <c:pt idx="0">
                  <c:v>2006-07</c:v>
                </c:pt>
                <c:pt idx="1">
                  <c:v>2007-08</c:v>
                </c:pt>
                <c:pt idx="2">
                  <c:v>2008-09</c:v>
                </c:pt>
                <c:pt idx="3">
                  <c:v>2009-10</c:v>
                </c:pt>
              </c:strCache>
            </c:strRef>
          </c:cat>
          <c:val>
            <c:numRef>
              <c:f>'summary pc charter'!$B$28:$B$31</c:f>
              <c:numCache>
                <c:formatCode>0.00%</c:formatCode>
                <c:ptCount val="4"/>
                <c:pt idx="0">
                  <c:v>0.1042</c:v>
                </c:pt>
                <c:pt idx="1">
                  <c:v>0.1036</c:v>
                </c:pt>
                <c:pt idx="2">
                  <c:v>0.103</c:v>
                </c:pt>
                <c:pt idx="3">
                  <c:v>0.1036</c:v>
                </c:pt>
              </c:numCache>
            </c:numRef>
          </c:val>
        </c:ser>
        <c:ser>
          <c:idx val="1"/>
          <c:order val="1"/>
          <c:tx>
            <c:strRef>
              <c:f>'summary pc charter'!$C$27</c:f>
              <c:strCache>
                <c:ptCount val="1"/>
                <c:pt idx="0">
                  <c:v>Charter SELPA</c:v>
                </c:pt>
              </c:strCache>
            </c:strRef>
          </c:tx>
          <c:spPr>
            <a:ln>
              <a:solidFill>
                <a:srgbClr val="C00000"/>
              </a:solidFill>
            </a:ln>
          </c:spPr>
          <c:marker>
            <c:symbol val="circle"/>
            <c:size val="12"/>
            <c:spPr>
              <a:solidFill>
                <a:srgbClr val="C00000"/>
              </a:solidFill>
            </c:spPr>
          </c:marker>
          <c:cat>
            <c:strRef>
              <c:f>'summary pc charter'!$A$28:$A$31</c:f>
              <c:strCache>
                <c:ptCount val="4"/>
                <c:pt idx="0">
                  <c:v>2006-07</c:v>
                </c:pt>
                <c:pt idx="1">
                  <c:v>2007-08</c:v>
                </c:pt>
                <c:pt idx="2">
                  <c:v>2008-09</c:v>
                </c:pt>
                <c:pt idx="3">
                  <c:v>2009-10</c:v>
                </c:pt>
              </c:strCache>
            </c:strRef>
          </c:cat>
          <c:val>
            <c:numRef>
              <c:f>'summary pc charter'!$C$28:$C$31</c:f>
              <c:numCache>
                <c:formatCode>0.00%</c:formatCode>
                <c:ptCount val="4"/>
                <c:pt idx="0">
                  <c:v>0.0649000000000001</c:v>
                </c:pt>
                <c:pt idx="1">
                  <c:v>0.0777000000000002</c:v>
                </c:pt>
                <c:pt idx="2">
                  <c:v>0.0792</c:v>
                </c:pt>
                <c:pt idx="3">
                  <c:v>0.0851</c:v>
                </c:pt>
              </c:numCache>
            </c:numRef>
          </c:val>
        </c:ser>
        <c:dLbls/>
        <c:marker val="1"/>
        <c:axId val="514783432"/>
        <c:axId val="514786648"/>
      </c:lineChart>
      <c:catAx>
        <c:axId val="514783432"/>
        <c:scaling>
          <c:orientation val="minMax"/>
        </c:scaling>
        <c:axPos val="b"/>
        <c:numFmt formatCode="General" sourceLinked="1"/>
        <c:maj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514786648"/>
        <c:crosses val="autoZero"/>
        <c:auto val="1"/>
        <c:lblAlgn val="ctr"/>
        <c:lblOffset val="100"/>
      </c:catAx>
      <c:valAx>
        <c:axId val="514786648"/>
        <c:scaling>
          <c:orientation val="minMax"/>
          <c:max val="0.11"/>
          <c:min val="0.06"/>
        </c:scaling>
        <c:axPos val="l"/>
        <c:majorGridlines/>
        <c:numFmt formatCode="0.00%" sourceLinked="1"/>
        <c:majorTickMark val="none"/>
        <c:tickLblPos val="nextTo"/>
        <c:spPr>
          <a:noFill/>
        </c:spPr>
        <c:txPr>
          <a:bodyPr rot="0" vert="horz"/>
          <a:lstStyle/>
          <a:p>
            <a:pPr>
              <a:defRPr sz="1000" b="0" i="0" u="none" strike="noStrike" baseline="0">
                <a:solidFill>
                  <a:srgbClr val="000000"/>
                </a:solidFill>
                <a:latin typeface="Calibri"/>
                <a:ea typeface="Calibri"/>
                <a:cs typeface="Calibri"/>
              </a:defRPr>
            </a:pPr>
            <a:endParaRPr lang="en-US"/>
          </a:p>
        </c:txPr>
        <c:crossAx val="514783432"/>
        <c:crosses val="autoZero"/>
        <c:crossBetween val="between"/>
        <c:majorUnit val="0.01"/>
        <c:minorUnit val="0.002"/>
      </c:valAx>
      <c:dTable>
        <c:showHorzBorder val="1"/>
        <c:showVertBorder val="1"/>
        <c:showOutline val="1"/>
        <c:showKeys val="1"/>
        <c:txPr>
          <a:bodyPr/>
          <a:lstStyle/>
          <a:p>
            <a:pPr rtl="0">
              <a:defRPr sz="1400" b="0" i="0" u="none" strike="noStrike" baseline="0">
                <a:solidFill>
                  <a:srgbClr val="000000"/>
                </a:solidFill>
                <a:latin typeface="Calibri"/>
                <a:ea typeface="Calibri"/>
                <a:cs typeface="Calibri"/>
              </a:defRPr>
            </a:pPr>
            <a:endParaRPr lang="en-US"/>
          </a:p>
        </c:txPr>
      </c:dTable>
      <c:spPr>
        <a:solidFill>
          <a:schemeClr val="bg1"/>
        </a:solidFill>
      </c:spPr>
    </c:plotArea>
    <c:plotVisOnly val="1"/>
    <c:dispBlanksAs val="gap"/>
  </c:chart>
  <c:spPr>
    <a:solidFill>
      <a:schemeClr val="bg1"/>
    </a:solidFill>
    <a:ln>
      <a:solidFill>
        <a:schemeClr val="accent3">
          <a:lumMod val="75000"/>
        </a:schemeClr>
      </a:solidFill>
    </a:ln>
  </c:spPr>
  <c:txPr>
    <a:bodyPr/>
    <a:lstStyle/>
    <a:p>
      <a:pPr>
        <a:defRPr sz="1000" b="0" i="0" u="none" strike="noStrike" baseline="0">
          <a:solidFill>
            <a:srgbClr val="000000"/>
          </a:solidFill>
          <a:latin typeface="Calibri"/>
          <a:ea typeface="Calibri"/>
          <a:cs typeface="Calibri"/>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788059459273893"/>
          <c:y val="0.122363366702857"/>
          <c:w val="0.780728603930454"/>
          <c:h val="0.759887462148555"/>
        </c:manualLayout>
      </c:layout>
      <c:barChart>
        <c:barDir val="col"/>
        <c:grouping val="stacked"/>
        <c:ser>
          <c:idx val="0"/>
          <c:order val="0"/>
          <c:tx>
            <c:strRef>
              <c:f>'LRE Fed1 Graph'!$A$2</c:f>
              <c:strCache>
                <c:ptCount val="1"/>
                <c:pt idx="0">
                  <c:v>80% or more</c:v>
                </c:pt>
              </c:strCache>
            </c:strRef>
          </c:tx>
          <c:spPr>
            <a:ln>
              <a:solidFill>
                <a:schemeClr val="tx1"/>
              </a:solidFill>
            </a:ln>
          </c:spPr>
          <c:dLbls>
            <c:dLbl>
              <c:idx val="2"/>
              <c:numFmt formatCode="0%" sourceLinked="0"/>
              <c:spPr/>
              <c:txPr>
                <a:bodyPr/>
                <a:lstStyle/>
                <a:p>
                  <a:pPr>
                    <a:defRPr sz="2000" b="1" i="0" baseline="0"/>
                  </a:pPr>
                  <a:endParaRPr lang="en-US"/>
                </a:p>
              </c:txPr>
            </c:dLbl>
            <c:numFmt formatCode="0%" sourceLinked="0"/>
            <c:txPr>
              <a:bodyPr/>
              <a:lstStyle/>
              <a:p>
                <a:pPr>
                  <a:defRPr sz="2000"/>
                </a:pPr>
                <a:endParaRPr lang="en-US"/>
              </a:p>
            </c:txPr>
            <c:showVal val="1"/>
          </c:dLbls>
          <c:cat>
            <c:strRef>
              <c:f>'LRE Fed1 Graph'!$B$1:$D$1</c:f>
              <c:strCache>
                <c:ptCount val="3"/>
                <c:pt idx="0">
                  <c:v>CA</c:v>
                </c:pt>
                <c:pt idx="1">
                  <c:v>LAUSD</c:v>
                </c:pt>
                <c:pt idx="2">
                  <c:v>Charter Project</c:v>
                </c:pt>
              </c:strCache>
            </c:strRef>
          </c:cat>
          <c:val>
            <c:numRef>
              <c:f>'LRE Fed1 Graph'!$B$2:$D$2</c:f>
              <c:numCache>
                <c:formatCode>0.0%</c:formatCode>
                <c:ptCount val="3"/>
                <c:pt idx="0">
                  <c:v>0.542472632415527</c:v>
                </c:pt>
                <c:pt idx="1">
                  <c:v>0.608689997977054</c:v>
                </c:pt>
                <c:pt idx="2">
                  <c:v>0.846564233888179</c:v>
                </c:pt>
              </c:numCache>
            </c:numRef>
          </c:val>
        </c:ser>
        <c:ser>
          <c:idx val="1"/>
          <c:order val="1"/>
          <c:tx>
            <c:strRef>
              <c:f>'LRE Fed1 Graph'!$A$3</c:f>
              <c:strCache>
                <c:ptCount val="1"/>
                <c:pt idx="0">
                  <c:v>40 to 79%</c:v>
                </c:pt>
              </c:strCache>
            </c:strRef>
          </c:tx>
          <c:spPr>
            <a:ln>
              <a:solidFill>
                <a:schemeClr val="tx1"/>
              </a:solidFill>
            </a:ln>
          </c:spPr>
          <c:dLbls>
            <c:dLbl>
              <c:idx val="2"/>
              <c:tx>
                <c:rich>
                  <a:bodyPr/>
                  <a:lstStyle/>
                  <a:p>
                    <a:r>
                      <a:rPr lang="en-US" sz="1200" baseline="0"/>
                      <a:t>10.3%</a:t>
                    </a:r>
                    <a:endParaRPr lang="en-US"/>
                  </a:p>
                </c:rich>
              </c:tx>
              <c:showVal val="1"/>
              <c:showSerName val="1"/>
            </c:dLbl>
            <c:numFmt formatCode="0%" sourceLinked="0"/>
            <c:showVal val="1"/>
          </c:dLbls>
          <c:cat>
            <c:strRef>
              <c:f>'LRE Fed1 Graph'!$B$1:$D$1</c:f>
              <c:strCache>
                <c:ptCount val="3"/>
                <c:pt idx="0">
                  <c:v>CA</c:v>
                </c:pt>
                <c:pt idx="1">
                  <c:v>LAUSD</c:v>
                </c:pt>
                <c:pt idx="2">
                  <c:v>Charter Project</c:v>
                </c:pt>
              </c:strCache>
            </c:strRef>
          </c:cat>
          <c:val>
            <c:numRef>
              <c:f>'LRE Fed1 Graph'!$B$3:$D$3</c:f>
              <c:numCache>
                <c:formatCode>0.0%</c:formatCode>
                <c:ptCount val="3"/>
                <c:pt idx="0">
                  <c:v>0.197080256883556</c:v>
                </c:pt>
                <c:pt idx="1">
                  <c:v>0.258070109528076</c:v>
                </c:pt>
                <c:pt idx="2">
                  <c:v>0.103499786598378</c:v>
                </c:pt>
              </c:numCache>
            </c:numRef>
          </c:val>
        </c:ser>
        <c:ser>
          <c:idx val="2"/>
          <c:order val="2"/>
          <c:tx>
            <c:strRef>
              <c:f>'LRE Fed1 Graph'!$A$4</c:f>
              <c:strCache>
                <c:ptCount val="1"/>
                <c:pt idx="0">
                  <c:v>Less than 40%</c:v>
                </c:pt>
              </c:strCache>
            </c:strRef>
          </c:tx>
          <c:spPr>
            <a:ln>
              <a:solidFill>
                <a:schemeClr val="tx1"/>
              </a:solidFill>
            </a:ln>
          </c:spPr>
          <c:dLbls>
            <c:dLbl>
              <c:idx val="2"/>
              <c:layout>
                <c:manualLayout>
                  <c:x val="0.0"/>
                  <c:y val="0.0"/>
                </c:manualLayout>
              </c:layout>
              <c:showVal val="1"/>
            </c:dLbl>
            <c:numFmt formatCode="0%" sourceLinked="0"/>
            <c:showVal val="1"/>
          </c:dLbls>
          <c:cat>
            <c:strRef>
              <c:f>'LRE Fed1 Graph'!$B$1:$D$1</c:f>
              <c:strCache>
                <c:ptCount val="3"/>
                <c:pt idx="0">
                  <c:v>CA</c:v>
                </c:pt>
                <c:pt idx="1">
                  <c:v>LAUSD</c:v>
                </c:pt>
                <c:pt idx="2">
                  <c:v>Charter Project</c:v>
                </c:pt>
              </c:strCache>
            </c:strRef>
          </c:cat>
          <c:val>
            <c:numRef>
              <c:f>'LRE Fed1 Graph'!$B$4:$D$4</c:f>
              <c:numCache>
                <c:formatCode>0.0%</c:formatCode>
                <c:ptCount val="3"/>
                <c:pt idx="0">
                  <c:v>0.249506486181613</c:v>
                </c:pt>
                <c:pt idx="1">
                  <c:v>0.130162124671271</c:v>
                </c:pt>
                <c:pt idx="2">
                  <c:v>0.0460947503201024</c:v>
                </c:pt>
              </c:numCache>
            </c:numRef>
          </c:val>
        </c:ser>
        <c:ser>
          <c:idx val="3"/>
          <c:order val="3"/>
          <c:tx>
            <c:strRef>
              <c:f>'LRE Fed1 Graph'!$A$5</c:f>
              <c:strCache>
                <c:ptCount val="1"/>
                <c:pt idx="0">
                  <c:v>Other</c:v>
                </c:pt>
              </c:strCache>
            </c:strRef>
          </c:tx>
          <c:spPr>
            <a:solidFill>
              <a:srgbClr val="C6B9D5"/>
            </a:solidFill>
            <a:ln>
              <a:solidFill>
                <a:schemeClr val="tx1"/>
              </a:solidFill>
            </a:ln>
          </c:spPr>
          <c:dLbls>
            <c:dLbl>
              <c:idx val="0"/>
              <c:layout>
                <c:manualLayout>
                  <c:x val="0.103709654536426"/>
                  <c:y val="0.00663001325922849"/>
                </c:manualLayout>
              </c:layout>
              <c:tx>
                <c:rich>
                  <a:bodyPr/>
                  <a:lstStyle/>
                  <a:p>
                    <a:r>
                      <a:rPr lang="en-US" sz="900"/>
                      <a:t>Other =1.0%</a:t>
                    </a:r>
                  </a:p>
                </c:rich>
              </c:tx>
              <c:showVal val="1"/>
            </c:dLbl>
            <c:dLbl>
              <c:idx val="1"/>
              <c:layout>
                <c:manualLayout>
                  <c:x val="0.104424109148519"/>
                  <c:y val="0.00916375087334146"/>
                </c:manualLayout>
              </c:layout>
              <c:tx>
                <c:rich>
                  <a:bodyPr/>
                  <a:lstStyle/>
                  <a:p>
                    <a:r>
                      <a:rPr lang="en-US" sz="900" b="0" i="0" baseline="0">
                        <a:effectLst/>
                      </a:rPr>
                      <a:t>Other = 0.3%</a:t>
                    </a:r>
                    <a:endParaRPr lang="en-US" sz="900">
                      <a:effectLst/>
                    </a:endParaRPr>
                  </a:p>
                </c:rich>
              </c:tx>
              <c:showVal val="1"/>
            </c:dLbl>
            <c:dLbl>
              <c:idx val="2"/>
              <c:layout>
                <c:manualLayout>
                  <c:x val="0.105408597573952"/>
                  <c:y val="0.00980356949762968"/>
                </c:manualLayout>
              </c:layout>
              <c:tx>
                <c:rich>
                  <a:bodyPr/>
                  <a:lstStyle/>
                  <a:p>
                    <a:pPr>
                      <a:defRPr sz="900"/>
                    </a:pPr>
                    <a:r>
                      <a:rPr lang="en-US" sz="900"/>
                      <a:t> Other = 0.4%</a:t>
                    </a:r>
                  </a:p>
                </c:rich>
              </c:tx>
              <c:numFmt formatCode="0%" sourceLinked="0"/>
              <c:spPr/>
              <c:showVal val="1"/>
              <c:showSerName val="1"/>
            </c:dLbl>
            <c:numFmt formatCode="0%" sourceLinked="0"/>
            <c:txPr>
              <a:bodyPr/>
              <a:lstStyle/>
              <a:p>
                <a:pPr>
                  <a:defRPr sz="1200"/>
                </a:pPr>
                <a:endParaRPr lang="en-US"/>
              </a:p>
            </c:txPr>
            <c:showVal val="1"/>
          </c:dLbls>
          <c:cat>
            <c:strRef>
              <c:f>'LRE Fed1 Graph'!$B$1:$D$1</c:f>
              <c:strCache>
                <c:ptCount val="3"/>
                <c:pt idx="0">
                  <c:v>CA</c:v>
                </c:pt>
                <c:pt idx="1">
                  <c:v>LAUSD</c:v>
                </c:pt>
                <c:pt idx="2">
                  <c:v>Charter Project</c:v>
                </c:pt>
              </c:strCache>
            </c:strRef>
          </c:cat>
          <c:val>
            <c:numRef>
              <c:f>'LRE Fed1 Graph'!$B$5:$D$5</c:f>
              <c:numCache>
                <c:formatCode>0.0%</c:formatCode>
                <c:ptCount val="3"/>
                <c:pt idx="0">
                  <c:v>0.0109406245193047</c:v>
                </c:pt>
                <c:pt idx="1">
                  <c:v>0.00307776782359911</c:v>
                </c:pt>
                <c:pt idx="2">
                  <c:v>0.00384122919334187</c:v>
                </c:pt>
              </c:numCache>
            </c:numRef>
          </c:val>
        </c:ser>
        <c:dLbls/>
        <c:gapWidth val="108"/>
        <c:overlap val="100"/>
        <c:axId val="572742168"/>
        <c:axId val="572737816"/>
      </c:barChart>
      <c:catAx>
        <c:axId val="572742168"/>
        <c:scaling>
          <c:orientation val="minMax"/>
        </c:scaling>
        <c:axPos val="b"/>
        <c:majorTickMark val="none"/>
        <c:tickLblPos val="nextTo"/>
        <c:spPr>
          <a:solidFill>
            <a:schemeClr val="accent1">
              <a:lumMod val="20000"/>
              <a:lumOff val="80000"/>
            </a:schemeClr>
          </a:solidFill>
        </c:spPr>
        <c:crossAx val="572737816"/>
        <c:crosses val="autoZero"/>
        <c:auto val="1"/>
        <c:lblAlgn val="ctr"/>
        <c:lblOffset val="100"/>
      </c:catAx>
      <c:valAx>
        <c:axId val="572737816"/>
        <c:scaling>
          <c:orientation val="minMax"/>
          <c:max val="1.0"/>
        </c:scaling>
        <c:axPos val="l"/>
        <c:majorGridlines>
          <c:spPr>
            <a:ln w="6350">
              <a:solidFill>
                <a:schemeClr val="tx1">
                  <a:lumMod val="50000"/>
                  <a:lumOff val="50000"/>
                </a:schemeClr>
              </a:solidFill>
              <a:prstDash val="sysDot"/>
            </a:ln>
          </c:spPr>
        </c:majorGridlines>
        <c:title>
          <c:tx>
            <c:rich>
              <a:bodyPr/>
              <a:lstStyle/>
              <a:p>
                <a:pPr>
                  <a:defRPr/>
                </a:pPr>
                <a:r>
                  <a:rPr lang="en-US"/>
                  <a:t>Percent of Students</a:t>
                </a:r>
              </a:p>
            </c:rich>
          </c:tx>
        </c:title>
        <c:numFmt formatCode="0%" sourceLinked="0"/>
        <c:tickLblPos val="nextTo"/>
        <c:spPr>
          <a:ln w="15875">
            <a:solidFill>
              <a:schemeClr val="tx1"/>
            </a:solidFill>
          </a:ln>
        </c:spPr>
        <c:crossAx val="572742168"/>
        <c:crosses val="autoZero"/>
        <c:crossBetween val="between"/>
        <c:majorUnit val="0.1"/>
      </c:valAx>
      <c:spPr>
        <a:solidFill>
          <a:schemeClr val="bg1">
            <a:lumMod val="85000"/>
          </a:schemeClr>
        </a:solidFill>
      </c:spPr>
    </c:plotArea>
    <c:legend>
      <c:legendPos val="r"/>
      <c:layout>
        <c:manualLayout>
          <c:xMode val="edge"/>
          <c:yMode val="edge"/>
          <c:x val="0.878803574047894"/>
          <c:y val="0.452241880066945"/>
          <c:w val="0.107118520036297"/>
          <c:h val="0.165708255540222"/>
        </c:manualLayout>
      </c:layout>
      <c:spPr>
        <a:ln>
          <a:solidFill>
            <a:schemeClr val="tx1"/>
          </a:solidFill>
        </a:ln>
      </c:spPr>
      <c:txPr>
        <a:bodyPr/>
        <a:lstStyle/>
        <a:p>
          <a:pPr>
            <a:defRPr sz="900">
              <a:latin typeface="Arial" pitchFamily="34" charset="0"/>
              <a:cs typeface="Arial" pitchFamily="34" charset="0"/>
            </a:defRPr>
          </a:pPr>
          <a:endParaRPr lang="en-US"/>
        </a:p>
      </c:txPr>
    </c:legend>
    <c:plotVisOnly val="1"/>
    <c:dispBlanksAs val="gap"/>
  </c:chart>
  <c:spPr>
    <a:solidFill>
      <a:schemeClr val="accent1">
        <a:lumMod val="20000"/>
        <a:lumOff val="80000"/>
      </a:schemeClr>
    </a:solidFill>
  </c:spPr>
  <c:txPr>
    <a:bodyPr/>
    <a:lstStyle/>
    <a:p>
      <a:pPr>
        <a:defRPr sz="1200" baseline="0"/>
      </a:pPr>
      <a:endParaRPr lang="en-US"/>
    </a:p>
  </c:tx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lang val="en-US"/>
  <c:style val="2"/>
  <c:clrMapOvr bg1="lt1" tx1="dk1" bg2="lt2" tx2="dk2" accent1="accent1" accent2="accent2" accent3="accent3" accent4="accent4" accent5="accent5" accent6="accent6" hlink="hlink" folHlink="folHlink"/>
  <c:chart>
    <c:plotArea>
      <c:layout/>
      <c:barChart>
        <c:barDir val="bar"/>
        <c:grouping val="clustered"/>
        <c:ser>
          <c:idx val="0"/>
          <c:order val="0"/>
          <c:tx>
            <c:strRef>
              <c:f>'Sheet2 (2)'!$B$1</c:f>
              <c:strCache>
                <c:ptCount val="1"/>
                <c:pt idx="0">
                  <c:v>All CA</c:v>
                </c:pt>
              </c:strCache>
            </c:strRef>
          </c:tx>
          <c:spPr>
            <a:solidFill>
              <a:schemeClr val="tx2">
                <a:lumMod val="60000"/>
                <a:lumOff val="40000"/>
              </a:schemeClr>
            </a:solidFill>
            <a:ln>
              <a:solidFill>
                <a:schemeClr val="tx1"/>
              </a:solidFill>
            </a:ln>
          </c:spPr>
          <c:cat>
            <c:strRef>
              <c:f>'Sheet2 (2)'!$A$2:$A$9</c:f>
              <c:strCache>
                <c:ptCount val="8"/>
                <c:pt idx="0">
                  <c:v>Language in IEP</c:v>
                </c:pt>
                <c:pt idx="1">
                  <c:v>Updated Annually</c:v>
                </c:pt>
                <c:pt idx="2">
                  <c:v>Transition Assessment</c:v>
                </c:pt>
                <c:pt idx="3">
                  <c:v>Services to meet Goals</c:v>
                </c:pt>
                <c:pt idx="4">
                  <c:v>Courses to Meet Goals</c:v>
                </c:pt>
                <c:pt idx="5">
                  <c:v>Transition Goals in IEP</c:v>
                </c:pt>
                <c:pt idx="6">
                  <c:v>Student invited?</c:v>
                </c:pt>
                <c:pt idx="7">
                  <c:v>Agency Representative Invited</c:v>
                </c:pt>
              </c:strCache>
            </c:strRef>
          </c:cat>
          <c:val>
            <c:numRef>
              <c:f>'Sheet2 (2)'!$B$2:$B$9</c:f>
              <c:numCache>
                <c:formatCode>0.0%</c:formatCode>
                <c:ptCount val="8"/>
                <c:pt idx="0">
                  <c:v>0.649361013632439</c:v>
                </c:pt>
                <c:pt idx="1">
                  <c:v>0.565828167874673</c:v>
                </c:pt>
                <c:pt idx="2">
                  <c:v>0.548183617023604</c:v>
                </c:pt>
                <c:pt idx="3">
                  <c:v>0.568353503219529</c:v>
                </c:pt>
                <c:pt idx="4">
                  <c:v>0.506788888524484</c:v>
                </c:pt>
                <c:pt idx="5">
                  <c:v>0.542651930077728</c:v>
                </c:pt>
                <c:pt idx="6">
                  <c:v>0.473582368567774</c:v>
                </c:pt>
                <c:pt idx="7">
                  <c:v>0.235167754419337</c:v>
                </c:pt>
              </c:numCache>
            </c:numRef>
          </c:val>
        </c:ser>
        <c:ser>
          <c:idx val="1"/>
          <c:order val="1"/>
          <c:tx>
            <c:strRef>
              <c:f>'Sheet2 (2)'!$C$1</c:f>
              <c:strCache>
                <c:ptCount val="1"/>
                <c:pt idx="0">
                  <c:v>LAUSD</c:v>
                </c:pt>
              </c:strCache>
            </c:strRef>
          </c:tx>
          <c:spPr>
            <a:solidFill>
              <a:schemeClr val="accent4">
                <a:lumMod val="60000"/>
                <a:lumOff val="40000"/>
              </a:schemeClr>
            </a:solidFill>
            <a:ln>
              <a:solidFill>
                <a:schemeClr val="tx1"/>
              </a:solidFill>
            </a:ln>
          </c:spPr>
          <c:cat>
            <c:strRef>
              <c:f>'Sheet2 (2)'!$A$2:$A$9</c:f>
              <c:strCache>
                <c:ptCount val="8"/>
                <c:pt idx="0">
                  <c:v>Language in IEP</c:v>
                </c:pt>
                <c:pt idx="1">
                  <c:v>Updated Annually</c:v>
                </c:pt>
                <c:pt idx="2">
                  <c:v>Transition Assessment</c:v>
                </c:pt>
                <c:pt idx="3">
                  <c:v>Services to meet Goals</c:v>
                </c:pt>
                <c:pt idx="4">
                  <c:v>Courses to Meet Goals</c:v>
                </c:pt>
                <c:pt idx="5">
                  <c:v>Transition Goals in IEP</c:v>
                </c:pt>
                <c:pt idx="6">
                  <c:v>Student invited?</c:v>
                </c:pt>
                <c:pt idx="7">
                  <c:v>Agency Representative Invited</c:v>
                </c:pt>
              </c:strCache>
            </c:strRef>
          </c:cat>
          <c:val>
            <c:numRef>
              <c:f>'Sheet2 (2)'!$C$2:$C$9</c:f>
              <c:numCache>
                <c:formatCode>0.0%</c:formatCode>
                <c:ptCount val="8"/>
                <c:pt idx="0">
                  <c:v>0.881539846915804</c:v>
                </c:pt>
                <c:pt idx="1">
                  <c:v>0.863935164340387</c:v>
                </c:pt>
                <c:pt idx="2">
                  <c:v>0.924493471409275</c:v>
                </c:pt>
                <c:pt idx="3">
                  <c:v>0.918099954975236</c:v>
                </c:pt>
                <c:pt idx="4">
                  <c:v>0.744934714092751</c:v>
                </c:pt>
                <c:pt idx="5">
                  <c:v>0.926924808644756</c:v>
                </c:pt>
                <c:pt idx="6">
                  <c:v>0.296848266546601</c:v>
                </c:pt>
                <c:pt idx="7">
                  <c:v>0.109545249887438</c:v>
                </c:pt>
              </c:numCache>
            </c:numRef>
          </c:val>
        </c:ser>
        <c:ser>
          <c:idx val="2"/>
          <c:order val="2"/>
          <c:tx>
            <c:strRef>
              <c:f>'Sheet2 (2)'!$D$1</c:f>
              <c:strCache>
                <c:ptCount val="1"/>
                <c:pt idx="0">
                  <c:v>Charter Pool</c:v>
                </c:pt>
              </c:strCache>
            </c:strRef>
          </c:tx>
          <c:spPr>
            <a:solidFill>
              <a:srgbClr val="92D050"/>
            </a:solidFill>
            <a:ln>
              <a:solidFill>
                <a:schemeClr val="tx1"/>
              </a:solidFill>
            </a:ln>
          </c:spPr>
          <c:cat>
            <c:strRef>
              <c:f>'Sheet2 (2)'!$A$2:$A$9</c:f>
              <c:strCache>
                <c:ptCount val="8"/>
                <c:pt idx="0">
                  <c:v>Language in IEP</c:v>
                </c:pt>
                <c:pt idx="1">
                  <c:v>Updated Annually</c:v>
                </c:pt>
                <c:pt idx="2">
                  <c:v>Transition Assessment</c:v>
                </c:pt>
                <c:pt idx="3">
                  <c:v>Services to meet Goals</c:v>
                </c:pt>
                <c:pt idx="4">
                  <c:v>Courses to Meet Goals</c:v>
                </c:pt>
                <c:pt idx="5">
                  <c:v>Transition Goals in IEP</c:v>
                </c:pt>
                <c:pt idx="6">
                  <c:v>Student invited?</c:v>
                </c:pt>
                <c:pt idx="7">
                  <c:v>Agency Representative Invited</c:v>
                </c:pt>
              </c:strCache>
            </c:strRef>
          </c:cat>
          <c:val>
            <c:numRef>
              <c:f>'Sheet2 (2)'!$D$2:$D$9</c:f>
              <c:numCache>
                <c:formatCode>0.0%</c:formatCode>
                <c:ptCount val="8"/>
                <c:pt idx="0">
                  <c:v>0.898492462311558</c:v>
                </c:pt>
                <c:pt idx="1">
                  <c:v>0.881909547738694</c:v>
                </c:pt>
                <c:pt idx="2">
                  <c:v>0.933165829145729</c:v>
                </c:pt>
                <c:pt idx="3">
                  <c:v>0.925628140703518</c:v>
                </c:pt>
                <c:pt idx="4">
                  <c:v>0.779396984924622</c:v>
                </c:pt>
                <c:pt idx="5">
                  <c:v>0.934170854271357</c:v>
                </c:pt>
                <c:pt idx="6">
                  <c:v>0.302010050251256</c:v>
                </c:pt>
                <c:pt idx="7">
                  <c:v>0.0552763819095478</c:v>
                </c:pt>
              </c:numCache>
            </c:numRef>
          </c:val>
        </c:ser>
        <c:dLbls/>
        <c:axId val="572816648"/>
        <c:axId val="572708552"/>
      </c:barChart>
      <c:catAx>
        <c:axId val="572816648"/>
        <c:scaling>
          <c:orientation val="maxMin"/>
        </c:scaling>
        <c:axPos val="l"/>
        <c:tickLblPos val="nextTo"/>
        <c:spPr>
          <a:ln>
            <a:solidFill>
              <a:schemeClr val="tx1"/>
            </a:solidFill>
          </a:ln>
        </c:spPr>
        <c:txPr>
          <a:bodyPr/>
          <a:lstStyle/>
          <a:p>
            <a:pPr>
              <a:defRPr>
                <a:latin typeface="Arial" pitchFamily="34" charset="0"/>
                <a:cs typeface="Arial" pitchFamily="34" charset="0"/>
              </a:defRPr>
            </a:pPr>
            <a:endParaRPr lang="en-US"/>
          </a:p>
        </c:txPr>
        <c:crossAx val="572708552"/>
        <c:crosses val="autoZero"/>
        <c:auto val="1"/>
        <c:lblAlgn val="ctr"/>
        <c:lblOffset val="100"/>
      </c:catAx>
      <c:valAx>
        <c:axId val="572708552"/>
        <c:scaling>
          <c:orientation val="minMax"/>
        </c:scaling>
        <c:axPos val="t"/>
        <c:majorGridlines>
          <c:spPr>
            <a:ln>
              <a:solidFill>
                <a:schemeClr val="bg1">
                  <a:lumMod val="65000"/>
                </a:schemeClr>
              </a:solidFill>
            </a:ln>
          </c:spPr>
        </c:majorGridlines>
        <c:numFmt formatCode="0%" sourceLinked="0"/>
        <c:tickLblPos val="nextTo"/>
        <c:spPr>
          <a:ln>
            <a:solidFill>
              <a:schemeClr val="tx1"/>
            </a:solidFill>
          </a:ln>
        </c:spPr>
        <c:txPr>
          <a:bodyPr/>
          <a:lstStyle/>
          <a:p>
            <a:pPr>
              <a:defRPr>
                <a:latin typeface="Arial" pitchFamily="34" charset="0"/>
                <a:cs typeface="Arial" pitchFamily="34" charset="0"/>
              </a:defRPr>
            </a:pPr>
            <a:endParaRPr lang="en-US"/>
          </a:p>
        </c:txPr>
        <c:crossAx val="572816648"/>
        <c:crosses val="autoZero"/>
        <c:crossBetween val="between"/>
      </c:valAx>
    </c:plotArea>
    <c:legend>
      <c:legendPos val="r"/>
    </c:legend>
    <c:plotVisOnly val="1"/>
    <c:dispBlanksAs val="gap"/>
  </c:chart>
  <c:spPr>
    <a:solidFill>
      <a:srgbClr val="FFFFFF">
        <a:lumMod val="95000"/>
      </a:srgbClr>
    </a:solidFill>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en-US"/>
  <c:style val="4"/>
  <c:chart>
    <c:plotArea>
      <c:layout>
        <c:manualLayout>
          <c:layoutTarget val="inner"/>
          <c:xMode val="edge"/>
          <c:yMode val="edge"/>
          <c:x val="0.0429359595356703"/>
          <c:y val="0.0121806780140506"/>
          <c:w val="0.716661395809131"/>
          <c:h val="0.927835981580147"/>
        </c:manualLayout>
      </c:layout>
      <c:barChart>
        <c:barDir val="col"/>
        <c:grouping val="stacked"/>
        <c:ser>
          <c:idx val="0"/>
          <c:order val="0"/>
          <c:tx>
            <c:strRef>
              <c:f>'CA, LAUSD, Charter (2)'!$A$2</c:f>
              <c:strCache>
                <c:ptCount val="1"/>
                <c:pt idx="0">
                  <c:v>Grad Regular Diploma</c:v>
                </c:pt>
              </c:strCache>
            </c:strRef>
          </c:tx>
          <c:spPr>
            <a:ln>
              <a:solidFill>
                <a:schemeClr val="tx1"/>
              </a:solidFill>
            </a:ln>
          </c:spPr>
          <c:dLbls>
            <c:dLbl>
              <c:idx val="0"/>
              <c:layout>
                <c:manualLayout>
                  <c:x val="-0.00279378367732986"/>
                  <c:y val="-0.252121212121212"/>
                </c:manualLayout>
              </c:layout>
              <c:dLblPos val="ctr"/>
              <c:showVal val="1"/>
            </c:dLbl>
            <c:dLbl>
              <c:idx val="1"/>
              <c:layout>
                <c:manualLayout>
                  <c:x val="0.0"/>
                  <c:y val="-0.252121212121212"/>
                </c:manualLayout>
              </c:layout>
              <c:dLblPos val="ctr"/>
              <c:showVal val="1"/>
            </c:dLbl>
            <c:dLbl>
              <c:idx val="2"/>
              <c:layout>
                <c:manualLayout>
                  <c:x val="0.0"/>
                  <c:y val="-0.252121212121212"/>
                </c:manualLayout>
              </c:layout>
              <c:dLblPos val="ctr"/>
              <c:showVal val="1"/>
            </c:dLbl>
            <c:spPr>
              <a:solidFill>
                <a:srgbClr val="92D050"/>
              </a:solidFill>
              <a:ln>
                <a:solidFill>
                  <a:schemeClr val="tx1"/>
                </a:solidFill>
              </a:ln>
            </c:spPr>
            <c:txPr>
              <a:bodyPr/>
              <a:lstStyle/>
              <a:p>
                <a:pPr>
                  <a:defRPr sz="1000" b="1">
                    <a:latin typeface="Arial" pitchFamily="34" charset="0"/>
                    <a:cs typeface="Arial" pitchFamily="34" charset="0"/>
                  </a:defRPr>
                </a:pPr>
                <a:endParaRPr lang="en-US"/>
              </a:p>
            </c:txPr>
            <c:showVal val="1"/>
          </c:dLbls>
          <c:cat>
            <c:strRef>
              <c:f>'CA, LAUSD, Charter (2)'!$B$1:$D$1</c:f>
              <c:strCache>
                <c:ptCount val="3"/>
                <c:pt idx="0">
                  <c:v>All CA</c:v>
                </c:pt>
                <c:pt idx="1">
                  <c:v>All LAUSD</c:v>
                </c:pt>
                <c:pt idx="2">
                  <c:v>Charter Pool</c:v>
                </c:pt>
              </c:strCache>
            </c:strRef>
          </c:cat>
          <c:val>
            <c:numRef>
              <c:f>'CA, LAUSD, Charter (2)'!$B$2:$D$2</c:f>
              <c:numCache>
                <c:formatCode>0.0%</c:formatCode>
                <c:ptCount val="3"/>
                <c:pt idx="0">
                  <c:v>0.597088502894953</c:v>
                </c:pt>
                <c:pt idx="1">
                  <c:v>0.6</c:v>
                </c:pt>
                <c:pt idx="2">
                  <c:v>0.599009900990099</c:v>
                </c:pt>
              </c:numCache>
            </c:numRef>
          </c:val>
        </c:ser>
        <c:ser>
          <c:idx val="1"/>
          <c:order val="1"/>
          <c:tx>
            <c:strRef>
              <c:f>'CA, LAUSD, Charter (2)'!$A$3</c:f>
              <c:strCache>
                <c:ptCount val="1"/>
                <c:pt idx="0">
                  <c:v>Grad Exempt Diploma</c:v>
                </c:pt>
              </c:strCache>
            </c:strRef>
          </c:tx>
          <c:spPr>
            <a:solidFill>
              <a:schemeClr val="accent2">
                <a:lumMod val="60000"/>
                <a:lumOff val="40000"/>
              </a:schemeClr>
            </a:solidFill>
            <a:ln>
              <a:solidFill>
                <a:schemeClr val="tx1"/>
              </a:solidFill>
            </a:ln>
          </c:spPr>
          <c:dLbls>
            <c:dLbl>
              <c:idx val="0"/>
              <c:layout>
                <c:manualLayout>
                  <c:x val="-0.00136612021857923"/>
                  <c:y val="-0.0363636363636364"/>
                </c:manualLayout>
              </c:layout>
              <c:dLblPos val="ctr"/>
              <c:showVal val="1"/>
            </c:dLbl>
            <c:dLbl>
              <c:idx val="1"/>
              <c:layout>
                <c:manualLayout>
                  <c:x val="-0.00136612021857923"/>
                  <c:y val="-0.0121212121212121"/>
                </c:manualLayout>
              </c:layout>
              <c:dLblPos val="ctr"/>
              <c:showVal val="1"/>
            </c:dLbl>
            <c:txPr>
              <a:bodyPr/>
              <a:lstStyle/>
              <a:p>
                <a:pPr>
                  <a:defRPr sz="1000" b="1">
                    <a:latin typeface="Arial" pitchFamily="34" charset="0"/>
                    <a:cs typeface="Arial" pitchFamily="34" charset="0"/>
                  </a:defRPr>
                </a:pPr>
                <a:endParaRPr lang="en-US"/>
              </a:p>
            </c:txPr>
            <c:showVal val="1"/>
          </c:dLbls>
          <c:cat>
            <c:strRef>
              <c:f>'CA, LAUSD, Charter (2)'!$B$1:$D$1</c:f>
              <c:strCache>
                <c:ptCount val="3"/>
                <c:pt idx="0">
                  <c:v>All CA</c:v>
                </c:pt>
                <c:pt idx="1">
                  <c:v>All LAUSD</c:v>
                </c:pt>
                <c:pt idx="2">
                  <c:v>Charter Pool</c:v>
                </c:pt>
              </c:strCache>
            </c:strRef>
          </c:cat>
          <c:val>
            <c:numRef>
              <c:f>'CA, LAUSD, Charter (2)'!$B$3:$D$3</c:f>
              <c:numCache>
                <c:formatCode>0.0%</c:formatCode>
                <c:ptCount val="3"/>
                <c:pt idx="0">
                  <c:v>0.112456575682382</c:v>
                </c:pt>
                <c:pt idx="1">
                  <c:v>0.0564831261101243</c:v>
                </c:pt>
                <c:pt idx="2">
                  <c:v>0.0198019801980198</c:v>
                </c:pt>
              </c:numCache>
            </c:numRef>
          </c:val>
        </c:ser>
        <c:ser>
          <c:idx val="2"/>
          <c:order val="2"/>
          <c:tx>
            <c:strRef>
              <c:f>'CA, LAUSD, Charter (2)'!$A$4</c:f>
              <c:strCache>
                <c:ptCount val="1"/>
                <c:pt idx="0">
                  <c:v>Grad Waiver Diploma</c:v>
                </c:pt>
              </c:strCache>
            </c:strRef>
          </c:tx>
          <c:spPr>
            <a:solidFill>
              <a:schemeClr val="accent2">
                <a:lumMod val="40000"/>
                <a:lumOff val="60000"/>
              </a:schemeClr>
            </a:solidFill>
            <a:ln>
              <a:solidFill>
                <a:schemeClr val="tx1"/>
              </a:solidFill>
            </a:ln>
          </c:spPr>
          <c:dLbls>
            <c:dLbl>
              <c:idx val="0"/>
              <c:layout>
                <c:manualLayout>
                  <c:x val="0.0"/>
                  <c:y val="-0.0121212121212121"/>
                </c:manualLayout>
              </c:layout>
              <c:dLblPos val="ctr"/>
              <c:showVal val="1"/>
            </c:dLbl>
            <c:dLbl>
              <c:idx val="1"/>
              <c:delete val="1"/>
            </c:dLbl>
            <c:dLbl>
              <c:idx val="2"/>
              <c:delete val="1"/>
            </c:dLbl>
            <c:txPr>
              <a:bodyPr/>
              <a:lstStyle/>
              <a:p>
                <a:pPr>
                  <a:defRPr sz="1000" b="1">
                    <a:latin typeface="Arial" pitchFamily="34" charset="0"/>
                    <a:cs typeface="Arial" pitchFamily="34" charset="0"/>
                  </a:defRPr>
                </a:pPr>
                <a:endParaRPr lang="en-US"/>
              </a:p>
            </c:txPr>
            <c:showVal val="1"/>
          </c:dLbls>
          <c:cat>
            <c:strRef>
              <c:f>'CA, LAUSD, Charter (2)'!$B$1:$D$1</c:f>
              <c:strCache>
                <c:ptCount val="3"/>
                <c:pt idx="0">
                  <c:v>All CA</c:v>
                </c:pt>
                <c:pt idx="1">
                  <c:v>All LAUSD</c:v>
                </c:pt>
                <c:pt idx="2">
                  <c:v>Charter Pool</c:v>
                </c:pt>
              </c:strCache>
            </c:strRef>
          </c:cat>
          <c:val>
            <c:numRef>
              <c:f>'CA, LAUSD, Charter (2)'!$B$4:$D$4</c:f>
              <c:numCache>
                <c:formatCode>0.0%</c:formatCode>
                <c:ptCount val="3"/>
                <c:pt idx="0">
                  <c:v>0.0645822994210092</c:v>
                </c:pt>
                <c:pt idx="1">
                  <c:v>0.00355239786856128</c:v>
                </c:pt>
                <c:pt idx="2">
                  <c:v>0.0</c:v>
                </c:pt>
              </c:numCache>
            </c:numRef>
          </c:val>
        </c:ser>
        <c:ser>
          <c:idx val="3"/>
          <c:order val="3"/>
          <c:tx>
            <c:strRef>
              <c:f>'CA, LAUSD, Charter (2)'!$A$5</c:f>
              <c:strCache>
                <c:ptCount val="1"/>
                <c:pt idx="0">
                  <c:v>Certificate of Completion</c:v>
                </c:pt>
              </c:strCache>
            </c:strRef>
          </c:tx>
          <c:spPr>
            <a:solidFill>
              <a:srgbClr val="7030A0"/>
            </a:solidFill>
            <a:ln>
              <a:solidFill>
                <a:schemeClr val="tx1"/>
              </a:solidFill>
            </a:ln>
          </c:spPr>
          <c:dLbls>
            <c:dLbl>
              <c:idx val="0"/>
              <c:layout>
                <c:manualLayout>
                  <c:x val="0.0"/>
                  <c:y val="-0.0193939393939394"/>
                </c:manualLayout>
              </c:layout>
              <c:dLblPos val="ctr"/>
              <c:showVal val="1"/>
            </c:dLbl>
            <c:dLbl>
              <c:idx val="1"/>
              <c:layout>
                <c:manualLayout>
                  <c:x val="5.00904960315544E-17"/>
                  <c:y val="-0.0557575757575758"/>
                </c:manualLayout>
              </c:layout>
              <c:dLblPos val="ctr"/>
              <c:showVal val="1"/>
            </c:dLbl>
            <c:dLbl>
              <c:idx val="2"/>
              <c:layout>
                <c:manualLayout>
                  <c:x val="-0.00136612021857923"/>
                  <c:y val="-0.016969696969697"/>
                </c:manualLayout>
              </c:layout>
              <c:dLblPos val="ctr"/>
              <c:showVal val="1"/>
            </c:dLbl>
            <c:txPr>
              <a:bodyPr/>
              <a:lstStyle/>
              <a:p>
                <a:pPr>
                  <a:defRPr sz="1000" b="1">
                    <a:latin typeface="Arial" pitchFamily="34" charset="0"/>
                    <a:cs typeface="Arial" pitchFamily="34" charset="0"/>
                  </a:defRPr>
                </a:pPr>
                <a:endParaRPr lang="en-US"/>
              </a:p>
            </c:txPr>
            <c:showVal val="1"/>
          </c:dLbls>
          <c:cat>
            <c:strRef>
              <c:f>'CA, LAUSD, Charter (2)'!$B$1:$D$1</c:f>
              <c:strCache>
                <c:ptCount val="3"/>
                <c:pt idx="0">
                  <c:v>All CA</c:v>
                </c:pt>
                <c:pt idx="1">
                  <c:v>All LAUSD</c:v>
                </c:pt>
                <c:pt idx="2">
                  <c:v>Charter Pool</c:v>
                </c:pt>
              </c:strCache>
            </c:strRef>
          </c:cat>
          <c:val>
            <c:numRef>
              <c:f>'CA, LAUSD, Charter (2)'!$B$5:$D$5</c:f>
              <c:numCache>
                <c:formatCode>0.0%</c:formatCode>
                <c:ptCount val="3"/>
                <c:pt idx="0">
                  <c:v>0.0783457402812241</c:v>
                </c:pt>
                <c:pt idx="1">
                  <c:v>0.148845470692718</c:v>
                </c:pt>
                <c:pt idx="2">
                  <c:v>0.0643564356435644</c:v>
                </c:pt>
              </c:numCache>
            </c:numRef>
          </c:val>
        </c:ser>
        <c:ser>
          <c:idx val="4"/>
          <c:order val="4"/>
          <c:tx>
            <c:strRef>
              <c:f>'CA, LAUSD, Charter (2)'!$A$6</c:f>
              <c:strCache>
                <c:ptCount val="1"/>
                <c:pt idx="0">
                  <c:v>GED</c:v>
                </c:pt>
              </c:strCache>
            </c:strRef>
          </c:tx>
          <c:spPr>
            <a:ln>
              <a:solidFill>
                <a:schemeClr val="tx1"/>
              </a:solidFill>
            </a:ln>
          </c:spPr>
          <c:cat>
            <c:strRef>
              <c:f>'CA, LAUSD, Charter (2)'!$B$1:$D$1</c:f>
              <c:strCache>
                <c:ptCount val="3"/>
                <c:pt idx="0">
                  <c:v>All CA</c:v>
                </c:pt>
                <c:pt idx="1">
                  <c:v>All LAUSD</c:v>
                </c:pt>
                <c:pt idx="2">
                  <c:v>Charter Pool</c:v>
                </c:pt>
              </c:strCache>
            </c:strRef>
          </c:cat>
          <c:val>
            <c:numRef>
              <c:f>'CA, LAUSD, Charter (2)'!$B$6:$D$6</c:f>
              <c:numCache>
                <c:formatCode>0.0%</c:formatCode>
                <c:ptCount val="3"/>
                <c:pt idx="0">
                  <c:v>0.00387096774193548</c:v>
                </c:pt>
                <c:pt idx="1">
                  <c:v>0.0</c:v>
                </c:pt>
                <c:pt idx="2">
                  <c:v>0.0</c:v>
                </c:pt>
              </c:numCache>
            </c:numRef>
          </c:val>
        </c:ser>
        <c:ser>
          <c:idx val="5"/>
          <c:order val="5"/>
          <c:tx>
            <c:strRef>
              <c:f>'CA, LAUSD, Charter (2)'!$A$7</c:f>
              <c:strCache>
                <c:ptCount val="1"/>
                <c:pt idx="0">
                  <c:v>Max Age</c:v>
                </c:pt>
              </c:strCache>
            </c:strRef>
          </c:tx>
          <c:spPr>
            <a:solidFill>
              <a:srgbClr val="FFC000"/>
            </a:solidFill>
            <a:ln>
              <a:solidFill>
                <a:schemeClr val="tx1"/>
              </a:solidFill>
            </a:ln>
          </c:spPr>
          <c:dLbls>
            <c:dLbl>
              <c:idx val="1"/>
              <c:layout>
                <c:manualLayout>
                  <c:x val="0.0915300546448087"/>
                  <c:y val="0.00242424242424245"/>
                </c:manualLayout>
              </c:layout>
              <c:dLblPos val="ctr"/>
              <c:showVal val="1"/>
            </c:dLbl>
            <c:dLbl>
              <c:idx val="2"/>
              <c:delete val="1"/>
            </c:dLbl>
            <c:txPr>
              <a:bodyPr/>
              <a:lstStyle/>
              <a:p>
                <a:pPr>
                  <a:defRPr sz="1000" b="1">
                    <a:latin typeface="Arial" pitchFamily="34" charset="0"/>
                    <a:cs typeface="Arial" pitchFamily="34" charset="0"/>
                  </a:defRPr>
                </a:pPr>
                <a:endParaRPr lang="en-US"/>
              </a:p>
            </c:txPr>
            <c:showVal val="1"/>
          </c:dLbls>
          <c:cat>
            <c:strRef>
              <c:f>'CA, LAUSD, Charter (2)'!$B$1:$D$1</c:f>
              <c:strCache>
                <c:ptCount val="3"/>
                <c:pt idx="0">
                  <c:v>All CA</c:v>
                </c:pt>
                <c:pt idx="1">
                  <c:v>All LAUSD</c:v>
                </c:pt>
                <c:pt idx="2">
                  <c:v>Charter Pool</c:v>
                </c:pt>
              </c:strCache>
            </c:strRef>
          </c:cat>
          <c:val>
            <c:numRef>
              <c:f>'CA, LAUSD, Charter (2)'!$B$7:$D$7</c:f>
              <c:numCache>
                <c:formatCode>0.0%</c:formatCode>
                <c:ptCount val="3"/>
                <c:pt idx="0">
                  <c:v>0.0423821339950373</c:v>
                </c:pt>
                <c:pt idx="1">
                  <c:v>0.0063943161634103</c:v>
                </c:pt>
                <c:pt idx="2">
                  <c:v>0.0</c:v>
                </c:pt>
              </c:numCache>
            </c:numRef>
          </c:val>
        </c:ser>
        <c:ser>
          <c:idx val="6"/>
          <c:order val="6"/>
          <c:tx>
            <c:strRef>
              <c:f>'CA, LAUSD, Charter (2)'!$A$8</c:f>
              <c:strCache>
                <c:ptCount val="1"/>
                <c:pt idx="0">
                  <c:v>Drop Out</c:v>
                </c:pt>
              </c:strCache>
            </c:strRef>
          </c:tx>
          <c:spPr>
            <a:solidFill>
              <a:srgbClr val="C00000"/>
            </a:solidFill>
            <a:ln>
              <a:solidFill>
                <a:schemeClr val="tx1"/>
              </a:solidFill>
            </a:ln>
          </c:spPr>
          <c:dLbls>
            <c:dLbl>
              <c:idx val="0"/>
              <c:layout>
                <c:manualLayout>
                  <c:x val="0.0"/>
                  <c:y val="-0.0266666666666667"/>
                </c:manualLayout>
              </c:layout>
              <c:dLblPos val="ctr"/>
              <c:showVal val="1"/>
            </c:dLbl>
            <c:dLbl>
              <c:idx val="1"/>
              <c:layout>
                <c:manualLayout>
                  <c:x val="5.00904960315544E-17"/>
                  <c:y val="-0.063030303030303"/>
                </c:manualLayout>
              </c:layout>
              <c:dLblPos val="ctr"/>
              <c:showVal val="1"/>
            </c:dLbl>
            <c:dLbl>
              <c:idx val="2"/>
              <c:layout>
                <c:manualLayout>
                  <c:x val="0.0"/>
                  <c:y val="-0.126060606060606"/>
                </c:manualLayout>
              </c:layout>
              <c:dLblPos val="ctr"/>
              <c:showVal val="1"/>
            </c:dLbl>
            <c:spPr>
              <a:solidFill>
                <a:srgbClr val="92D050"/>
              </a:solidFill>
              <a:ln>
                <a:solidFill>
                  <a:schemeClr val="tx1"/>
                </a:solidFill>
              </a:ln>
            </c:spPr>
            <c:txPr>
              <a:bodyPr/>
              <a:lstStyle/>
              <a:p>
                <a:pPr>
                  <a:defRPr sz="1000" b="1">
                    <a:latin typeface="Arial" pitchFamily="34" charset="0"/>
                    <a:cs typeface="Arial" pitchFamily="34" charset="0"/>
                  </a:defRPr>
                </a:pPr>
                <a:endParaRPr lang="en-US"/>
              </a:p>
            </c:txPr>
            <c:showVal val="1"/>
          </c:dLbls>
          <c:cat>
            <c:strRef>
              <c:f>'CA, LAUSD, Charter (2)'!$B$1:$D$1</c:f>
              <c:strCache>
                <c:ptCount val="3"/>
                <c:pt idx="0">
                  <c:v>All CA</c:v>
                </c:pt>
                <c:pt idx="1">
                  <c:v>All LAUSD</c:v>
                </c:pt>
                <c:pt idx="2">
                  <c:v>Charter Pool</c:v>
                </c:pt>
              </c:strCache>
            </c:strRef>
          </c:cat>
          <c:val>
            <c:numRef>
              <c:f>'CA, LAUSD, Charter (2)'!$B$8:$D$8</c:f>
              <c:numCache>
                <c:formatCode>0.0%</c:formatCode>
                <c:ptCount val="3"/>
                <c:pt idx="0">
                  <c:v>0.101273779983457</c:v>
                </c:pt>
                <c:pt idx="1">
                  <c:v>0.184724689165187</c:v>
                </c:pt>
                <c:pt idx="2">
                  <c:v>0.316831683168317</c:v>
                </c:pt>
              </c:numCache>
            </c:numRef>
          </c:val>
        </c:ser>
        <c:dLbls/>
        <c:overlap val="100"/>
        <c:axId val="572970664"/>
        <c:axId val="572973896"/>
      </c:barChart>
      <c:catAx>
        <c:axId val="572970664"/>
        <c:scaling>
          <c:orientation val="minMax"/>
        </c:scaling>
        <c:axPos val="b"/>
        <c:numFmt formatCode="General" sourceLinked="1"/>
        <c:tickLblPos val="nextTo"/>
        <c:txPr>
          <a:bodyPr/>
          <a:lstStyle/>
          <a:p>
            <a:pPr>
              <a:defRPr>
                <a:latin typeface="Arial" pitchFamily="34" charset="0"/>
                <a:cs typeface="Arial" pitchFamily="34" charset="0"/>
              </a:defRPr>
            </a:pPr>
            <a:endParaRPr lang="en-US"/>
          </a:p>
        </c:txPr>
        <c:crossAx val="572973896"/>
        <c:crosses val="autoZero"/>
        <c:auto val="1"/>
        <c:lblAlgn val="ctr"/>
        <c:lblOffset val="100"/>
      </c:catAx>
      <c:valAx>
        <c:axId val="572973896"/>
        <c:scaling>
          <c:orientation val="minMax"/>
          <c:max val="1.0"/>
        </c:scaling>
        <c:axPos val="l"/>
        <c:majorGridlines/>
        <c:numFmt formatCode="0%" sourceLinked="0"/>
        <c:tickLblPos val="nextTo"/>
        <c:txPr>
          <a:bodyPr/>
          <a:lstStyle/>
          <a:p>
            <a:pPr>
              <a:defRPr>
                <a:latin typeface="Arial" pitchFamily="34" charset="0"/>
                <a:cs typeface="Arial" pitchFamily="34" charset="0"/>
              </a:defRPr>
            </a:pPr>
            <a:endParaRPr lang="en-US"/>
          </a:p>
        </c:txPr>
        <c:crossAx val="572970664"/>
        <c:crosses val="autoZero"/>
        <c:crossBetween val="between"/>
      </c:valAx>
    </c:plotArea>
    <c:legend>
      <c:legendPos val="r"/>
      <c:layout>
        <c:manualLayout>
          <c:xMode val="edge"/>
          <c:yMode val="edge"/>
          <c:x val="0.806575656192077"/>
          <c:y val="0.352557178145551"/>
          <c:w val="0.189326038615353"/>
          <c:h val="0.347938915043027"/>
        </c:manualLayout>
      </c:layout>
      <c:txPr>
        <a:bodyPr/>
        <a:lstStyle/>
        <a:p>
          <a:pPr>
            <a:defRPr sz="1000">
              <a:latin typeface="Arial" pitchFamily="34" charset="0"/>
              <a:cs typeface="Arial" pitchFamily="34" charset="0"/>
            </a:defRPr>
          </a:pPr>
          <a:endParaRPr lang="en-US"/>
        </a:p>
      </c:txPr>
    </c:legend>
    <c:plotVisOnly val="1"/>
    <c:dispBlanksAs val="gap"/>
  </c:chart>
  <c:txPr>
    <a:bodyPr/>
    <a:lstStyle/>
    <a:p>
      <a:pPr>
        <a:defRPr sz="1800"/>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C6B290-0524-4474-B557-9AA6245AD4F6}"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US"/>
        </a:p>
      </dgm:t>
    </dgm:pt>
    <dgm:pt modelId="{1E3EC288-F8E1-4750-AED2-F2FD103D3A11}">
      <dgm:prSet custT="1"/>
      <dgm:spPr/>
      <dgm:t>
        <a:bodyPr/>
        <a:lstStyle/>
        <a:p>
          <a:pPr rtl="0"/>
          <a:r>
            <a:rPr lang="en-US" sz="1500" b="1" dirty="0" smtClean="0"/>
            <a:t>Introductions</a:t>
          </a:r>
          <a:endParaRPr lang="en-US" sz="1500" b="1" dirty="0"/>
        </a:p>
      </dgm:t>
    </dgm:pt>
    <dgm:pt modelId="{A744D4E8-03AC-4D48-A9FB-10A6FA8E9A4A}" type="parTrans" cxnId="{F5F17D69-CE53-4D46-AF9D-A9591E493AF4}">
      <dgm:prSet/>
      <dgm:spPr/>
      <dgm:t>
        <a:bodyPr/>
        <a:lstStyle/>
        <a:p>
          <a:endParaRPr lang="en-US"/>
        </a:p>
      </dgm:t>
    </dgm:pt>
    <dgm:pt modelId="{901110A9-BA97-41EC-8BDD-60884866AF31}" type="sibTrans" cxnId="{F5F17D69-CE53-4D46-AF9D-A9591E493AF4}">
      <dgm:prSet/>
      <dgm:spPr/>
      <dgm:t>
        <a:bodyPr/>
        <a:lstStyle/>
        <a:p>
          <a:endParaRPr lang="en-US"/>
        </a:p>
      </dgm:t>
    </dgm:pt>
    <dgm:pt modelId="{00E481E6-D619-42E6-8851-B7DE481C27E4}">
      <dgm:prSet custT="1"/>
      <dgm:spPr/>
      <dgm:t>
        <a:bodyPr/>
        <a:lstStyle/>
        <a:p>
          <a:pPr rtl="0"/>
          <a:r>
            <a:rPr lang="en-US" sz="1500" b="1" dirty="0" smtClean="0"/>
            <a:t>Discussion / Q &amp; A</a:t>
          </a:r>
          <a:endParaRPr lang="en-US" sz="1500" b="1" dirty="0"/>
        </a:p>
      </dgm:t>
    </dgm:pt>
    <dgm:pt modelId="{522C7832-46CA-490A-BFD0-B1D71338D520}" type="parTrans" cxnId="{130E64EB-0B45-4277-8B94-1986F0B186AA}">
      <dgm:prSet/>
      <dgm:spPr/>
      <dgm:t>
        <a:bodyPr/>
        <a:lstStyle/>
        <a:p>
          <a:endParaRPr lang="en-US"/>
        </a:p>
      </dgm:t>
    </dgm:pt>
    <dgm:pt modelId="{511E22DA-B9AC-45C8-A4BF-3A812547ECAB}" type="sibTrans" cxnId="{130E64EB-0B45-4277-8B94-1986F0B186AA}">
      <dgm:prSet/>
      <dgm:spPr/>
      <dgm:t>
        <a:bodyPr/>
        <a:lstStyle/>
        <a:p>
          <a:endParaRPr lang="en-US"/>
        </a:p>
      </dgm:t>
    </dgm:pt>
    <dgm:pt modelId="{648DDB4A-6D9B-EA4D-A755-EB68C8151E28}">
      <dgm:prSet custT="1"/>
      <dgm:spPr/>
      <dgm:t>
        <a:bodyPr/>
        <a:lstStyle/>
        <a:p>
          <a:pPr rtl="0"/>
          <a:r>
            <a:rPr lang="en-US" sz="1500" b="1" dirty="0" smtClean="0"/>
            <a:t>Charter School Myths &amp; Truths</a:t>
          </a:r>
          <a:endParaRPr lang="en-US" sz="1500" b="1" dirty="0"/>
        </a:p>
      </dgm:t>
    </dgm:pt>
    <dgm:pt modelId="{71E5AE75-0A22-2C40-BE76-995B842D7BBF}" type="parTrans" cxnId="{87D02694-4D3F-0648-A855-0BC0B0CEE2B2}">
      <dgm:prSet/>
      <dgm:spPr/>
      <dgm:t>
        <a:bodyPr/>
        <a:lstStyle/>
        <a:p>
          <a:endParaRPr lang="en-US"/>
        </a:p>
      </dgm:t>
    </dgm:pt>
    <dgm:pt modelId="{30B1A643-09DF-B949-A208-4322971FE8BC}" type="sibTrans" cxnId="{87D02694-4D3F-0648-A855-0BC0B0CEE2B2}">
      <dgm:prSet/>
      <dgm:spPr/>
      <dgm:t>
        <a:bodyPr/>
        <a:lstStyle/>
        <a:p>
          <a:endParaRPr lang="en-US"/>
        </a:p>
      </dgm:t>
    </dgm:pt>
    <dgm:pt modelId="{38F6D671-1EF3-3744-8EF4-DCAC31118704}">
      <dgm:prSet custT="1"/>
      <dgm:spPr/>
      <dgm:t>
        <a:bodyPr/>
        <a:lstStyle/>
        <a:p>
          <a:pPr rtl="0"/>
          <a:r>
            <a:rPr lang="en-US" sz="1500" b="1" dirty="0" smtClean="0"/>
            <a:t>Special Education Funding</a:t>
          </a:r>
          <a:endParaRPr lang="en-US" sz="1500" b="1" dirty="0"/>
        </a:p>
      </dgm:t>
    </dgm:pt>
    <dgm:pt modelId="{103913C9-1483-CE4A-A662-3B570234D910}" type="parTrans" cxnId="{4A9A8A1D-18BA-0E4B-AEAF-0F21BC891B25}">
      <dgm:prSet/>
      <dgm:spPr/>
      <dgm:t>
        <a:bodyPr/>
        <a:lstStyle/>
        <a:p>
          <a:endParaRPr lang="en-US"/>
        </a:p>
      </dgm:t>
    </dgm:pt>
    <dgm:pt modelId="{04CB3839-EECA-CD41-BAAA-0EDA50B4E9CA}" type="sibTrans" cxnId="{4A9A8A1D-18BA-0E4B-AEAF-0F21BC891B25}">
      <dgm:prSet/>
      <dgm:spPr/>
      <dgm:t>
        <a:bodyPr/>
        <a:lstStyle/>
        <a:p>
          <a:endParaRPr lang="en-US"/>
        </a:p>
      </dgm:t>
    </dgm:pt>
    <dgm:pt modelId="{BDC5DAF8-01A8-46DE-8635-B4A6505DFC5E}">
      <dgm:prSet custT="1"/>
      <dgm:spPr/>
      <dgm:t>
        <a:bodyPr/>
        <a:lstStyle/>
        <a:p>
          <a:pPr rtl="0"/>
          <a:r>
            <a:rPr lang="en-US" sz="1500" b="1" dirty="0" smtClean="0"/>
            <a:t>Special Education Structures</a:t>
          </a:r>
          <a:endParaRPr lang="en-US" sz="1500" b="1" dirty="0"/>
        </a:p>
      </dgm:t>
    </dgm:pt>
    <dgm:pt modelId="{7B850345-DF10-41F1-80E9-33E992CD97C5}" type="parTrans" cxnId="{4BB7F3A2-8EB5-4817-83E7-6A70CC022A35}">
      <dgm:prSet/>
      <dgm:spPr/>
      <dgm:t>
        <a:bodyPr/>
        <a:lstStyle/>
        <a:p>
          <a:endParaRPr lang="en-US"/>
        </a:p>
      </dgm:t>
    </dgm:pt>
    <dgm:pt modelId="{EADBF04A-2223-4D82-B9FE-44EEE288A2DC}" type="sibTrans" cxnId="{4BB7F3A2-8EB5-4817-83E7-6A70CC022A35}">
      <dgm:prSet/>
      <dgm:spPr/>
      <dgm:t>
        <a:bodyPr/>
        <a:lstStyle/>
        <a:p>
          <a:endParaRPr lang="en-US"/>
        </a:p>
      </dgm:t>
    </dgm:pt>
    <dgm:pt modelId="{D3A8A0A8-D3C6-429A-ABB4-1F2D10599A53}">
      <dgm:prSet custT="1"/>
      <dgm:spPr/>
      <dgm:t>
        <a:bodyPr/>
        <a:lstStyle/>
        <a:p>
          <a:pPr rtl="0"/>
          <a:r>
            <a:rPr lang="en-US" sz="1500" b="1" dirty="0" smtClean="0"/>
            <a:t>Charter School Data</a:t>
          </a:r>
          <a:endParaRPr lang="en-US" sz="1500" b="1" dirty="0"/>
        </a:p>
      </dgm:t>
    </dgm:pt>
    <dgm:pt modelId="{4DAEB8A3-612C-47BC-95C2-D71EBC3413FF}" type="parTrans" cxnId="{F9DFA81E-A2C5-4635-9C2E-79D0318470BE}">
      <dgm:prSet/>
      <dgm:spPr/>
      <dgm:t>
        <a:bodyPr/>
        <a:lstStyle/>
        <a:p>
          <a:endParaRPr lang="en-US"/>
        </a:p>
      </dgm:t>
    </dgm:pt>
    <dgm:pt modelId="{A2489DBD-0FA2-4DB4-983C-1D666A3F3ADA}" type="sibTrans" cxnId="{F9DFA81E-A2C5-4635-9C2E-79D0318470BE}">
      <dgm:prSet/>
      <dgm:spPr/>
      <dgm:t>
        <a:bodyPr/>
        <a:lstStyle/>
        <a:p>
          <a:endParaRPr lang="en-US"/>
        </a:p>
      </dgm:t>
    </dgm:pt>
    <dgm:pt modelId="{740C95B6-A64E-4AAB-9219-1643B6CE9C75}">
      <dgm:prSet custT="1"/>
      <dgm:spPr/>
      <dgm:t>
        <a:bodyPr/>
        <a:lstStyle/>
        <a:p>
          <a:pPr rtl="0"/>
          <a:r>
            <a:rPr lang="en-US" sz="1500" b="1" dirty="0" smtClean="0"/>
            <a:t>Changing the Landscape: Innovation  in California</a:t>
          </a:r>
          <a:endParaRPr lang="en-US" sz="1500" b="1" dirty="0"/>
        </a:p>
      </dgm:t>
    </dgm:pt>
    <dgm:pt modelId="{01D02CD1-F781-495B-8780-6D5B74A71490}" type="parTrans" cxnId="{B1AEDC0A-F44A-4C5D-9CA5-2D9231705090}">
      <dgm:prSet/>
      <dgm:spPr/>
      <dgm:t>
        <a:bodyPr/>
        <a:lstStyle/>
        <a:p>
          <a:endParaRPr lang="en-US"/>
        </a:p>
      </dgm:t>
    </dgm:pt>
    <dgm:pt modelId="{67A7DD49-27FB-459C-9761-46F48155C2CA}" type="sibTrans" cxnId="{B1AEDC0A-F44A-4C5D-9CA5-2D9231705090}">
      <dgm:prSet/>
      <dgm:spPr/>
      <dgm:t>
        <a:bodyPr/>
        <a:lstStyle/>
        <a:p>
          <a:endParaRPr lang="en-US"/>
        </a:p>
      </dgm:t>
    </dgm:pt>
    <dgm:pt modelId="{58BF8FCE-9455-4074-996F-8294A501BAE2}">
      <dgm:prSet custT="1"/>
      <dgm:spPr/>
      <dgm:t>
        <a:bodyPr/>
        <a:lstStyle/>
        <a:p>
          <a:pPr rtl="0"/>
          <a:r>
            <a:rPr lang="en-US" sz="1500" b="1" dirty="0" smtClean="0"/>
            <a:t>Case Study: Los Angeles</a:t>
          </a:r>
          <a:endParaRPr lang="en-US" sz="1500" b="1" dirty="0"/>
        </a:p>
      </dgm:t>
    </dgm:pt>
    <dgm:pt modelId="{F2604EDE-9EA5-497E-9292-559D43492F51}" type="parTrans" cxnId="{AABDF6D1-FC45-4F39-937D-BA00B3B60278}">
      <dgm:prSet/>
      <dgm:spPr/>
      <dgm:t>
        <a:bodyPr/>
        <a:lstStyle/>
        <a:p>
          <a:endParaRPr lang="en-US"/>
        </a:p>
      </dgm:t>
    </dgm:pt>
    <dgm:pt modelId="{2A4E7FDA-B726-4787-9291-F1ED9FA67EB9}" type="sibTrans" cxnId="{AABDF6D1-FC45-4F39-937D-BA00B3B60278}">
      <dgm:prSet/>
      <dgm:spPr/>
      <dgm:t>
        <a:bodyPr/>
        <a:lstStyle/>
        <a:p>
          <a:endParaRPr lang="en-US"/>
        </a:p>
      </dgm:t>
    </dgm:pt>
    <dgm:pt modelId="{E7337E0C-4BBB-4362-A123-654C9C963505}" type="pres">
      <dgm:prSet presAssocID="{43C6B290-0524-4474-B557-9AA6245AD4F6}" presName="linear" presStyleCnt="0">
        <dgm:presLayoutVars>
          <dgm:dir/>
          <dgm:animLvl val="lvl"/>
          <dgm:resizeHandles val="exact"/>
        </dgm:presLayoutVars>
      </dgm:prSet>
      <dgm:spPr/>
      <dgm:t>
        <a:bodyPr/>
        <a:lstStyle/>
        <a:p>
          <a:endParaRPr lang="en-US"/>
        </a:p>
      </dgm:t>
    </dgm:pt>
    <dgm:pt modelId="{1ACB2085-7819-405B-882C-27C71A0F6A14}" type="pres">
      <dgm:prSet presAssocID="{1E3EC288-F8E1-4750-AED2-F2FD103D3A11}" presName="parentLin" presStyleCnt="0"/>
      <dgm:spPr/>
      <dgm:t>
        <a:bodyPr/>
        <a:lstStyle/>
        <a:p>
          <a:endParaRPr lang="en-US"/>
        </a:p>
      </dgm:t>
    </dgm:pt>
    <dgm:pt modelId="{18649950-6033-4D45-A891-324912547870}" type="pres">
      <dgm:prSet presAssocID="{1E3EC288-F8E1-4750-AED2-F2FD103D3A11}" presName="parentLeftMargin" presStyleLbl="node1" presStyleIdx="0" presStyleCnt="8"/>
      <dgm:spPr/>
      <dgm:t>
        <a:bodyPr/>
        <a:lstStyle/>
        <a:p>
          <a:endParaRPr lang="en-US"/>
        </a:p>
      </dgm:t>
    </dgm:pt>
    <dgm:pt modelId="{2AF9E1AF-BCAB-4BD6-AB17-827A6DFB6A16}" type="pres">
      <dgm:prSet presAssocID="{1E3EC288-F8E1-4750-AED2-F2FD103D3A11}" presName="parentText" presStyleLbl="node1" presStyleIdx="0" presStyleCnt="8">
        <dgm:presLayoutVars>
          <dgm:chMax val="0"/>
          <dgm:bulletEnabled val="1"/>
        </dgm:presLayoutVars>
      </dgm:prSet>
      <dgm:spPr/>
      <dgm:t>
        <a:bodyPr/>
        <a:lstStyle/>
        <a:p>
          <a:endParaRPr lang="en-US"/>
        </a:p>
      </dgm:t>
    </dgm:pt>
    <dgm:pt modelId="{795498F9-C540-42B1-89E7-1AE2AE556F76}" type="pres">
      <dgm:prSet presAssocID="{1E3EC288-F8E1-4750-AED2-F2FD103D3A11}" presName="negativeSpace" presStyleCnt="0"/>
      <dgm:spPr/>
      <dgm:t>
        <a:bodyPr/>
        <a:lstStyle/>
        <a:p>
          <a:endParaRPr lang="en-US"/>
        </a:p>
      </dgm:t>
    </dgm:pt>
    <dgm:pt modelId="{C9F18967-5128-4A73-9DC0-B578EEDF0B92}" type="pres">
      <dgm:prSet presAssocID="{1E3EC288-F8E1-4750-AED2-F2FD103D3A11}" presName="childText" presStyleLbl="conFgAcc1" presStyleIdx="0" presStyleCnt="8">
        <dgm:presLayoutVars>
          <dgm:bulletEnabled val="1"/>
        </dgm:presLayoutVars>
      </dgm:prSet>
      <dgm:spPr/>
      <dgm:t>
        <a:bodyPr/>
        <a:lstStyle/>
        <a:p>
          <a:endParaRPr lang="en-US"/>
        </a:p>
      </dgm:t>
    </dgm:pt>
    <dgm:pt modelId="{0009CEC5-38E8-4B91-A1C6-1B35DD863D84}" type="pres">
      <dgm:prSet presAssocID="{901110A9-BA97-41EC-8BDD-60884866AF31}" presName="spaceBetweenRectangles" presStyleCnt="0"/>
      <dgm:spPr/>
      <dgm:t>
        <a:bodyPr/>
        <a:lstStyle/>
        <a:p>
          <a:endParaRPr lang="en-US"/>
        </a:p>
      </dgm:t>
    </dgm:pt>
    <dgm:pt modelId="{058C8219-5983-4EE9-B96F-2C232E04FE70}" type="pres">
      <dgm:prSet presAssocID="{648DDB4A-6D9B-EA4D-A755-EB68C8151E28}" presName="parentLin" presStyleCnt="0"/>
      <dgm:spPr/>
      <dgm:t>
        <a:bodyPr/>
        <a:lstStyle/>
        <a:p>
          <a:endParaRPr lang="en-US"/>
        </a:p>
      </dgm:t>
    </dgm:pt>
    <dgm:pt modelId="{2E03E1A4-9F90-4D41-8B13-2A82B4753CC7}" type="pres">
      <dgm:prSet presAssocID="{648DDB4A-6D9B-EA4D-A755-EB68C8151E28}" presName="parentLeftMargin" presStyleLbl="node1" presStyleIdx="0" presStyleCnt="8"/>
      <dgm:spPr/>
      <dgm:t>
        <a:bodyPr/>
        <a:lstStyle/>
        <a:p>
          <a:endParaRPr lang="en-US"/>
        </a:p>
      </dgm:t>
    </dgm:pt>
    <dgm:pt modelId="{F375E0EB-6314-41ED-BF91-8CA73B378BF9}" type="pres">
      <dgm:prSet presAssocID="{648DDB4A-6D9B-EA4D-A755-EB68C8151E28}" presName="parentText" presStyleLbl="node1" presStyleIdx="1" presStyleCnt="8">
        <dgm:presLayoutVars>
          <dgm:chMax val="0"/>
          <dgm:bulletEnabled val="1"/>
        </dgm:presLayoutVars>
      </dgm:prSet>
      <dgm:spPr/>
      <dgm:t>
        <a:bodyPr/>
        <a:lstStyle/>
        <a:p>
          <a:endParaRPr lang="en-US"/>
        </a:p>
      </dgm:t>
    </dgm:pt>
    <dgm:pt modelId="{08961E45-66D2-443A-8A85-5E32701D1468}" type="pres">
      <dgm:prSet presAssocID="{648DDB4A-6D9B-EA4D-A755-EB68C8151E28}" presName="negativeSpace" presStyleCnt="0"/>
      <dgm:spPr/>
      <dgm:t>
        <a:bodyPr/>
        <a:lstStyle/>
        <a:p>
          <a:endParaRPr lang="en-US"/>
        </a:p>
      </dgm:t>
    </dgm:pt>
    <dgm:pt modelId="{465774FE-69C1-42BC-9DA9-5A4F6084B949}" type="pres">
      <dgm:prSet presAssocID="{648DDB4A-6D9B-EA4D-A755-EB68C8151E28}" presName="childText" presStyleLbl="conFgAcc1" presStyleIdx="1" presStyleCnt="8">
        <dgm:presLayoutVars>
          <dgm:bulletEnabled val="1"/>
        </dgm:presLayoutVars>
      </dgm:prSet>
      <dgm:spPr/>
      <dgm:t>
        <a:bodyPr/>
        <a:lstStyle/>
        <a:p>
          <a:endParaRPr lang="en-US"/>
        </a:p>
      </dgm:t>
    </dgm:pt>
    <dgm:pt modelId="{0089E65E-7BCD-41B2-8812-EFECE6352C77}" type="pres">
      <dgm:prSet presAssocID="{30B1A643-09DF-B949-A208-4322971FE8BC}" presName="spaceBetweenRectangles" presStyleCnt="0"/>
      <dgm:spPr/>
      <dgm:t>
        <a:bodyPr/>
        <a:lstStyle/>
        <a:p>
          <a:endParaRPr lang="en-US"/>
        </a:p>
      </dgm:t>
    </dgm:pt>
    <dgm:pt modelId="{4F1AE239-3D41-43C5-B4DA-E52BF9116D4B}" type="pres">
      <dgm:prSet presAssocID="{D3A8A0A8-D3C6-429A-ABB4-1F2D10599A53}" presName="parentLin" presStyleCnt="0"/>
      <dgm:spPr/>
      <dgm:t>
        <a:bodyPr/>
        <a:lstStyle/>
        <a:p>
          <a:endParaRPr lang="en-US"/>
        </a:p>
      </dgm:t>
    </dgm:pt>
    <dgm:pt modelId="{5CB7094C-BDE4-473E-97A8-1EB9EDC2DB3B}" type="pres">
      <dgm:prSet presAssocID="{D3A8A0A8-D3C6-429A-ABB4-1F2D10599A53}" presName="parentLeftMargin" presStyleLbl="node1" presStyleIdx="1" presStyleCnt="8"/>
      <dgm:spPr/>
      <dgm:t>
        <a:bodyPr/>
        <a:lstStyle/>
        <a:p>
          <a:endParaRPr lang="en-US"/>
        </a:p>
      </dgm:t>
    </dgm:pt>
    <dgm:pt modelId="{DFC3C726-1348-4BA8-80F9-19DE431EFA78}" type="pres">
      <dgm:prSet presAssocID="{D3A8A0A8-D3C6-429A-ABB4-1F2D10599A53}" presName="parentText" presStyleLbl="node1" presStyleIdx="2" presStyleCnt="8">
        <dgm:presLayoutVars>
          <dgm:chMax val="0"/>
          <dgm:bulletEnabled val="1"/>
        </dgm:presLayoutVars>
      </dgm:prSet>
      <dgm:spPr/>
      <dgm:t>
        <a:bodyPr/>
        <a:lstStyle/>
        <a:p>
          <a:endParaRPr lang="en-US"/>
        </a:p>
      </dgm:t>
    </dgm:pt>
    <dgm:pt modelId="{88536563-7BC3-459A-9146-D6E12B6C0606}" type="pres">
      <dgm:prSet presAssocID="{D3A8A0A8-D3C6-429A-ABB4-1F2D10599A53}" presName="negativeSpace" presStyleCnt="0"/>
      <dgm:spPr/>
      <dgm:t>
        <a:bodyPr/>
        <a:lstStyle/>
        <a:p>
          <a:endParaRPr lang="en-US"/>
        </a:p>
      </dgm:t>
    </dgm:pt>
    <dgm:pt modelId="{2646C0EB-AE5A-45C2-82C0-A485508EC6CF}" type="pres">
      <dgm:prSet presAssocID="{D3A8A0A8-D3C6-429A-ABB4-1F2D10599A53}" presName="childText" presStyleLbl="conFgAcc1" presStyleIdx="2" presStyleCnt="8">
        <dgm:presLayoutVars>
          <dgm:bulletEnabled val="1"/>
        </dgm:presLayoutVars>
      </dgm:prSet>
      <dgm:spPr/>
      <dgm:t>
        <a:bodyPr/>
        <a:lstStyle/>
        <a:p>
          <a:endParaRPr lang="en-US"/>
        </a:p>
      </dgm:t>
    </dgm:pt>
    <dgm:pt modelId="{B543A47E-7CA8-4154-BBCC-EDDA68FAF489}" type="pres">
      <dgm:prSet presAssocID="{A2489DBD-0FA2-4DB4-983C-1D666A3F3ADA}" presName="spaceBetweenRectangles" presStyleCnt="0"/>
      <dgm:spPr/>
      <dgm:t>
        <a:bodyPr/>
        <a:lstStyle/>
        <a:p>
          <a:endParaRPr lang="en-US"/>
        </a:p>
      </dgm:t>
    </dgm:pt>
    <dgm:pt modelId="{8C7F5B30-2AE4-4E88-8A2D-A1016CA2F5F1}" type="pres">
      <dgm:prSet presAssocID="{BDC5DAF8-01A8-46DE-8635-B4A6505DFC5E}" presName="parentLin" presStyleCnt="0"/>
      <dgm:spPr/>
      <dgm:t>
        <a:bodyPr/>
        <a:lstStyle/>
        <a:p>
          <a:endParaRPr lang="en-US"/>
        </a:p>
      </dgm:t>
    </dgm:pt>
    <dgm:pt modelId="{ADC26ACA-72F9-41F2-9747-ACA19C56C336}" type="pres">
      <dgm:prSet presAssocID="{BDC5DAF8-01A8-46DE-8635-B4A6505DFC5E}" presName="parentLeftMargin" presStyleLbl="node1" presStyleIdx="2" presStyleCnt="8"/>
      <dgm:spPr/>
      <dgm:t>
        <a:bodyPr/>
        <a:lstStyle/>
        <a:p>
          <a:endParaRPr lang="en-US"/>
        </a:p>
      </dgm:t>
    </dgm:pt>
    <dgm:pt modelId="{9BE0676A-FA63-4E6A-BFEC-EC05F9A613F7}" type="pres">
      <dgm:prSet presAssocID="{BDC5DAF8-01A8-46DE-8635-B4A6505DFC5E}" presName="parentText" presStyleLbl="node1" presStyleIdx="3" presStyleCnt="8">
        <dgm:presLayoutVars>
          <dgm:chMax val="0"/>
          <dgm:bulletEnabled val="1"/>
        </dgm:presLayoutVars>
      </dgm:prSet>
      <dgm:spPr/>
      <dgm:t>
        <a:bodyPr/>
        <a:lstStyle/>
        <a:p>
          <a:endParaRPr lang="en-US"/>
        </a:p>
      </dgm:t>
    </dgm:pt>
    <dgm:pt modelId="{6E6085A5-9BA1-4E9D-8437-8C531429D67E}" type="pres">
      <dgm:prSet presAssocID="{BDC5DAF8-01A8-46DE-8635-B4A6505DFC5E}" presName="negativeSpace" presStyleCnt="0"/>
      <dgm:spPr/>
      <dgm:t>
        <a:bodyPr/>
        <a:lstStyle/>
        <a:p>
          <a:endParaRPr lang="en-US"/>
        </a:p>
      </dgm:t>
    </dgm:pt>
    <dgm:pt modelId="{3045D885-6859-42DA-A1BD-08B20DC6E9F3}" type="pres">
      <dgm:prSet presAssocID="{BDC5DAF8-01A8-46DE-8635-B4A6505DFC5E}" presName="childText" presStyleLbl="conFgAcc1" presStyleIdx="3" presStyleCnt="8">
        <dgm:presLayoutVars>
          <dgm:bulletEnabled val="1"/>
        </dgm:presLayoutVars>
      </dgm:prSet>
      <dgm:spPr/>
      <dgm:t>
        <a:bodyPr/>
        <a:lstStyle/>
        <a:p>
          <a:endParaRPr lang="en-US"/>
        </a:p>
      </dgm:t>
    </dgm:pt>
    <dgm:pt modelId="{251F7B9A-9F43-466C-8835-09E95C699B88}" type="pres">
      <dgm:prSet presAssocID="{EADBF04A-2223-4D82-B9FE-44EEE288A2DC}" presName="spaceBetweenRectangles" presStyleCnt="0"/>
      <dgm:spPr/>
      <dgm:t>
        <a:bodyPr/>
        <a:lstStyle/>
        <a:p>
          <a:endParaRPr lang="en-US"/>
        </a:p>
      </dgm:t>
    </dgm:pt>
    <dgm:pt modelId="{9D14FEAB-8A65-4F65-A019-5B6ED87CDD00}" type="pres">
      <dgm:prSet presAssocID="{740C95B6-A64E-4AAB-9219-1643B6CE9C75}" presName="parentLin" presStyleCnt="0"/>
      <dgm:spPr/>
      <dgm:t>
        <a:bodyPr/>
        <a:lstStyle/>
        <a:p>
          <a:endParaRPr lang="en-US"/>
        </a:p>
      </dgm:t>
    </dgm:pt>
    <dgm:pt modelId="{3A47AC89-7A01-4DF3-839E-151FF1EB65BB}" type="pres">
      <dgm:prSet presAssocID="{740C95B6-A64E-4AAB-9219-1643B6CE9C75}" presName="parentLeftMargin" presStyleLbl="node1" presStyleIdx="3" presStyleCnt="8"/>
      <dgm:spPr/>
      <dgm:t>
        <a:bodyPr/>
        <a:lstStyle/>
        <a:p>
          <a:endParaRPr lang="en-US"/>
        </a:p>
      </dgm:t>
    </dgm:pt>
    <dgm:pt modelId="{E29312EF-827D-4497-8D92-5C5EDCF24B84}" type="pres">
      <dgm:prSet presAssocID="{740C95B6-A64E-4AAB-9219-1643B6CE9C75}" presName="parentText" presStyleLbl="node1" presStyleIdx="4" presStyleCnt="8">
        <dgm:presLayoutVars>
          <dgm:chMax val="0"/>
          <dgm:bulletEnabled val="1"/>
        </dgm:presLayoutVars>
      </dgm:prSet>
      <dgm:spPr/>
      <dgm:t>
        <a:bodyPr/>
        <a:lstStyle/>
        <a:p>
          <a:endParaRPr lang="en-US"/>
        </a:p>
      </dgm:t>
    </dgm:pt>
    <dgm:pt modelId="{DF717D9D-E445-4C3A-8F40-205090E1928C}" type="pres">
      <dgm:prSet presAssocID="{740C95B6-A64E-4AAB-9219-1643B6CE9C75}" presName="negativeSpace" presStyleCnt="0"/>
      <dgm:spPr/>
      <dgm:t>
        <a:bodyPr/>
        <a:lstStyle/>
        <a:p>
          <a:endParaRPr lang="en-US"/>
        </a:p>
      </dgm:t>
    </dgm:pt>
    <dgm:pt modelId="{9A24E885-5AEB-4881-9656-07D6339169B1}" type="pres">
      <dgm:prSet presAssocID="{740C95B6-A64E-4AAB-9219-1643B6CE9C75}" presName="childText" presStyleLbl="conFgAcc1" presStyleIdx="4" presStyleCnt="8">
        <dgm:presLayoutVars>
          <dgm:bulletEnabled val="1"/>
        </dgm:presLayoutVars>
      </dgm:prSet>
      <dgm:spPr/>
      <dgm:t>
        <a:bodyPr/>
        <a:lstStyle/>
        <a:p>
          <a:endParaRPr lang="en-US"/>
        </a:p>
      </dgm:t>
    </dgm:pt>
    <dgm:pt modelId="{CA827DBE-7B6F-4112-B2DC-C43BF6E2544B}" type="pres">
      <dgm:prSet presAssocID="{67A7DD49-27FB-459C-9761-46F48155C2CA}" presName="spaceBetweenRectangles" presStyleCnt="0"/>
      <dgm:spPr/>
      <dgm:t>
        <a:bodyPr/>
        <a:lstStyle/>
        <a:p>
          <a:endParaRPr lang="en-US"/>
        </a:p>
      </dgm:t>
    </dgm:pt>
    <dgm:pt modelId="{8AF50612-2FF3-4400-B00F-E3F778D45AAE}" type="pres">
      <dgm:prSet presAssocID="{38F6D671-1EF3-3744-8EF4-DCAC31118704}" presName="parentLin" presStyleCnt="0"/>
      <dgm:spPr/>
      <dgm:t>
        <a:bodyPr/>
        <a:lstStyle/>
        <a:p>
          <a:endParaRPr lang="en-US"/>
        </a:p>
      </dgm:t>
    </dgm:pt>
    <dgm:pt modelId="{53E35B21-EB10-4A6A-A285-49079CA48059}" type="pres">
      <dgm:prSet presAssocID="{38F6D671-1EF3-3744-8EF4-DCAC31118704}" presName="parentLeftMargin" presStyleLbl="node1" presStyleIdx="4" presStyleCnt="8"/>
      <dgm:spPr/>
      <dgm:t>
        <a:bodyPr/>
        <a:lstStyle/>
        <a:p>
          <a:endParaRPr lang="en-US"/>
        </a:p>
      </dgm:t>
    </dgm:pt>
    <dgm:pt modelId="{E122FE6A-609F-432F-B793-9325426FA4FE}" type="pres">
      <dgm:prSet presAssocID="{38F6D671-1EF3-3744-8EF4-DCAC31118704}" presName="parentText" presStyleLbl="node1" presStyleIdx="5" presStyleCnt="8">
        <dgm:presLayoutVars>
          <dgm:chMax val="0"/>
          <dgm:bulletEnabled val="1"/>
        </dgm:presLayoutVars>
      </dgm:prSet>
      <dgm:spPr/>
      <dgm:t>
        <a:bodyPr/>
        <a:lstStyle/>
        <a:p>
          <a:endParaRPr lang="en-US"/>
        </a:p>
      </dgm:t>
    </dgm:pt>
    <dgm:pt modelId="{1CB792AE-1F3D-4AA7-8F1E-73A074C89B39}" type="pres">
      <dgm:prSet presAssocID="{38F6D671-1EF3-3744-8EF4-DCAC31118704}" presName="negativeSpace" presStyleCnt="0"/>
      <dgm:spPr/>
      <dgm:t>
        <a:bodyPr/>
        <a:lstStyle/>
        <a:p>
          <a:endParaRPr lang="en-US"/>
        </a:p>
      </dgm:t>
    </dgm:pt>
    <dgm:pt modelId="{B374C4B3-1057-4590-A72A-44C12C903C5D}" type="pres">
      <dgm:prSet presAssocID="{38F6D671-1EF3-3744-8EF4-DCAC31118704}" presName="childText" presStyleLbl="conFgAcc1" presStyleIdx="5" presStyleCnt="8">
        <dgm:presLayoutVars>
          <dgm:bulletEnabled val="1"/>
        </dgm:presLayoutVars>
      </dgm:prSet>
      <dgm:spPr/>
      <dgm:t>
        <a:bodyPr/>
        <a:lstStyle/>
        <a:p>
          <a:endParaRPr lang="en-US"/>
        </a:p>
      </dgm:t>
    </dgm:pt>
    <dgm:pt modelId="{7213FB9B-D969-4204-8F5A-960037204EDC}" type="pres">
      <dgm:prSet presAssocID="{04CB3839-EECA-CD41-BAAA-0EDA50B4E9CA}" presName="spaceBetweenRectangles" presStyleCnt="0"/>
      <dgm:spPr/>
      <dgm:t>
        <a:bodyPr/>
        <a:lstStyle/>
        <a:p>
          <a:endParaRPr lang="en-US"/>
        </a:p>
      </dgm:t>
    </dgm:pt>
    <dgm:pt modelId="{0CC5D70B-EE9D-4E11-B154-00B8697DFFE7}" type="pres">
      <dgm:prSet presAssocID="{58BF8FCE-9455-4074-996F-8294A501BAE2}" presName="parentLin" presStyleCnt="0"/>
      <dgm:spPr/>
    </dgm:pt>
    <dgm:pt modelId="{B6430312-4E68-4AF5-AEE2-E04E502AC2DE}" type="pres">
      <dgm:prSet presAssocID="{58BF8FCE-9455-4074-996F-8294A501BAE2}" presName="parentLeftMargin" presStyleLbl="node1" presStyleIdx="5" presStyleCnt="8"/>
      <dgm:spPr/>
      <dgm:t>
        <a:bodyPr/>
        <a:lstStyle/>
        <a:p>
          <a:endParaRPr lang="en-US"/>
        </a:p>
      </dgm:t>
    </dgm:pt>
    <dgm:pt modelId="{2E5BE78A-B515-4A71-9645-B1F5CE5981A0}" type="pres">
      <dgm:prSet presAssocID="{58BF8FCE-9455-4074-996F-8294A501BAE2}" presName="parentText" presStyleLbl="node1" presStyleIdx="6" presStyleCnt="8">
        <dgm:presLayoutVars>
          <dgm:chMax val="0"/>
          <dgm:bulletEnabled val="1"/>
        </dgm:presLayoutVars>
      </dgm:prSet>
      <dgm:spPr/>
      <dgm:t>
        <a:bodyPr/>
        <a:lstStyle/>
        <a:p>
          <a:endParaRPr lang="en-US"/>
        </a:p>
      </dgm:t>
    </dgm:pt>
    <dgm:pt modelId="{F147D17F-30A6-4CB9-927D-F276D24703AB}" type="pres">
      <dgm:prSet presAssocID="{58BF8FCE-9455-4074-996F-8294A501BAE2}" presName="negativeSpace" presStyleCnt="0"/>
      <dgm:spPr/>
    </dgm:pt>
    <dgm:pt modelId="{751C6EF9-6BFA-4086-BEB4-04647388BB01}" type="pres">
      <dgm:prSet presAssocID="{58BF8FCE-9455-4074-996F-8294A501BAE2}" presName="childText" presStyleLbl="conFgAcc1" presStyleIdx="6" presStyleCnt="8">
        <dgm:presLayoutVars>
          <dgm:bulletEnabled val="1"/>
        </dgm:presLayoutVars>
      </dgm:prSet>
      <dgm:spPr/>
    </dgm:pt>
    <dgm:pt modelId="{75F9DF68-EC48-4A40-AD20-2238810FA47A}" type="pres">
      <dgm:prSet presAssocID="{2A4E7FDA-B726-4787-9291-F1ED9FA67EB9}" presName="spaceBetweenRectangles" presStyleCnt="0"/>
      <dgm:spPr/>
    </dgm:pt>
    <dgm:pt modelId="{17E8FCF4-B9F0-4A09-BAEA-A3E7750C65A5}" type="pres">
      <dgm:prSet presAssocID="{00E481E6-D619-42E6-8851-B7DE481C27E4}" presName="parentLin" presStyleCnt="0"/>
      <dgm:spPr/>
      <dgm:t>
        <a:bodyPr/>
        <a:lstStyle/>
        <a:p>
          <a:endParaRPr lang="en-US"/>
        </a:p>
      </dgm:t>
    </dgm:pt>
    <dgm:pt modelId="{287C3AC4-8D6D-40A2-AD8C-DC4931FDE525}" type="pres">
      <dgm:prSet presAssocID="{00E481E6-D619-42E6-8851-B7DE481C27E4}" presName="parentLeftMargin" presStyleLbl="node1" presStyleIdx="6" presStyleCnt="8"/>
      <dgm:spPr/>
      <dgm:t>
        <a:bodyPr/>
        <a:lstStyle/>
        <a:p>
          <a:endParaRPr lang="en-US"/>
        </a:p>
      </dgm:t>
    </dgm:pt>
    <dgm:pt modelId="{425375FE-4C70-446C-BC2C-4F5EF09C1C0E}" type="pres">
      <dgm:prSet presAssocID="{00E481E6-D619-42E6-8851-B7DE481C27E4}" presName="parentText" presStyleLbl="node1" presStyleIdx="7" presStyleCnt="8">
        <dgm:presLayoutVars>
          <dgm:chMax val="0"/>
          <dgm:bulletEnabled val="1"/>
        </dgm:presLayoutVars>
      </dgm:prSet>
      <dgm:spPr/>
      <dgm:t>
        <a:bodyPr/>
        <a:lstStyle/>
        <a:p>
          <a:endParaRPr lang="en-US"/>
        </a:p>
      </dgm:t>
    </dgm:pt>
    <dgm:pt modelId="{895D2427-C4FD-4B85-B4CB-B93F6FBF8C51}" type="pres">
      <dgm:prSet presAssocID="{00E481E6-D619-42E6-8851-B7DE481C27E4}" presName="negativeSpace" presStyleCnt="0"/>
      <dgm:spPr/>
      <dgm:t>
        <a:bodyPr/>
        <a:lstStyle/>
        <a:p>
          <a:endParaRPr lang="en-US"/>
        </a:p>
      </dgm:t>
    </dgm:pt>
    <dgm:pt modelId="{AB358E1A-F0F4-4DE6-A8CD-CE4C4F872469}" type="pres">
      <dgm:prSet presAssocID="{00E481E6-D619-42E6-8851-B7DE481C27E4}" presName="childText" presStyleLbl="conFgAcc1" presStyleIdx="7" presStyleCnt="8">
        <dgm:presLayoutVars>
          <dgm:bulletEnabled val="1"/>
        </dgm:presLayoutVars>
      </dgm:prSet>
      <dgm:spPr/>
      <dgm:t>
        <a:bodyPr/>
        <a:lstStyle/>
        <a:p>
          <a:endParaRPr lang="en-US"/>
        </a:p>
      </dgm:t>
    </dgm:pt>
  </dgm:ptLst>
  <dgm:cxnLst>
    <dgm:cxn modelId="{1334B1FB-AC27-4CF5-A739-7ACF89E0A845}" type="presOf" srcId="{00E481E6-D619-42E6-8851-B7DE481C27E4}" destId="{287C3AC4-8D6D-40A2-AD8C-DC4931FDE525}" srcOrd="0" destOrd="0" presId="urn:microsoft.com/office/officeart/2005/8/layout/list1"/>
    <dgm:cxn modelId="{E3FDF561-1087-479D-BC08-78499E3C7749}" type="presOf" srcId="{43C6B290-0524-4474-B557-9AA6245AD4F6}" destId="{E7337E0C-4BBB-4362-A123-654C9C963505}" srcOrd="0" destOrd="0" presId="urn:microsoft.com/office/officeart/2005/8/layout/list1"/>
    <dgm:cxn modelId="{145C0151-9F2C-4DAB-98D5-CD7ACEF2452C}" type="presOf" srcId="{58BF8FCE-9455-4074-996F-8294A501BAE2}" destId="{2E5BE78A-B515-4A71-9645-B1F5CE5981A0}" srcOrd="1" destOrd="0" presId="urn:microsoft.com/office/officeart/2005/8/layout/list1"/>
    <dgm:cxn modelId="{4A9A8A1D-18BA-0E4B-AEAF-0F21BC891B25}" srcId="{43C6B290-0524-4474-B557-9AA6245AD4F6}" destId="{38F6D671-1EF3-3744-8EF4-DCAC31118704}" srcOrd="5" destOrd="0" parTransId="{103913C9-1483-CE4A-A662-3B570234D910}" sibTransId="{04CB3839-EECA-CD41-BAAA-0EDA50B4E9CA}"/>
    <dgm:cxn modelId="{14FF9BAE-E94F-4012-9963-0C1232DEE5E0}" type="presOf" srcId="{648DDB4A-6D9B-EA4D-A755-EB68C8151E28}" destId="{2E03E1A4-9F90-4D41-8B13-2A82B4753CC7}" srcOrd="0" destOrd="0" presId="urn:microsoft.com/office/officeart/2005/8/layout/list1"/>
    <dgm:cxn modelId="{EA37A4E7-BB62-421F-9B70-C8CD13D3B9BE}" type="presOf" srcId="{740C95B6-A64E-4AAB-9219-1643B6CE9C75}" destId="{E29312EF-827D-4497-8D92-5C5EDCF24B84}" srcOrd="1" destOrd="0" presId="urn:microsoft.com/office/officeart/2005/8/layout/list1"/>
    <dgm:cxn modelId="{0CE78FBE-C1DB-4FAB-A5E2-F91ED36BBF54}" type="presOf" srcId="{BDC5DAF8-01A8-46DE-8635-B4A6505DFC5E}" destId="{ADC26ACA-72F9-41F2-9747-ACA19C56C336}" srcOrd="0" destOrd="0" presId="urn:microsoft.com/office/officeart/2005/8/layout/list1"/>
    <dgm:cxn modelId="{F5F17D69-CE53-4D46-AF9D-A9591E493AF4}" srcId="{43C6B290-0524-4474-B557-9AA6245AD4F6}" destId="{1E3EC288-F8E1-4750-AED2-F2FD103D3A11}" srcOrd="0" destOrd="0" parTransId="{A744D4E8-03AC-4D48-A9FB-10A6FA8E9A4A}" sibTransId="{901110A9-BA97-41EC-8BDD-60884866AF31}"/>
    <dgm:cxn modelId="{FBC9C5E7-A28C-4733-8AB6-2F1C7D9D2890}" type="presOf" srcId="{1E3EC288-F8E1-4750-AED2-F2FD103D3A11}" destId="{2AF9E1AF-BCAB-4BD6-AB17-827A6DFB6A16}" srcOrd="1" destOrd="0" presId="urn:microsoft.com/office/officeart/2005/8/layout/list1"/>
    <dgm:cxn modelId="{62FE08F4-E34C-4807-AB66-D10D02D9DC09}" type="presOf" srcId="{38F6D671-1EF3-3744-8EF4-DCAC31118704}" destId="{53E35B21-EB10-4A6A-A285-49079CA48059}" srcOrd="0" destOrd="0" presId="urn:microsoft.com/office/officeart/2005/8/layout/list1"/>
    <dgm:cxn modelId="{AABDF6D1-FC45-4F39-937D-BA00B3B60278}" srcId="{43C6B290-0524-4474-B557-9AA6245AD4F6}" destId="{58BF8FCE-9455-4074-996F-8294A501BAE2}" srcOrd="6" destOrd="0" parTransId="{F2604EDE-9EA5-497E-9292-559D43492F51}" sibTransId="{2A4E7FDA-B726-4787-9291-F1ED9FA67EB9}"/>
    <dgm:cxn modelId="{A260B36A-42DA-471F-96CD-E8A28A8CCC09}" type="presOf" srcId="{740C95B6-A64E-4AAB-9219-1643B6CE9C75}" destId="{3A47AC89-7A01-4DF3-839E-151FF1EB65BB}" srcOrd="0" destOrd="0" presId="urn:microsoft.com/office/officeart/2005/8/layout/list1"/>
    <dgm:cxn modelId="{7A8398E3-BC12-48AA-88B7-FC194069C12A}" type="presOf" srcId="{D3A8A0A8-D3C6-429A-ABB4-1F2D10599A53}" destId="{5CB7094C-BDE4-473E-97A8-1EB9EDC2DB3B}" srcOrd="0" destOrd="0" presId="urn:microsoft.com/office/officeart/2005/8/layout/list1"/>
    <dgm:cxn modelId="{4BB7F3A2-8EB5-4817-83E7-6A70CC022A35}" srcId="{43C6B290-0524-4474-B557-9AA6245AD4F6}" destId="{BDC5DAF8-01A8-46DE-8635-B4A6505DFC5E}" srcOrd="3" destOrd="0" parTransId="{7B850345-DF10-41F1-80E9-33E992CD97C5}" sibTransId="{EADBF04A-2223-4D82-B9FE-44EEE288A2DC}"/>
    <dgm:cxn modelId="{68AE900D-9CC8-49D9-94AA-F2EB7AE302FB}" type="presOf" srcId="{648DDB4A-6D9B-EA4D-A755-EB68C8151E28}" destId="{F375E0EB-6314-41ED-BF91-8CA73B378BF9}" srcOrd="1" destOrd="0" presId="urn:microsoft.com/office/officeart/2005/8/layout/list1"/>
    <dgm:cxn modelId="{87D02694-4D3F-0648-A855-0BC0B0CEE2B2}" srcId="{43C6B290-0524-4474-B557-9AA6245AD4F6}" destId="{648DDB4A-6D9B-EA4D-A755-EB68C8151E28}" srcOrd="1" destOrd="0" parTransId="{71E5AE75-0A22-2C40-BE76-995B842D7BBF}" sibTransId="{30B1A643-09DF-B949-A208-4322971FE8BC}"/>
    <dgm:cxn modelId="{7DE117A1-C34E-49F1-A6EF-C67AF0EA7070}" type="presOf" srcId="{00E481E6-D619-42E6-8851-B7DE481C27E4}" destId="{425375FE-4C70-446C-BC2C-4F5EF09C1C0E}" srcOrd="1" destOrd="0" presId="urn:microsoft.com/office/officeart/2005/8/layout/list1"/>
    <dgm:cxn modelId="{130E64EB-0B45-4277-8B94-1986F0B186AA}" srcId="{43C6B290-0524-4474-B557-9AA6245AD4F6}" destId="{00E481E6-D619-42E6-8851-B7DE481C27E4}" srcOrd="7" destOrd="0" parTransId="{522C7832-46CA-490A-BFD0-B1D71338D520}" sibTransId="{511E22DA-B9AC-45C8-A4BF-3A812547ECAB}"/>
    <dgm:cxn modelId="{F9DFA81E-A2C5-4635-9C2E-79D0318470BE}" srcId="{43C6B290-0524-4474-B557-9AA6245AD4F6}" destId="{D3A8A0A8-D3C6-429A-ABB4-1F2D10599A53}" srcOrd="2" destOrd="0" parTransId="{4DAEB8A3-612C-47BC-95C2-D71EBC3413FF}" sibTransId="{A2489DBD-0FA2-4DB4-983C-1D666A3F3ADA}"/>
    <dgm:cxn modelId="{D184AB21-9C54-4780-B18D-6024D929F107}" type="presOf" srcId="{58BF8FCE-9455-4074-996F-8294A501BAE2}" destId="{B6430312-4E68-4AF5-AEE2-E04E502AC2DE}" srcOrd="0" destOrd="0" presId="urn:microsoft.com/office/officeart/2005/8/layout/list1"/>
    <dgm:cxn modelId="{B1AEDC0A-F44A-4C5D-9CA5-2D9231705090}" srcId="{43C6B290-0524-4474-B557-9AA6245AD4F6}" destId="{740C95B6-A64E-4AAB-9219-1643B6CE9C75}" srcOrd="4" destOrd="0" parTransId="{01D02CD1-F781-495B-8780-6D5B74A71490}" sibTransId="{67A7DD49-27FB-459C-9761-46F48155C2CA}"/>
    <dgm:cxn modelId="{D124FCD8-7235-4AF2-90D8-EAEF3AC06D93}" type="presOf" srcId="{1E3EC288-F8E1-4750-AED2-F2FD103D3A11}" destId="{18649950-6033-4D45-A891-324912547870}" srcOrd="0" destOrd="0" presId="urn:microsoft.com/office/officeart/2005/8/layout/list1"/>
    <dgm:cxn modelId="{EEB97D2C-BE7F-4194-9697-8A8B150A17D9}" type="presOf" srcId="{D3A8A0A8-D3C6-429A-ABB4-1F2D10599A53}" destId="{DFC3C726-1348-4BA8-80F9-19DE431EFA78}" srcOrd="1" destOrd="0" presId="urn:microsoft.com/office/officeart/2005/8/layout/list1"/>
    <dgm:cxn modelId="{B9D39F61-805F-4F7F-9D15-F57954DDED8E}" type="presOf" srcId="{38F6D671-1EF3-3744-8EF4-DCAC31118704}" destId="{E122FE6A-609F-432F-B793-9325426FA4FE}" srcOrd="1" destOrd="0" presId="urn:microsoft.com/office/officeart/2005/8/layout/list1"/>
    <dgm:cxn modelId="{AE5C283E-D59D-4020-AD31-49FF7A9FB131}" type="presOf" srcId="{BDC5DAF8-01A8-46DE-8635-B4A6505DFC5E}" destId="{9BE0676A-FA63-4E6A-BFEC-EC05F9A613F7}" srcOrd="1" destOrd="0" presId="urn:microsoft.com/office/officeart/2005/8/layout/list1"/>
    <dgm:cxn modelId="{EA0E3931-A002-4D80-A668-065B1EB96800}" type="presParOf" srcId="{E7337E0C-4BBB-4362-A123-654C9C963505}" destId="{1ACB2085-7819-405B-882C-27C71A0F6A14}" srcOrd="0" destOrd="0" presId="urn:microsoft.com/office/officeart/2005/8/layout/list1"/>
    <dgm:cxn modelId="{1F7923D8-69C7-4FD9-A8EB-6CDEB5A2F91A}" type="presParOf" srcId="{1ACB2085-7819-405B-882C-27C71A0F6A14}" destId="{18649950-6033-4D45-A891-324912547870}" srcOrd="0" destOrd="0" presId="urn:microsoft.com/office/officeart/2005/8/layout/list1"/>
    <dgm:cxn modelId="{512F1A9B-9C0F-4FFB-88C9-F6021CEFBBBF}" type="presParOf" srcId="{1ACB2085-7819-405B-882C-27C71A0F6A14}" destId="{2AF9E1AF-BCAB-4BD6-AB17-827A6DFB6A16}" srcOrd="1" destOrd="0" presId="urn:microsoft.com/office/officeart/2005/8/layout/list1"/>
    <dgm:cxn modelId="{4B08E4E8-DBAB-473E-AEDF-9B3A215407E7}" type="presParOf" srcId="{E7337E0C-4BBB-4362-A123-654C9C963505}" destId="{795498F9-C540-42B1-89E7-1AE2AE556F76}" srcOrd="1" destOrd="0" presId="urn:microsoft.com/office/officeart/2005/8/layout/list1"/>
    <dgm:cxn modelId="{2EA791EF-FD5C-4B5E-88C3-8BAA93862ECE}" type="presParOf" srcId="{E7337E0C-4BBB-4362-A123-654C9C963505}" destId="{C9F18967-5128-4A73-9DC0-B578EEDF0B92}" srcOrd="2" destOrd="0" presId="urn:microsoft.com/office/officeart/2005/8/layout/list1"/>
    <dgm:cxn modelId="{237FA4BD-8E33-415F-8705-78134C4F057B}" type="presParOf" srcId="{E7337E0C-4BBB-4362-A123-654C9C963505}" destId="{0009CEC5-38E8-4B91-A1C6-1B35DD863D84}" srcOrd="3" destOrd="0" presId="urn:microsoft.com/office/officeart/2005/8/layout/list1"/>
    <dgm:cxn modelId="{6C2BADF4-07C8-4B95-90CD-963F541DD765}" type="presParOf" srcId="{E7337E0C-4BBB-4362-A123-654C9C963505}" destId="{058C8219-5983-4EE9-B96F-2C232E04FE70}" srcOrd="4" destOrd="0" presId="urn:microsoft.com/office/officeart/2005/8/layout/list1"/>
    <dgm:cxn modelId="{56A3B09B-1E40-4144-A4B9-75B6B15A779D}" type="presParOf" srcId="{058C8219-5983-4EE9-B96F-2C232E04FE70}" destId="{2E03E1A4-9F90-4D41-8B13-2A82B4753CC7}" srcOrd="0" destOrd="0" presId="urn:microsoft.com/office/officeart/2005/8/layout/list1"/>
    <dgm:cxn modelId="{398877A6-62C3-434B-92DB-4EA1EAE8501A}" type="presParOf" srcId="{058C8219-5983-4EE9-B96F-2C232E04FE70}" destId="{F375E0EB-6314-41ED-BF91-8CA73B378BF9}" srcOrd="1" destOrd="0" presId="urn:microsoft.com/office/officeart/2005/8/layout/list1"/>
    <dgm:cxn modelId="{59E3A483-F32A-4AB4-9B4E-8E1C33D8808D}" type="presParOf" srcId="{E7337E0C-4BBB-4362-A123-654C9C963505}" destId="{08961E45-66D2-443A-8A85-5E32701D1468}" srcOrd="5" destOrd="0" presId="urn:microsoft.com/office/officeart/2005/8/layout/list1"/>
    <dgm:cxn modelId="{2C1AB31E-284B-4DE4-B17C-6FF7D26184F2}" type="presParOf" srcId="{E7337E0C-4BBB-4362-A123-654C9C963505}" destId="{465774FE-69C1-42BC-9DA9-5A4F6084B949}" srcOrd="6" destOrd="0" presId="urn:microsoft.com/office/officeart/2005/8/layout/list1"/>
    <dgm:cxn modelId="{AF098BD7-7B38-45DE-89D4-13D1DDCB3DF0}" type="presParOf" srcId="{E7337E0C-4BBB-4362-A123-654C9C963505}" destId="{0089E65E-7BCD-41B2-8812-EFECE6352C77}" srcOrd="7" destOrd="0" presId="urn:microsoft.com/office/officeart/2005/8/layout/list1"/>
    <dgm:cxn modelId="{07766D2E-4786-4F69-9A26-8AB03B0DB1A8}" type="presParOf" srcId="{E7337E0C-4BBB-4362-A123-654C9C963505}" destId="{4F1AE239-3D41-43C5-B4DA-E52BF9116D4B}" srcOrd="8" destOrd="0" presId="urn:microsoft.com/office/officeart/2005/8/layout/list1"/>
    <dgm:cxn modelId="{22BB08AA-0A70-457A-8904-95F500ECD616}" type="presParOf" srcId="{4F1AE239-3D41-43C5-B4DA-E52BF9116D4B}" destId="{5CB7094C-BDE4-473E-97A8-1EB9EDC2DB3B}" srcOrd="0" destOrd="0" presId="urn:microsoft.com/office/officeart/2005/8/layout/list1"/>
    <dgm:cxn modelId="{DBCC6D6D-BB8B-4E64-BC45-08463A8A4F9B}" type="presParOf" srcId="{4F1AE239-3D41-43C5-B4DA-E52BF9116D4B}" destId="{DFC3C726-1348-4BA8-80F9-19DE431EFA78}" srcOrd="1" destOrd="0" presId="urn:microsoft.com/office/officeart/2005/8/layout/list1"/>
    <dgm:cxn modelId="{B6F9580B-3D7C-416E-8D9A-3ADE80F4AB43}" type="presParOf" srcId="{E7337E0C-4BBB-4362-A123-654C9C963505}" destId="{88536563-7BC3-459A-9146-D6E12B6C0606}" srcOrd="9" destOrd="0" presId="urn:microsoft.com/office/officeart/2005/8/layout/list1"/>
    <dgm:cxn modelId="{1E590A66-1B99-4AC6-838D-D7B4947BBE02}" type="presParOf" srcId="{E7337E0C-4BBB-4362-A123-654C9C963505}" destId="{2646C0EB-AE5A-45C2-82C0-A485508EC6CF}" srcOrd="10" destOrd="0" presId="urn:microsoft.com/office/officeart/2005/8/layout/list1"/>
    <dgm:cxn modelId="{9469F5BF-2F1E-4149-9918-12BA3C19E083}" type="presParOf" srcId="{E7337E0C-4BBB-4362-A123-654C9C963505}" destId="{B543A47E-7CA8-4154-BBCC-EDDA68FAF489}" srcOrd="11" destOrd="0" presId="urn:microsoft.com/office/officeart/2005/8/layout/list1"/>
    <dgm:cxn modelId="{992DE4EE-6059-479E-842D-1393AA54E47F}" type="presParOf" srcId="{E7337E0C-4BBB-4362-A123-654C9C963505}" destId="{8C7F5B30-2AE4-4E88-8A2D-A1016CA2F5F1}" srcOrd="12" destOrd="0" presId="urn:microsoft.com/office/officeart/2005/8/layout/list1"/>
    <dgm:cxn modelId="{3D7BCF32-3B37-4B93-894D-880967D64692}" type="presParOf" srcId="{8C7F5B30-2AE4-4E88-8A2D-A1016CA2F5F1}" destId="{ADC26ACA-72F9-41F2-9747-ACA19C56C336}" srcOrd="0" destOrd="0" presId="urn:microsoft.com/office/officeart/2005/8/layout/list1"/>
    <dgm:cxn modelId="{0CF2738A-5FB5-466F-9A06-C6189714CF65}" type="presParOf" srcId="{8C7F5B30-2AE4-4E88-8A2D-A1016CA2F5F1}" destId="{9BE0676A-FA63-4E6A-BFEC-EC05F9A613F7}" srcOrd="1" destOrd="0" presId="urn:microsoft.com/office/officeart/2005/8/layout/list1"/>
    <dgm:cxn modelId="{293FE22D-6E1E-4505-9268-3EE1FA99C7F6}" type="presParOf" srcId="{E7337E0C-4BBB-4362-A123-654C9C963505}" destId="{6E6085A5-9BA1-4E9D-8437-8C531429D67E}" srcOrd="13" destOrd="0" presId="urn:microsoft.com/office/officeart/2005/8/layout/list1"/>
    <dgm:cxn modelId="{22F2CB6F-10E2-499C-B583-A92026F51A8C}" type="presParOf" srcId="{E7337E0C-4BBB-4362-A123-654C9C963505}" destId="{3045D885-6859-42DA-A1BD-08B20DC6E9F3}" srcOrd="14" destOrd="0" presId="urn:microsoft.com/office/officeart/2005/8/layout/list1"/>
    <dgm:cxn modelId="{1C660ACE-CD07-4A81-A1F1-F712680AEE36}" type="presParOf" srcId="{E7337E0C-4BBB-4362-A123-654C9C963505}" destId="{251F7B9A-9F43-466C-8835-09E95C699B88}" srcOrd="15" destOrd="0" presId="urn:microsoft.com/office/officeart/2005/8/layout/list1"/>
    <dgm:cxn modelId="{028D4AF2-0984-4C9C-8698-A97BD5F4D6D3}" type="presParOf" srcId="{E7337E0C-4BBB-4362-A123-654C9C963505}" destId="{9D14FEAB-8A65-4F65-A019-5B6ED87CDD00}" srcOrd="16" destOrd="0" presId="urn:microsoft.com/office/officeart/2005/8/layout/list1"/>
    <dgm:cxn modelId="{2277551C-4EC1-473B-9F47-EC96F1DC6131}" type="presParOf" srcId="{9D14FEAB-8A65-4F65-A019-5B6ED87CDD00}" destId="{3A47AC89-7A01-4DF3-839E-151FF1EB65BB}" srcOrd="0" destOrd="0" presId="urn:microsoft.com/office/officeart/2005/8/layout/list1"/>
    <dgm:cxn modelId="{FAC64B79-48EC-486C-ABC5-B3DA4249170A}" type="presParOf" srcId="{9D14FEAB-8A65-4F65-A019-5B6ED87CDD00}" destId="{E29312EF-827D-4497-8D92-5C5EDCF24B84}" srcOrd="1" destOrd="0" presId="urn:microsoft.com/office/officeart/2005/8/layout/list1"/>
    <dgm:cxn modelId="{82171EF8-E071-4634-A1F3-ECDCD7DA6460}" type="presParOf" srcId="{E7337E0C-4BBB-4362-A123-654C9C963505}" destId="{DF717D9D-E445-4C3A-8F40-205090E1928C}" srcOrd="17" destOrd="0" presId="urn:microsoft.com/office/officeart/2005/8/layout/list1"/>
    <dgm:cxn modelId="{B50511BD-C672-4B2F-B8AB-D78C29CFBF93}" type="presParOf" srcId="{E7337E0C-4BBB-4362-A123-654C9C963505}" destId="{9A24E885-5AEB-4881-9656-07D6339169B1}" srcOrd="18" destOrd="0" presId="urn:microsoft.com/office/officeart/2005/8/layout/list1"/>
    <dgm:cxn modelId="{3022951E-D6F1-475C-B15F-F186ED179627}" type="presParOf" srcId="{E7337E0C-4BBB-4362-A123-654C9C963505}" destId="{CA827DBE-7B6F-4112-B2DC-C43BF6E2544B}" srcOrd="19" destOrd="0" presId="urn:microsoft.com/office/officeart/2005/8/layout/list1"/>
    <dgm:cxn modelId="{88AAC318-3403-40D3-8F55-98E060E953F0}" type="presParOf" srcId="{E7337E0C-4BBB-4362-A123-654C9C963505}" destId="{8AF50612-2FF3-4400-B00F-E3F778D45AAE}" srcOrd="20" destOrd="0" presId="urn:microsoft.com/office/officeart/2005/8/layout/list1"/>
    <dgm:cxn modelId="{7E09BF1E-ED31-40C9-ABD5-61E354BA6C74}" type="presParOf" srcId="{8AF50612-2FF3-4400-B00F-E3F778D45AAE}" destId="{53E35B21-EB10-4A6A-A285-49079CA48059}" srcOrd="0" destOrd="0" presId="urn:microsoft.com/office/officeart/2005/8/layout/list1"/>
    <dgm:cxn modelId="{6FDE6E44-3995-4DA7-A168-B5999F063351}" type="presParOf" srcId="{8AF50612-2FF3-4400-B00F-E3F778D45AAE}" destId="{E122FE6A-609F-432F-B793-9325426FA4FE}" srcOrd="1" destOrd="0" presId="urn:microsoft.com/office/officeart/2005/8/layout/list1"/>
    <dgm:cxn modelId="{5CA3418C-3A20-45BC-919E-FA9B49921A45}" type="presParOf" srcId="{E7337E0C-4BBB-4362-A123-654C9C963505}" destId="{1CB792AE-1F3D-4AA7-8F1E-73A074C89B39}" srcOrd="21" destOrd="0" presId="urn:microsoft.com/office/officeart/2005/8/layout/list1"/>
    <dgm:cxn modelId="{04D33177-973C-4DA3-9130-FCA165026EBE}" type="presParOf" srcId="{E7337E0C-4BBB-4362-A123-654C9C963505}" destId="{B374C4B3-1057-4590-A72A-44C12C903C5D}" srcOrd="22" destOrd="0" presId="urn:microsoft.com/office/officeart/2005/8/layout/list1"/>
    <dgm:cxn modelId="{BC99A37C-CF7C-4FA4-8971-2C4913313D26}" type="presParOf" srcId="{E7337E0C-4BBB-4362-A123-654C9C963505}" destId="{7213FB9B-D969-4204-8F5A-960037204EDC}" srcOrd="23" destOrd="0" presId="urn:microsoft.com/office/officeart/2005/8/layout/list1"/>
    <dgm:cxn modelId="{2BB3C6A8-8680-4392-B677-E371973F7F36}" type="presParOf" srcId="{E7337E0C-4BBB-4362-A123-654C9C963505}" destId="{0CC5D70B-EE9D-4E11-B154-00B8697DFFE7}" srcOrd="24" destOrd="0" presId="urn:microsoft.com/office/officeart/2005/8/layout/list1"/>
    <dgm:cxn modelId="{9C93333E-9E54-42F9-A84C-401997FED29B}" type="presParOf" srcId="{0CC5D70B-EE9D-4E11-B154-00B8697DFFE7}" destId="{B6430312-4E68-4AF5-AEE2-E04E502AC2DE}" srcOrd="0" destOrd="0" presId="urn:microsoft.com/office/officeart/2005/8/layout/list1"/>
    <dgm:cxn modelId="{9E7878AF-F04F-4E73-862D-C335F2059ACA}" type="presParOf" srcId="{0CC5D70B-EE9D-4E11-B154-00B8697DFFE7}" destId="{2E5BE78A-B515-4A71-9645-B1F5CE5981A0}" srcOrd="1" destOrd="0" presId="urn:microsoft.com/office/officeart/2005/8/layout/list1"/>
    <dgm:cxn modelId="{1CAB6A52-C307-4B54-AF9B-27577010A9C8}" type="presParOf" srcId="{E7337E0C-4BBB-4362-A123-654C9C963505}" destId="{F147D17F-30A6-4CB9-927D-F276D24703AB}" srcOrd="25" destOrd="0" presId="urn:microsoft.com/office/officeart/2005/8/layout/list1"/>
    <dgm:cxn modelId="{FCCB6E3E-B8F5-4473-B7D3-0904E73C29AA}" type="presParOf" srcId="{E7337E0C-4BBB-4362-A123-654C9C963505}" destId="{751C6EF9-6BFA-4086-BEB4-04647388BB01}" srcOrd="26" destOrd="0" presId="urn:microsoft.com/office/officeart/2005/8/layout/list1"/>
    <dgm:cxn modelId="{69B25247-B41D-43CB-A55F-448116EFA7AC}" type="presParOf" srcId="{E7337E0C-4BBB-4362-A123-654C9C963505}" destId="{75F9DF68-EC48-4A40-AD20-2238810FA47A}" srcOrd="27" destOrd="0" presId="urn:microsoft.com/office/officeart/2005/8/layout/list1"/>
    <dgm:cxn modelId="{B0A66589-149C-4BAE-98C5-472953EAF6FC}" type="presParOf" srcId="{E7337E0C-4BBB-4362-A123-654C9C963505}" destId="{17E8FCF4-B9F0-4A09-BAEA-A3E7750C65A5}" srcOrd="28" destOrd="0" presId="urn:microsoft.com/office/officeart/2005/8/layout/list1"/>
    <dgm:cxn modelId="{C237A58E-C8C6-42B6-A2DF-6456BA657E5E}" type="presParOf" srcId="{17E8FCF4-B9F0-4A09-BAEA-A3E7750C65A5}" destId="{287C3AC4-8D6D-40A2-AD8C-DC4931FDE525}" srcOrd="0" destOrd="0" presId="urn:microsoft.com/office/officeart/2005/8/layout/list1"/>
    <dgm:cxn modelId="{06629E49-DA6D-4C1C-864C-1D2A5EB239F0}" type="presParOf" srcId="{17E8FCF4-B9F0-4A09-BAEA-A3E7750C65A5}" destId="{425375FE-4C70-446C-BC2C-4F5EF09C1C0E}" srcOrd="1" destOrd="0" presId="urn:microsoft.com/office/officeart/2005/8/layout/list1"/>
    <dgm:cxn modelId="{5DF0A861-8709-44E5-AE5E-7349FDA105C7}" type="presParOf" srcId="{E7337E0C-4BBB-4362-A123-654C9C963505}" destId="{895D2427-C4FD-4B85-B4CB-B93F6FBF8C51}" srcOrd="29" destOrd="0" presId="urn:microsoft.com/office/officeart/2005/8/layout/list1"/>
    <dgm:cxn modelId="{2F3EFF73-D96C-4D76-866F-8B78540C4176}" type="presParOf" srcId="{E7337E0C-4BBB-4362-A123-654C9C963505}" destId="{AB358E1A-F0F4-4DE6-A8CD-CE4C4F872469}" srcOrd="3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2E2FAC-50A4-4F3C-8144-FD2D583AD6F4}" type="doc">
      <dgm:prSet loTypeId="urn:microsoft.com/office/officeart/2005/8/layout/hierarchy3" loCatId="list" qsTypeId="urn:microsoft.com/office/officeart/2005/8/quickstyle/simple4" qsCatId="simple" csTypeId="urn:microsoft.com/office/officeart/2005/8/colors/accent1_1" csCatId="accent1" phldr="1"/>
      <dgm:spPr/>
      <dgm:t>
        <a:bodyPr/>
        <a:lstStyle/>
        <a:p>
          <a:endParaRPr lang="en-US"/>
        </a:p>
      </dgm:t>
    </dgm:pt>
    <dgm:pt modelId="{09D7401F-9176-49BD-BAE7-367DEF59186B}">
      <dgm:prSet phldrT="[Text]"/>
      <dgm:spPr/>
      <dgm:t>
        <a:bodyPr/>
        <a:lstStyle/>
        <a:p>
          <a:r>
            <a:rPr lang="en-US" dirty="0" smtClean="0"/>
            <a:t>Intervention</a:t>
          </a:r>
          <a:endParaRPr lang="en-US" dirty="0"/>
        </a:p>
      </dgm:t>
    </dgm:pt>
    <dgm:pt modelId="{85A005D9-E36E-44EF-B41C-B26B921C9C53}" type="parTrans" cxnId="{DD2462F3-95B0-45D6-9487-B41514EFE7AA}">
      <dgm:prSet/>
      <dgm:spPr/>
      <dgm:t>
        <a:bodyPr/>
        <a:lstStyle/>
        <a:p>
          <a:endParaRPr lang="en-US"/>
        </a:p>
      </dgm:t>
    </dgm:pt>
    <dgm:pt modelId="{1B432383-3807-4E58-8E6A-8DA6A70B8472}" type="sibTrans" cxnId="{DD2462F3-95B0-45D6-9487-B41514EFE7AA}">
      <dgm:prSet/>
      <dgm:spPr/>
      <dgm:t>
        <a:bodyPr/>
        <a:lstStyle/>
        <a:p>
          <a:endParaRPr lang="en-US"/>
        </a:p>
      </dgm:t>
    </dgm:pt>
    <dgm:pt modelId="{8AF5A6B5-7C8A-476A-A549-7A1B3E6BA6A4}">
      <dgm:prSet phldrT="[Text]" custT="1"/>
      <dgm:spPr/>
      <dgm:t>
        <a:bodyPr/>
        <a:lstStyle/>
        <a:p>
          <a:pPr algn="l"/>
          <a:r>
            <a:rPr lang="en-US" sz="1200" dirty="0" smtClean="0"/>
            <a:t>Traditional service delivery structures charter schools limits autonomy and capacity to build programs</a:t>
          </a:r>
          <a:endParaRPr lang="en-US" sz="1200" dirty="0"/>
        </a:p>
      </dgm:t>
    </dgm:pt>
    <dgm:pt modelId="{5D81E951-485E-4CCB-A68A-17DDF2DBAD3E}" type="parTrans" cxnId="{397F07AF-884B-473F-858B-9EC45FD1EE4D}">
      <dgm:prSet/>
      <dgm:spPr/>
      <dgm:t>
        <a:bodyPr/>
        <a:lstStyle/>
        <a:p>
          <a:endParaRPr lang="en-US"/>
        </a:p>
      </dgm:t>
    </dgm:pt>
    <dgm:pt modelId="{A5F8AD0B-D08A-4D52-AB2E-9F2143897AE1}" type="sibTrans" cxnId="{397F07AF-884B-473F-858B-9EC45FD1EE4D}">
      <dgm:prSet/>
      <dgm:spPr/>
      <dgm:t>
        <a:bodyPr/>
        <a:lstStyle/>
        <a:p>
          <a:endParaRPr lang="en-US"/>
        </a:p>
      </dgm:t>
    </dgm:pt>
    <dgm:pt modelId="{F4679606-5680-481F-8749-3329F4A1451F}">
      <dgm:prSet phldrT="[Text]"/>
      <dgm:spPr/>
      <dgm:t>
        <a:bodyPr/>
        <a:lstStyle/>
        <a:p>
          <a:r>
            <a:rPr lang="en-US" dirty="0" smtClean="0"/>
            <a:t>Funding </a:t>
          </a:r>
          <a:endParaRPr lang="en-US" dirty="0"/>
        </a:p>
      </dgm:t>
    </dgm:pt>
    <dgm:pt modelId="{95692888-AD18-48A5-A4D6-FF33048593F5}" type="parTrans" cxnId="{9F871C5A-C352-4FE4-A436-806BEFC390CE}">
      <dgm:prSet/>
      <dgm:spPr/>
      <dgm:t>
        <a:bodyPr/>
        <a:lstStyle/>
        <a:p>
          <a:endParaRPr lang="en-US"/>
        </a:p>
      </dgm:t>
    </dgm:pt>
    <dgm:pt modelId="{73D57CF5-655B-4D5F-93E7-780E2E94B77D}" type="sibTrans" cxnId="{9F871C5A-C352-4FE4-A436-806BEFC390CE}">
      <dgm:prSet/>
      <dgm:spPr/>
      <dgm:t>
        <a:bodyPr/>
        <a:lstStyle/>
        <a:p>
          <a:endParaRPr lang="en-US"/>
        </a:p>
      </dgm:t>
    </dgm:pt>
    <dgm:pt modelId="{E3053070-A356-4023-8698-539C3F33342F}">
      <dgm:prSet phldrT="[Text]"/>
      <dgm:spPr/>
      <dgm:t>
        <a:bodyPr/>
        <a:lstStyle/>
        <a:p>
          <a:r>
            <a:rPr lang="en-US" dirty="0" smtClean="0"/>
            <a:t>Statewide funding schemes have unique implications on charter schools</a:t>
          </a:r>
          <a:endParaRPr lang="en-US" dirty="0"/>
        </a:p>
      </dgm:t>
    </dgm:pt>
    <dgm:pt modelId="{F8026F11-F1E3-4680-AB96-186C11B209E3}" type="parTrans" cxnId="{23CBE6EF-1073-4609-B745-6C8837AF4D3F}">
      <dgm:prSet/>
      <dgm:spPr/>
      <dgm:t>
        <a:bodyPr/>
        <a:lstStyle/>
        <a:p>
          <a:endParaRPr lang="en-US"/>
        </a:p>
      </dgm:t>
    </dgm:pt>
    <dgm:pt modelId="{3D45AD19-A167-4615-9377-E01663D42FCC}" type="sibTrans" cxnId="{23CBE6EF-1073-4609-B745-6C8837AF4D3F}">
      <dgm:prSet/>
      <dgm:spPr/>
      <dgm:t>
        <a:bodyPr/>
        <a:lstStyle/>
        <a:p>
          <a:endParaRPr lang="en-US"/>
        </a:p>
      </dgm:t>
    </dgm:pt>
    <dgm:pt modelId="{76886C46-491E-4FDE-B1D5-8F4642FB70FF}">
      <dgm:prSet phldrT="[Text]"/>
      <dgm:spPr/>
      <dgm:t>
        <a:bodyPr/>
        <a:lstStyle/>
        <a:p>
          <a:r>
            <a:rPr lang="en-US" dirty="0" smtClean="0"/>
            <a:t>Choice</a:t>
          </a:r>
          <a:endParaRPr lang="en-US" dirty="0"/>
        </a:p>
      </dgm:t>
    </dgm:pt>
    <dgm:pt modelId="{B95BCBC8-0E71-4ED8-A40F-E2D0FE7AD8FE}" type="parTrans" cxnId="{C03A966A-8DBB-47C3-BEE6-B4582C205602}">
      <dgm:prSet/>
      <dgm:spPr/>
      <dgm:t>
        <a:bodyPr/>
        <a:lstStyle/>
        <a:p>
          <a:endParaRPr lang="en-US"/>
        </a:p>
      </dgm:t>
    </dgm:pt>
    <dgm:pt modelId="{D021924A-8758-45EB-B235-4C1798025328}" type="sibTrans" cxnId="{C03A966A-8DBB-47C3-BEE6-B4582C205602}">
      <dgm:prSet/>
      <dgm:spPr/>
      <dgm:t>
        <a:bodyPr/>
        <a:lstStyle/>
        <a:p>
          <a:endParaRPr lang="en-US"/>
        </a:p>
      </dgm:t>
    </dgm:pt>
    <dgm:pt modelId="{00DC1F6C-6D9E-4BB9-A975-E4CD78724A55}">
      <dgm:prSet phldrT="[Text]" custT="1"/>
      <dgm:spPr/>
      <dgm:t>
        <a:bodyPr/>
        <a:lstStyle/>
        <a:p>
          <a:r>
            <a:rPr lang="en-US" sz="1400" dirty="0" smtClean="0"/>
            <a:t>Ultimately, parent choice dictates charter school enrollment</a:t>
          </a:r>
        </a:p>
      </dgm:t>
    </dgm:pt>
    <dgm:pt modelId="{0835BAC4-3E9D-462C-986D-1AF43F7BF1B5}" type="parTrans" cxnId="{6F21C15F-1FDB-41AD-A738-A4B601748A70}">
      <dgm:prSet/>
      <dgm:spPr/>
      <dgm:t>
        <a:bodyPr/>
        <a:lstStyle/>
        <a:p>
          <a:endParaRPr lang="en-US"/>
        </a:p>
      </dgm:t>
    </dgm:pt>
    <dgm:pt modelId="{8A05C4C4-8352-4586-B4C6-E067BDE294FB}" type="sibTrans" cxnId="{6F21C15F-1FDB-41AD-A738-A4B601748A70}">
      <dgm:prSet/>
      <dgm:spPr/>
      <dgm:t>
        <a:bodyPr/>
        <a:lstStyle/>
        <a:p>
          <a:endParaRPr lang="en-US"/>
        </a:p>
      </dgm:t>
    </dgm:pt>
    <dgm:pt modelId="{140CC9A1-DE10-46F5-8B56-24F7B3648FDA}">
      <dgm:prSet phldrT="[Text]"/>
      <dgm:spPr/>
      <dgm:t>
        <a:bodyPr/>
        <a:lstStyle/>
        <a:p>
          <a:r>
            <a:rPr lang="en-US" dirty="0" smtClean="0"/>
            <a:t>Intensive charter intervention programs in have led to fewer students being identified</a:t>
          </a:r>
          <a:endParaRPr lang="en-US" dirty="0"/>
        </a:p>
      </dgm:t>
    </dgm:pt>
    <dgm:pt modelId="{9E59CAA3-7ABD-4C85-9A55-C8E377135023}" type="parTrans" cxnId="{9EB21014-BA53-4B4B-9E2B-80CBB482ADB2}">
      <dgm:prSet/>
      <dgm:spPr/>
      <dgm:t>
        <a:bodyPr/>
        <a:lstStyle/>
        <a:p>
          <a:endParaRPr lang="en-US"/>
        </a:p>
      </dgm:t>
    </dgm:pt>
    <dgm:pt modelId="{5CDEA6A1-9337-4495-948D-DFE2354DE2BC}" type="sibTrans" cxnId="{9EB21014-BA53-4B4B-9E2B-80CBB482ADB2}">
      <dgm:prSet/>
      <dgm:spPr/>
      <dgm:t>
        <a:bodyPr/>
        <a:lstStyle/>
        <a:p>
          <a:endParaRPr lang="en-US"/>
        </a:p>
      </dgm:t>
    </dgm:pt>
    <dgm:pt modelId="{B7EE9889-8997-462D-9474-17518FE75D10}">
      <dgm:prSet phldrT="[Text]"/>
      <dgm:spPr/>
      <dgm:t>
        <a:bodyPr/>
        <a:lstStyle/>
        <a:p>
          <a:r>
            <a:rPr lang="en-US" dirty="0" smtClean="0"/>
            <a:t>Structures</a:t>
          </a:r>
          <a:endParaRPr lang="en-US" dirty="0"/>
        </a:p>
      </dgm:t>
    </dgm:pt>
    <dgm:pt modelId="{BE117D99-8637-417B-A9DD-3BEF3D3680F1}" type="parTrans" cxnId="{718F18EA-EC6E-47BF-B150-2578F2B7C30F}">
      <dgm:prSet/>
      <dgm:spPr/>
      <dgm:t>
        <a:bodyPr/>
        <a:lstStyle/>
        <a:p>
          <a:endParaRPr lang="en-US"/>
        </a:p>
      </dgm:t>
    </dgm:pt>
    <dgm:pt modelId="{EEF57723-3410-418B-8035-769945D02221}" type="sibTrans" cxnId="{718F18EA-EC6E-47BF-B150-2578F2B7C30F}">
      <dgm:prSet/>
      <dgm:spPr/>
      <dgm:t>
        <a:bodyPr/>
        <a:lstStyle/>
        <a:p>
          <a:endParaRPr lang="en-US"/>
        </a:p>
      </dgm:t>
    </dgm:pt>
    <dgm:pt modelId="{0FCE76C9-386B-4EEB-B81C-A4E02C2925CB}" type="pres">
      <dgm:prSet presAssocID="{D32E2FAC-50A4-4F3C-8144-FD2D583AD6F4}" presName="diagram" presStyleCnt="0">
        <dgm:presLayoutVars>
          <dgm:chPref val="1"/>
          <dgm:dir/>
          <dgm:animOne val="branch"/>
          <dgm:animLvl val="lvl"/>
          <dgm:resizeHandles/>
        </dgm:presLayoutVars>
      </dgm:prSet>
      <dgm:spPr/>
      <dgm:t>
        <a:bodyPr/>
        <a:lstStyle/>
        <a:p>
          <a:endParaRPr lang="en-US"/>
        </a:p>
      </dgm:t>
    </dgm:pt>
    <dgm:pt modelId="{70BC2DDD-F7E0-4BB7-845E-5EAA858172EE}" type="pres">
      <dgm:prSet presAssocID="{09D7401F-9176-49BD-BAE7-367DEF59186B}" presName="root" presStyleCnt="0"/>
      <dgm:spPr/>
      <dgm:t>
        <a:bodyPr/>
        <a:lstStyle/>
        <a:p>
          <a:endParaRPr lang="en-US"/>
        </a:p>
      </dgm:t>
    </dgm:pt>
    <dgm:pt modelId="{CAF119CA-87AE-4478-80CA-2BC3BCD7D3B8}" type="pres">
      <dgm:prSet presAssocID="{09D7401F-9176-49BD-BAE7-367DEF59186B}" presName="rootComposite" presStyleCnt="0"/>
      <dgm:spPr/>
      <dgm:t>
        <a:bodyPr/>
        <a:lstStyle/>
        <a:p>
          <a:endParaRPr lang="en-US"/>
        </a:p>
      </dgm:t>
    </dgm:pt>
    <dgm:pt modelId="{D90A4BF3-8D01-4200-B86E-543BB6C023F1}" type="pres">
      <dgm:prSet presAssocID="{09D7401F-9176-49BD-BAE7-367DEF59186B}" presName="rootText" presStyleLbl="node1" presStyleIdx="0" presStyleCnt="4"/>
      <dgm:spPr/>
      <dgm:t>
        <a:bodyPr/>
        <a:lstStyle/>
        <a:p>
          <a:endParaRPr lang="en-US"/>
        </a:p>
      </dgm:t>
    </dgm:pt>
    <dgm:pt modelId="{335CFFCA-1762-40D7-B96F-0C63209F12CF}" type="pres">
      <dgm:prSet presAssocID="{09D7401F-9176-49BD-BAE7-367DEF59186B}" presName="rootConnector" presStyleLbl="node1" presStyleIdx="0" presStyleCnt="4"/>
      <dgm:spPr/>
      <dgm:t>
        <a:bodyPr/>
        <a:lstStyle/>
        <a:p>
          <a:endParaRPr lang="en-US"/>
        </a:p>
      </dgm:t>
    </dgm:pt>
    <dgm:pt modelId="{7A94C48C-B263-40C0-901F-0BEB803C0C16}" type="pres">
      <dgm:prSet presAssocID="{09D7401F-9176-49BD-BAE7-367DEF59186B}" presName="childShape" presStyleCnt="0"/>
      <dgm:spPr/>
      <dgm:t>
        <a:bodyPr/>
        <a:lstStyle/>
        <a:p>
          <a:endParaRPr lang="en-US"/>
        </a:p>
      </dgm:t>
    </dgm:pt>
    <dgm:pt modelId="{98351AD0-E449-4373-A3BA-D6A802937920}" type="pres">
      <dgm:prSet presAssocID="{9E59CAA3-7ABD-4C85-9A55-C8E377135023}" presName="Name13" presStyleLbl="parChTrans1D2" presStyleIdx="0" presStyleCnt="4"/>
      <dgm:spPr/>
      <dgm:t>
        <a:bodyPr/>
        <a:lstStyle/>
        <a:p>
          <a:endParaRPr lang="en-US"/>
        </a:p>
      </dgm:t>
    </dgm:pt>
    <dgm:pt modelId="{FCB96CF3-2DAD-4F65-BE44-EC4AE8F95DAB}" type="pres">
      <dgm:prSet presAssocID="{140CC9A1-DE10-46F5-8B56-24F7B3648FDA}" presName="childText" presStyleLbl="bgAcc1" presStyleIdx="0" presStyleCnt="4" custScaleY="170396">
        <dgm:presLayoutVars>
          <dgm:bulletEnabled val="1"/>
        </dgm:presLayoutVars>
      </dgm:prSet>
      <dgm:spPr/>
      <dgm:t>
        <a:bodyPr/>
        <a:lstStyle/>
        <a:p>
          <a:endParaRPr lang="en-US"/>
        </a:p>
      </dgm:t>
    </dgm:pt>
    <dgm:pt modelId="{4BDD6DC8-DEDA-4DD0-8E48-2AA0F584D58D}" type="pres">
      <dgm:prSet presAssocID="{B7EE9889-8997-462D-9474-17518FE75D10}" presName="root" presStyleCnt="0"/>
      <dgm:spPr/>
      <dgm:t>
        <a:bodyPr/>
        <a:lstStyle/>
        <a:p>
          <a:endParaRPr lang="en-US"/>
        </a:p>
      </dgm:t>
    </dgm:pt>
    <dgm:pt modelId="{2380D3DA-5F79-4275-AD3D-3D62565A6A54}" type="pres">
      <dgm:prSet presAssocID="{B7EE9889-8997-462D-9474-17518FE75D10}" presName="rootComposite" presStyleCnt="0"/>
      <dgm:spPr/>
      <dgm:t>
        <a:bodyPr/>
        <a:lstStyle/>
        <a:p>
          <a:endParaRPr lang="en-US"/>
        </a:p>
      </dgm:t>
    </dgm:pt>
    <dgm:pt modelId="{31CBBF84-8FCC-4184-B433-EA705CA38C31}" type="pres">
      <dgm:prSet presAssocID="{B7EE9889-8997-462D-9474-17518FE75D10}" presName="rootText" presStyleLbl="node1" presStyleIdx="1" presStyleCnt="4"/>
      <dgm:spPr/>
      <dgm:t>
        <a:bodyPr/>
        <a:lstStyle/>
        <a:p>
          <a:endParaRPr lang="en-US"/>
        </a:p>
      </dgm:t>
    </dgm:pt>
    <dgm:pt modelId="{E8A56B74-A8D3-4125-B5F4-820684F266F2}" type="pres">
      <dgm:prSet presAssocID="{B7EE9889-8997-462D-9474-17518FE75D10}" presName="rootConnector" presStyleLbl="node1" presStyleIdx="1" presStyleCnt="4"/>
      <dgm:spPr/>
      <dgm:t>
        <a:bodyPr/>
        <a:lstStyle/>
        <a:p>
          <a:endParaRPr lang="en-US"/>
        </a:p>
      </dgm:t>
    </dgm:pt>
    <dgm:pt modelId="{80852C31-47EE-4E16-A30E-FCA8861CE92E}" type="pres">
      <dgm:prSet presAssocID="{B7EE9889-8997-462D-9474-17518FE75D10}" presName="childShape" presStyleCnt="0"/>
      <dgm:spPr/>
      <dgm:t>
        <a:bodyPr/>
        <a:lstStyle/>
        <a:p>
          <a:endParaRPr lang="en-US"/>
        </a:p>
      </dgm:t>
    </dgm:pt>
    <dgm:pt modelId="{90CA84B7-65DE-491E-9937-EAAAF97B360D}" type="pres">
      <dgm:prSet presAssocID="{5D81E951-485E-4CCB-A68A-17DDF2DBAD3E}" presName="Name13" presStyleLbl="parChTrans1D2" presStyleIdx="1" presStyleCnt="4"/>
      <dgm:spPr/>
      <dgm:t>
        <a:bodyPr/>
        <a:lstStyle/>
        <a:p>
          <a:endParaRPr lang="en-US"/>
        </a:p>
      </dgm:t>
    </dgm:pt>
    <dgm:pt modelId="{218DEDB4-D4ED-46AD-8C6F-621F5A2083FB}" type="pres">
      <dgm:prSet presAssocID="{8AF5A6B5-7C8A-476A-A549-7A1B3E6BA6A4}" presName="childText" presStyleLbl="bgAcc1" presStyleIdx="1" presStyleCnt="4" custScaleY="172105">
        <dgm:presLayoutVars>
          <dgm:bulletEnabled val="1"/>
        </dgm:presLayoutVars>
      </dgm:prSet>
      <dgm:spPr/>
      <dgm:t>
        <a:bodyPr/>
        <a:lstStyle/>
        <a:p>
          <a:endParaRPr lang="en-US"/>
        </a:p>
      </dgm:t>
    </dgm:pt>
    <dgm:pt modelId="{1EC3B31B-6692-4B02-A73B-5963122354B8}" type="pres">
      <dgm:prSet presAssocID="{F4679606-5680-481F-8749-3329F4A1451F}" presName="root" presStyleCnt="0"/>
      <dgm:spPr/>
      <dgm:t>
        <a:bodyPr/>
        <a:lstStyle/>
        <a:p>
          <a:endParaRPr lang="en-US"/>
        </a:p>
      </dgm:t>
    </dgm:pt>
    <dgm:pt modelId="{99579ED7-9497-4010-A272-772786140EEB}" type="pres">
      <dgm:prSet presAssocID="{F4679606-5680-481F-8749-3329F4A1451F}" presName="rootComposite" presStyleCnt="0"/>
      <dgm:spPr/>
      <dgm:t>
        <a:bodyPr/>
        <a:lstStyle/>
        <a:p>
          <a:endParaRPr lang="en-US"/>
        </a:p>
      </dgm:t>
    </dgm:pt>
    <dgm:pt modelId="{D2AEB10F-C560-4159-816A-5267F9D33ED2}" type="pres">
      <dgm:prSet presAssocID="{F4679606-5680-481F-8749-3329F4A1451F}" presName="rootText" presStyleLbl="node1" presStyleIdx="2" presStyleCnt="4"/>
      <dgm:spPr/>
      <dgm:t>
        <a:bodyPr/>
        <a:lstStyle/>
        <a:p>
          <a:endParaRPr lang="en-US"/>
        </a:p>
      </dgm:t>
    </dgm:pt>
    <dgm:pt modelId="{F41B671C-61E9-4426-A417-1600A02992EE}" type="pres">
      <dgm:prSet presAssocID="{F4679606-5680-481F-8749-3329F4A1451F}" presName="rootConnector" presStyleLbl="node1" presStyleIdx="2" presStyleCnt="4"/>
      <dgm:spPr/>
      <dgm:t>
        <a:bodyPr/>
        <a:lstStyle/>
        <a:p>
          <a:endParaRPr lang="en-US"/>
        </a:p>
      </dgm:t>
    </dgm:pt>
    <dgm:pt modelId="{7F73110E-886E-47D2-8733-2A545EB02C9B}" type="pres">
      <dgm:prSet presAssocID="{F4679606-5680-481F-8749-3329F4A1451F}" presName="childShape" presStyleCnt="0"/>
      <dgm:spPr/>
      <dgm:t>
        <a:bodyPr/>
        <a:lstStyle/>
        <a:p>
          <a:endParaRPr lang="en-US"/>
        </a:p>
      </dgm:t>
    </dgm:pt>
    <dgm:pt modelId="{52C8BC52-278F-4E83-A855-50DB6280E863}" type="pres">
      <dgm:prSet presAssocID="{F8026F11-F1E3-4680-AB96-186C11B209E3}" presName="Name13" presStyleLbl="parChTrans1D2" presStyleIdx="2" presStyleCnt="4"/>
      <dgm:spPr/>
      <dgm:t>
        <a:bodyPr/>
        <a:lstStyle/>
        <a:p>
          <a:endParaRPr lang="en-US"/>
        </a:p>
      </dgm:t>
    </dgm:pt>
    <dgm:pt modelId="{712B0EC2-91E2-4B72-A707-E3C92B53F890}" type="pres">
      <dgm:prSet presAssocID="{E3053070-A356-4023-8698-539C3F33342F}" presName="childText" presStyleLbl="bgAcc1" presStyleIdx="2" presStyleCnt="4" custScaleY="172105">
        <dgm:presLayoutVars>
          <dgm:bulletEnabled val="1"/>
        </dgm:presLayoutVars>
      </dgm:prSet>
      <dgm:spPr/>
      <dgm:t>
        <a:bodyPr/>
        <a:lstStyle/>
        <a:p>
          <a:endParaRPr lang="en-US"/>
        </a:p>
      </dgm:t>
    </dgm:pt>
    <dgm:pt modelId="{97CEA2BB-F9F3-43AC-8EB0-2D6A769E0C5E}" type="pres">
      <dgm:prSet presAssocID="{76886C46-491E-4FDE-B1D5-8F4642FB70FF}" presName="root" presStyleCnt="0"/>
      <dgm:spPr/>
      <dgm:t>
        <a:bodyPr/>
        <a:lstStyle/>
        <a:p>
          <a:endParaRPr lang="en-US"/>
        </a:p>
      </dgm:t>
    </dgm:pt>
    <dgm:pt modelId="{456F6AD1-1F29-4120-9489-8F8B94D9DEF2}" type="pres">
      <dgm:prSet presAssocID="{76886C46-491E-4FDE-B1D5-8F4642FB70FF}" presName="rootComposite" presStyleCnt="0"/>
      <dgm:spPr/>
      <dgm:t>
        <a:bodyPr/>
        <a:lstStyle/>
        <a:p>
          <a:endParaRPr lang="en-US"/>
        </a:p>
      </dgm:t>
    </dgm:pt>
    <dgm:pt modelId="{36398238-F70B-4547-B5FA-C6F7DC4B6F6A}" type="pres">
      <dgm:prSet presAssocID="{76886C46-491E-4FDE-B1D5-8F4642FB70FF}" presName="rootText" presStyleLbl="node1" presStyleIdx="3" presStyleCnt="4"/>
      <dgm:spPr/>
      <dgm:t>
        <a:bodyPr/>
        <a:lstStyle/>
        <a:p>
          <a:endParaRPr lang="en-US"/>
        </a:p>
      </dgm:t>
    </dgm:pt>
    <dgm:pt modelId="{1B449D0C-DE3B-4CAA-A2C2-B55B606C7DEA}" type="pres">
      <dgm:prSet presAssocID="{76886C46-491E-4FDE-B1D5-8F4642FB70FF}" presName="rootConnector" presStyleLbl="node1" presStyleIdx="3" presStyleCnt="4"/>
      <dgm:spPr/>
      <dgm:t>
        <a:bodyPr/>
        <a:lstStyle/>
        <a:p>
          <a:endParaRPr lang="en-US"/>
        </a:p>
      </dgm:t>
    </dgm:pt>
    <dgm:pt modelId="{CCA2AC03-B83C-4039-B921-5F5333CDC5F0}" type="pres">
      <dgm:prSet presAssocID="{76886C46-491E-4FDE-B1D5-8F4642FB70FF}" presName="childShape" presStyleCnt="0"/>
      <dgm:spPr/>
      <dgm:t>
        <a:bodyPr/>
        <a:lstStyle/>
        <a:p>
          <a:endParaRPr lang="en-US"/>
        </a:p>
      </dgm:t>
    </dgm:pt>
    <dgm:pt modelId="{10095C73-8B0C-4AF1-B60A-FDC4F2A340BB}" type="pres">
      <dgm:prSet presAssocID="{0835BAC4-3E9D-462C-986D-1AF43F7BF1B5}" presName="Name13" presStyleLbl="parChTrans1D2" presStyleIdx="3" presStyleCnt="4"/>
      <dgm:spPr/>
      <dgm:t>
        <a:bodyPr/>
        <a:lstStyle/>
        <a:p>
          <a:endParaRPr lang="en-US"/>
        </a:p>
      </dgm:t>
    </dgm:pt>
    <dgm:pt modelId="{33AAB72E-74EF-49E6-80D8-1D8A3D0D5F2B}" type="pres">
      <dgm:prSet presAssocID="{00DC1F6C-6D9E-4BB9-A975-E4CD78724A55}" presName="childText" presStyleLbl="bgAcc1" presStyleIdx="3" presStyleCnt="4" custScaleY="172105">
        <dgm:presLayoutVars>
          <dgm:bulletEnabled val="1"/>
        </dgm:presLayoutVars>
      </dgm:prSet>
      <dgm:spPr/>
      <dgm:t>
        <a:bodyPr/>
        <a:lstStyle/>
        <a:p>
          <a:endParaRPr lang="en-US"/>
        </a:p>
      </dgm:t>
    </dgm:pt>
  </dgm:ptLst>
  <dgm:cxnLst>
    <dgm:cxn modelId="{FC4F9468-EB40-4385-9B4E-3DF304A53D71}" type="presOf" srcId="{F4679606-5680-481F-8749-3329F4A1451F}" destId="{D2AEB10F-C560-4159-816A-5267F9D33ED2}" srcOrd="0" destOrd="0" presId="urn:microsoft.com/office/officeart/2005/8/layout/hierarchy3"/>
    <dgm:cxn modelId="{23CBE6EF-1073-4609-B745-6C8837AF4D3F}" srcId="{F4679606-5680-481F-8749-3329F4A1451F}" destId="{E3053070-A356-4023-8698-539C3F33342F}" srcOrd="0" destOrd="0" parTransId="{F8026F11-F1E3-4680-AB96-186C11B209E3}" sibTransId="{3D45AD19-A167-4615-9377-E01663D42FCC}"/>
    <dgm:cxn modelId="{B173F2C8-1F53-4E7C-A949-D31C57570B28}" type="presOf" srcId="{140CC9A1-DE10-46F5-8B56-24F7B3648FDA}" destId="{FCB96CF3-2DAD-4F65-BE44-EC4AE8F95DAB}" srcOrd="0" destOrd="0" presId="urn:microsoft.com/office/officeart/2005/8/layout/hierarchy3"/>
    <dgm:cxn modelId="{3E8515D0-ADA0-4075-8F12-48B5BFE0BA30}" type="presOf" srcId="{5D81E951-485E-4CCB-A68A-17DDF2DBAD3E}" destId="{90CA84B7-65DE-491E-9937-EAAAF97B360D}" srcOrd="0" destOrd="0" presId="urn:microsoft.com/office/officeart/2005/8/layout/hierarchy3"/>
    <dgm:cxn modelId="{4B8E5A91-CEE1-445E-A9E6-2E829F3C4731}" type="presOf" srcId="{0835BAC4-3E9D-462C-986D-1AF43F7BF1B5}" destId="{10095C73-8B0C-4AF1-B60A-FDC4F2A340BB}" srcOrd="0" destOrd="0" presId="urn:microsoft.com/office/officeart/2005/8/layout/hierarchy3"/>
    <dgm:cxn modelId="{397F07AF-884B-473F-858B-9EC45FD1EE4D}" srcId="{B7EE9889-8997-462D-9474-17518FE75D10}" destId="{8AF5A6B5-7C8A-476A-A549-7A1B3E6BA6A4}" srcOrd="0" destOrd="0" parTransId="{5D81E951-485E-4CCB-A68A-17DDF2DBAD3E}" sibTransId="{A5F8AD0B-D08A-4D52-AB2E-9F2143897AE1}"/>
    <dgm:cxn modelId="{7D6D9436-94CB-4CBD-9B3C-4A7FF41DF9A6}" type="presOf" srcId="{9E59CAA3-7ABD-4C85-9A55-C8E377135023}" destId="{98351AD0-E449-4373-A3BA-D6A802937920}" srcOrd="0" destOrd="0" presId="urn:microsoft.com/office/officeart/2005/8/layout/hierarchy3"/>
    <dgm:cxn modelId="{9EB21014-BA53-4B4B-9E2B-80CBB482ADB2}" srcId="{09D7401F-9176-49BD-BAE7-367DEF59186B}" destId="{140CC9A1-DE10-46F5-8B56-24F7B3648FDA}" srcOrd="0" destOrd="0" parTransId="{9E59CAA3-7ABD-4C85-9A55-C8E377135023}" sibTransId="{5CDEA6A1-9337-4495-948D-DFE2354DE2BC}"/>
    <dgm:cxn modelId="{3AB589C3-CC37-427F-822A-C19741803D5A}" type="presOf" srcId="{D32E2FAC-50A4-4F3C-8144-FD2D583AD6F4}" destId="{0FCE76C9-386B-4EEB-B81C-A4E02C2925CB}" srcOrd="0" destOrd="0" presId="urn:microsoft.com/office/officeart/2005/8/layout/hierarchy3"/>
    <dgm:cxn modelId="{2C50AFD0-DE55-4419-B56D-A3DA7A440E0D}" type="presOf" srcId="{09D7401F-9176-49BD-BAE7-367DEF59186B}" destId="{D90A4BF3-8D01-4200-B86E-543BB6C023F1}" srcOrd="0" destOrd="0" presId="urn:microsoft.com/office/officeart/2005/8/layout/hierarchy3"/>
    <dgm:cxn modelId="{5132FA9E-8EA7-4FA1-ACAC-9DA6289E9297}" type="presOf" srcId="{B7EE9889-8997-462D-9474-17518FE75D10}" destId="{E8A56B74-A8D3-4125-B5F4-820684F266F2}" srcOrd="1" destOrd="0" presId="urn:microsoft.com/office/officeart/2005/8/layout/hierarchy3"/>
    <dgm:cxn modelId="{74D0D426-79E9-42AA-9AAE-B7DFC7B1A5E0}" type="presOf" srcId="{00DC1F6C-6D9E-4BB9-A975-E4CD78724A55}" destId="{33AAB72E-74EF-49E6-80D8-1D8A3D0D5F2B}" srcOrd="0" destOrd="0" presId="urn:microsoft.com/office/officeart/2005/8/layout/hierarchy3"/>
    <dgm:cxn modelId="{DD2462F3-95B0-45D6-9487-B41514EFE7AA}" srcId="{D32E2FAC-50A4-4F3C-8144-FD2D583AD6F4}" destId="{09D7401F-9176-49BD-BAE7-367DEF59186B}" srcOrd="0" destOrd="0" parTransId="{85A005D9-E36E-44EF-B41C-B26B921C9C53}" sibTransId="{1B432383-3807-4E58-8E6A-8DA6A70B8472}"/>
    <dgm:cxn modelId="{5B1A27B7-8FF9-4971-A889-B7E8813955A0}" type="presOf" srcId="{E3053070-A356-4023-8698-539C3F33342F}" destId="{712B0EC2-91E2-4B72-A707-E3C92B53F890}" srcOrd="0" destOrd="0" presId="urn:microsoft.com/office/officeart/2005/8/layout/hierarchy3"/>
    <dgm:cxn modelId="{9F871C5A-C352-4FE4-A436-806BEFC390CE}" srcId="{D32E2FAC-50A4-4F3C-8144-FD2D583AD6F4}" destId="{F4679606-5680-481F-8749-3329F4A1451F}" srcOrd="2" destOrd="0" parTransId="{95692888-AD18-48A5-A4D6-FF33048593F5}" sibTransId="{73D57CF5-655B-4D5F-93E7-780E2E94B77D}"/>
    <dgm:cxn modelId="{6F21C15F-1FDB-41AD-A738-A4B601748A70}" srcId="{76886C46-491E-4FDE-B1D5-8F4642FB70FF}" destId="{00DC1F6C-6D9E-4BB9-A975-E4CD78724A55}" srcOrd="0" destOrd="0" parTransId="{0835BAC4-3E9D-462C-986D-1AF43F7BF1B5}" sibTransId="{8A05C4C4-8352-4586-B4C6-E067BDE294FB}"/>
    <dgm:cxn modelId="{CA58AF32-4CB5-4DBB-83F1-2C14CB2FD27C}" type="presOf" srcId="{09D7401F-9176-49BD-BAE7-367DEF59186B}" destId="{335CFFCA-1762-40D7-B96F-0C63209F12CF}" srcOrd="1" destOrd="0" presId="urn:microsoft.com/office/officeart/2005/8/layout/hierarchy3"/>
    <dgm:cxn modelId="{FECF283B-C1A0-4EF5-95A2-7B2F8075AE63}" type="presOf" srcId="{F4679606-5680-481F-8749-3329F4A1451F}" destId="{F41B671C-61E9-4426-A417-1600A02992EE}" srcOrd="1" destOrd="0" presId="urn:microsoft.com/office/officeart/2005/8/layout/hierarchy3"/>
    <dgm:cxn modelId="{31D1D903-2EDE-4DDB-BEDC-A6EED37E95BA}" type="presOf" srcId="{76886C46-491E-4FDE-B1D5-8F4642FB70FF}" destId="{36398238-F70B-4547-B5FA-C6F7DC4B6F6A}" srcOrd="0" destOrd="0" presId="urn:microsoft.com/office/officeart/2005/8/layout/hierarchy3"/>
    <dgm:cxn modelId="{718F18EA-EC6E-47BF-B150-2578F2B7C30F}" srcId="{D32E2FAC-50A4-4F3C-8144-FD2D583AD6F4}" destId="{B7EE9889-8997-462D-9474-17518FE75D10}" srcOrd="1" destOrd="0" parTransId="{BE117D99-8637-417B-A9DD-3BEF3D3680F1}" sibTransId="{EEF57723-3410-418B-8035-769945D02221}"/>
    <dgm:cxn modelId="{C03A966A-8DBB-47C3-BEE6-B4582C205602}" srcId="{D32E2FAC-50A4-4F3C-8144-FD2D583AD6F4}" destId="{76886C46-491E-4FDE-B1D5-8F4642FB70FF}" srcOrd="3" destOrd="0" parTransId="{B95BCBC8-0E71-4ED8-A40F-E2D0FE7AD8FE}" sibTransId="{D021924A-8758-45EB-B235-4C1798025328}"/>
    <dgm:cxn modelId="{965BDDEB-C577-482B-83F7-5F879517D5C9}" type="presOf" srcId="{F8026F11-F1E3-4680-AB96-186C11B209E3}" destId="{52C8BC52-278F-4E83-A855-50DB6280E863}" srcOrd="0" destOrd="0" presId="urn:microsoft.com/office/officeart/2005/8/layout/hierarchy3"/>
    <dgm:cxn modelId="{33B5995F-AD62-451C-B7EF-B224380422AC}" type="presOf" srcId="{8AF5A6B5-7C8A-476A-A549-7A1B3E6BA6A4}" destId="{218DEDB4-D4ED-46AD-8C6F-621F5A2083FB}" srcOrd="0" destOrd="0" presId="urn:microsoft.com/office/officeart/2005/8/layout/hierarchy3"/>
    <dgm:cxn modelId="{E0C9D20A-C756-46CA-B862-375AD5287216}" type="presOf" srcId="{76886C46-491E-4FDE-B1D5-8F4642FB70FF}" destId="{1B449D0C-DE3B-4CAA-A2C2-B55B606C7DEA}" srcOrd="1" destOrd="0" presId="urn:microsoft.com/office/officeart/2005/8/layout/hierarchy3"/>
    <dgm:cxn modelId="{463AE387-D6E9-406D-9D2C-A4805FA9DAA1}" type="presOf" srcId="{B7EE9889-8997-462D-9474-17518FE75D10}" destId="{31CBBF84-8FCC-4184-B433-EA705CA38C31}" srcOrd="0" destOrd="0" presId="urn:microsoft.com/office/officeart/2005/8/layout/hierarchy3"/>
    <dgm:cxn modelId="{6D8C8358-2D1F-4423-9968-192FD66AB81E}" type="presParOf" srcId="{0FCE76C9-386B-4EEB-B81C-A4E02C2925CB}" destId="{70BC2DDD-F7E0-4BB7-845E-5EAA858172EE}" srcOrd="0" destOrd="0" presId="urn:microsoft.com/office/officeart/2005/8/layout/hierarchy3"/>
    <dgm:cxn modelId="{68115CE6-A7E0-49BD-A4BB-54D75CD663CD}" type="presParOf" srcId="{70BC2DDD-F7E0-4BB7-845E-5EAA858172EE}" destId="{CAF119CA-87AE-4478-80CA-2BC3BCD7D3B8}" srcOrd="0" destOrd="0" presId="urn:microsoft.com/office/officeart/2005/8/layout/hierarchy3"/>
    <dgm:cxn modelId="{542EB96E-B391-436D-98FA-11E9E7B4B3D9}" type="presParOf" srcId="{CAF119CA-87AE-4478-80CA-2BC3BCD7D3B8}" destId="{D90A4BF3-8D01-4200-B86E-543BB6C023F1}" srcOrd="0" destOrd="0" presId="urn:microsoft.com/office/officeart/2005/8/layout/hierarchy3"/>
    <dgm:cxn modelId="{2B3B92BB-19A0-4F17-AFA5-7F9A639FCF05}" type="presParOf" srcId="{CAF119CA-87AE-4478-80CA-2BC3BCD7D3B8}" destId="{335CFFCA-1762-40D7-B96F-0C63209F12CF}" srcOrd="1" destOrd="0" presId="urn:microsoft.com/office/officeart/2005/8/layout/hierarchy3"/>
    <dgm:cxn modelId="{C714F6EE-996B-48FA-91D1-E6CFBBE1E28C}" type="presParOf" srcId="{70BC2DDD-F7E0-4BB7-845E-5EAA858172EE}" destId="{7A94C48C-B263-40C0-901F-0BEB803C0C16}" srcOrd="1" destOrd="0" presId="urn:microsoft.com/office/officeart/2005/8/layout/hierarchy3"/>
    <dgm:cxn modelId="{7D62F19B-CF58-4310-A6D6-9F9947D8E1F1}" type="presParOf" srcId="{7A94C48C-B263-40C0-901F-0BEB803C0C16}" destId="{98351AD0-E449-4373-A3BA-D6A802937920}" srcOrd="0" destOrd="0" presId="urn:microsoft.com/office/officeart/2005/8/layout/hierarchy3"/>
    <dgm:cxn modelId="{0BD2027B-FCC0-4F71-A3B0-E6F7EF55F03A}" type="presParOf" srcId="{7A94C48C-B263-40C0-901F-0BEB803C0C16}" destId="{FCB96CF3-2DAD-4F65-BE44-EC4AE8F95DAB}" srcOrd="1" destOrd="0" presId="urn:microsoft.com/office/officeart/2005/8/layout/hierarchy3"/>
    <dgm:cxn modelId="{100D3B41-4D7A-4D0B-92B3-6162FB4329F9}" type="presParOf" srcId="{0FCE76C9-386B-4EEB-B81C-A4E02C2925CB}" destId="{4BDD6DC8-DEDA-4DD0-8E48-2AA0F584D58D}" srcOrd="1" destOrd="0" presId="urn:microsoft.com/office/officeart/2005/8/layout/hierarchy3"/>
    <dgm:cxn modelId="{D33BC723-81E1-4F95-AB93-18BBEB032ED7}" type="presParOf" srcId="{4BDD6DC8-DEDA-4DD0-8E48-2AA0F584D58D}" destId="{2380D3DA-5F79-4275-AD3D-3D62565A6A54}" srcOrd="0" destOrd="0" presId="urn:microsoft.com/office/officeart/2005/8/layout/hierarchy3"/>
    <dgm:cxn modelId="{A12C41FF-DBB0-4EF5-8F4C-0DB0A900953B}" type="presParOf" srcId="{2380D3DA-5F79-4275-AD3D-3D62565A6A54}" destId="{31CBBF84-8FCC-4184-B433-EA705CA38C31}" srcOrd="0" destOrd="0" presId="urn:microsoft.com/office/officeart/2005/8/layout/hierarchy3"/>
    <dgm:cxn modelId="{42A65A51-7E55-40EB-A62A-E385B1973756}" type="presParOf" srcId="{2380D3DA-5F79-4275-AD3D-3D62565A6A54}" destId="{E8A56B74-A8D3-4125-B5F4-820684F266F2}" srcOrd="1" destOrd="0" presId="urn:microsoft.com/office/officeart/2005/8/layout/hierarchy3"/>
    <dgm:cxn modelId="{FFD892B0-3AB2-47B0-A1B4-737AE1EF5BCE}" type="presParOf" srcId="{4BDD6DC8-DEDA-4DD0-8E48-2AA0F584D58D}" destId="{80852C31-47EE-4E16-A30E-FCA8861CE92E}" srcOrd="1" destOrd="0" presId="urn:microsoft.com/office/officeart/2005/8/layout/hierarchy3"/>
    <dgm:cxn modelId="{2222DBE4-9E2A-435D-8CED-37A2E3A92D32}" type="presParOf" srcId="{80852C31-47EE-4E16-A30E-FCA8861CE92E}" destId="{90CA84B7-65DE-491E-9937-EAAAF97B360D}" srcOrd="0" destOrd="0" presId="urn:microsoft.com/office/officeart/2005/8/layout/hierarchy3"/>
    <dgm:cxn modelId="{4011F179-F9C6-4D12-9DF9-AE26B7AAE668}" type="presParOf" srcId="{80852C31-47EE-4E16-A30E-FCA8861CE92E}" destId="{218DEDB4-D4ED-46AD-8C6F-621F5A2083FB}" srcOrd="1" destOrd="0" presId="urn:microsoft.com/office/officeart/2005/8/layout/hierarchy3"/>
    <dgm:cxn modelId="{87225D97-02F4-4158-8B2D-585D7B4E1B42}" type="presParOf" srcId="{0FCE76C9-386B-4EEB-B81C-A4E02C2925CB}" destId="{1EC3B31B-6692-4B02-A73B-5963122354B8}" srcOrd="2" destOrd="0" presId="urn:microsoft.com/office/officeart/2005/8/layout/hierarchy3"/>
    <dgm:cxn modelId="{47D591A6-5F93-4149-99B0-E3F2E2D3881E}" type="presParOf" srcId="{1EC3B31B-6692-4B02-A73B-5963122354B8}" destId="{99579ED7-9497-4010-A272-772786140EEB}" srcOrd="0" destOrd="0" presId="urn:microsoft.com/office/officeart/2005/8/layout/hierarchy3"/>
    <dgm:cxn modelId="{76985459-8B51-42E7-ABE4-15E71D15E4B2}" type="presParOf" srcId="{99579ED7-9497-4010-A272-772786140EEB}" destId="{D2AEB10F-C560-4159-816A-5267F9D33ED2}" srcOrd="0" destOrd="0" presId="urn:microsoft.com/office/officeart/2005/8/layout/hierarchy3"/>
    <dgm:cxn modelId="{7F8E9080-C027-4E3D-840D-0BBBD337EC2B}" type="presParOf" srcId="{99579ED7-9497-4010-A272-772786140EEB}" destId="{F41B671C-61E9-4426-A417-1600A02992EE}" srcOrd="1" destOrd="0" presId="urn:microsoft.com/office/officeart/2005/8/layout/hierarchy3"/>
    <dgm:cxn modelId="{33A9702C-8498-4D42-BDB0-13FB682D464B}" type="presParOf" srcId="{1EC3B31B-6692-4B02-A73B-5963122354B8}" destId="{7F73110E-886E-47D2-8733-2A545EB02C9B}" srcOrd="1" destOrd="0" presId="urn:microsoft.com/office/officeart/2005/8/layout/hierarchy3"/>
    <dgm:cxn modelId="{54BD7BE2-72F3-49BA-8446-98E2D63F08B9}" type="presParOf" srcId="{7F73110E-886E-47D2-8733-2A545EB02C9B}" destId="{52C8BC52-278F-4E83-A855-50DB6280E863}" srcOrd="0" destOrd="0" presId="urn:microsoft.com/office/officeart/2005/8/layout/hierarchy3"/>
    <dgm:cxn modelId="{02ACB677-FBC5-422D-83A6-60E8C0CE9175}" type="presParOf" srcId="{7F73110E-886E-47D2-8733-2A545EB02C9B}" destId="{712B0EC2-91E2-4B72-A707-E3C92B53F890}" srcOrd="1" destOrd="0" presId="urn:microsoft.com/office/officeart/2005/8/layout/hierarchy3"/>
    <dgm:cxn modelId="{81F05FCA-FAC1-414C-A882-947A31614BDF}" type="presParOf" srcId="{0FCE76C9-386B-4EEB-B81C-A4E02C2925CB}" destId="{97CEA2BB-F9F3-43AC-8EB0-2D6A769E0C5E}" srcOrd="3" destOrd="0" presId="urn:microsoft.com/office/officeart/2005/8/layout/hierarchy3"/>
    <dgm:cxn modelId="{5C31E97A-0722-4E19-A909-78F3D313E9BD}" type="presParOf" srcId="{97CEA2BB-F9F3-43AC-8EB0-2D6A769E0C5E}" destId="{456F6AD1-1F29-4120-9489-8F8B94D9DEF2}" srcOrd="0" destOrd="0" presId="urn:microsoft.com/office/officeart/2005/8/layout/hierarchy3"/>
    <dgm:cxn modelId="{59C815DB-5AC7-4422-AE5A-DAEF76C10DE2}" type="presParOf" srcId="{456F6AD1-1F29-4120-9489-8F8B94D9DEF2}" destId="{36398238-F70B-4547-B5FA-C6F7DC4B6F6A}" srcOrd="0" destOrd="0" presId="urn:microsoft.com/office/officeart/2005/8/layout/hierarchy3"/>
    <dgm:cxn modelId="{F858C324-0BA9-4C5C-A047-9A3DDC20A470}" type="presParOf" srcId="{456F6AD1-1F29-4120-9489-8F8B94D9DEF2}" destId="{1B449D0C-DE3B-4CAA-A2C2-B55B606C7DEA}" srcOrd="1" destOrd="0" presId="urn:microsoft.com/office/officeart/2005/8/layout/hierarchy3"/>
    <dgm:cxn modelId="{52B66EF5-0104-40E1-87DA-6DEA71AAB2BF}" type="presParOf" srcId="{97CEA2BB-F9F3-43AC-8EB0-2D6A769E0C5E}" destId="{CCA2AC03-B83C-4039-B921-5F5333CDC5F0}" srcOrd="1" destOrd="0" presId="urn:microsoft.com/office/officeart/2005/8/layout/hierarchy3"/>
    <dgm:cxn modelId="{37F62FC9-D51E-493C-99DF-C7BC38701B8F}" type="presParOf" srcId="{CCA2AC03-B83C-4039-B921-5F5333CDC5F0}" destId="{10095C73-8B0C-4AF1-B60A-FDC4F2A340BB}" srcOrd="0" destOrd="0" presId="urn:microsoft.com/office/officeart/2005/8/layout/hierarchy3"/>
    <dgm:cxn modelId="{85BCE2E7-8723-41BA-BE14-230B249CF40E}" type="presParOf" srcId="{CCA2AC03-B83C-4039-B921-5F5333CDC5F0}" destId="{33AAB72E-74EF-49E6-80D8-1D8A3D0D5F2B}" srcOrd="1"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FA1499-BA6B-4ED5-BD5E-9555323A64C5}" type="doc">
      <dgm:prSet loTypeId="urn:microsoft.com/office/officeart/2005/8/layout/arrow6" loCatId="relationship" qsTypeId="urn:microsoft.com/office/officeart/2005/8/quickstyle/simple4" qsCatId="simple" csTypeId="urn:microsoft.com/office/officeart/2005/8/colors/accent0_3" csCatId="mainScheme" phldr="1"/>
      <dgm:spPr/>
      <dgm:t>
        <a:bodyPr/>
        <a:lstStyle/>
        <a:p>
          <a:endParaRPr lang="en-US"/>
        </a:p>
      </dgm:t>
    </dgm:pt>
    <dgm:pt modelId="{58074D21-243B-4411-A41A-C6EEB21CFE60}">
      <dgm:prSet phldrT="[Text]" custT="1"/>
      <dgm:spPr/>
      <dgm:t>
        <a:bodyPr/>
        <a:lstStyle/>
        <a:p>
          <a:r>
            <a:rPr lang="en-US" sz="2600" b="0" dirty="0" smtClean="0"/>
            <a:t>School of the District</a:t>
          </a:r>
        </a:p>
        <a:p>
          <a:r>
            <a:rPr lang="en-US" sz="1600" b="0" dirty="0" smtClean="0"/>
            <a:t>Ed. Code </a:t>
          </a:r>
          <a:r>
            <a:rPr lang="en-US" sz="1600" dirty="0" smtClean="0"/>
            <a:t>§47641(b)</a:t>
          </a:r>
          <a:r>
            <a:rPr lang="en-US" sz="1600" b="0" dirty="0" smtClean="0"/>
            <a:t> </a:t>
          </a:r>
          <a:endParaRPr lang="en-US" sz="1600" dirty="0" smtClean="0"/>
        </a:p>
      </dgm:t>
    </dgm:pt>
    <dgm:pt modelId="{BCD618DB-9FC5-47F4-B63B-EAFE56A43C59}" type="parTrans" cxnId="{BAE2F944-2621-4CFA-B974-A6476EF84A19}">
      <dgm:prSet/>
      <dgm:spPr/>
      <dgm:t>
        <a:bodyPr/>
        <a:lstStyle/>
        <a:p>
          <a:endParaRPr lang="en-US"/>
        </a:p>
      </dgm:t>
    </dgm:pt>
    <dgm:pt modelId="{E4CFE4D8-1E03-4F73-96DF-BF161F48BF71}" type="sibTrans" cxnId="{BAE2F944-2621-4CFA-B974-A6476EF84A19}">
      <dgm:prSet/>
      <dgm:spPr/>
      <dgm:t>
        <a:bodyPr/>
        <a:lstStyle/>
        <a:p>
          <a:endParaRPr lang="en-US"/>
        </a:p>
      </dgm:t>
    </dgm:pt>
    <dgm:pt modelId="{D42FFC6A-6825-4613-918F-38AD0881DA3D}">
      <dgm:prSet phldrT="[Text]" custT="1"/>
      <dgm:spPr/>
      <dgm:t>
        <a:bodyPr/>
        <a:lstStyle/>
        <a:p>
          <a:r>
            <a:rPr lang="en-US" sz="2000" b="1" dirty="0" smtClean="0"/>
            <a:t>Local Educational Agency </a:t>
          </a:r>
          <a:r>
            <a:rPr lang="en-US" sz="2000" b="0" dirty="0" smtClean="0"/>
            <a:t>for Special Education</a:t>
          </a:r>
        </a:p>
        <a:p>
          <a:r>
            <a:rPr lang="en-US" sz="1600" b="0" dirty="0" smtClean="0"/>
            <a:t>Ed. Code </a:t>
          </a:r>
          <a:r>
            <a:rPr lang="en-US" sz="1600" dirty="0" smtClean="0"/>
            <a:t>§47641(a)</a:t>
          </a:r>
          <a:r>
            <a:rPr lang="en-US" sz="1600" b="0" dirty="0" smtClean="0"/>
            <a:t> </a:t>
          </a:r>
        </a:p>
        <a:p>
          <a:endParaRPr lang="en-US" sz="2400" dirty="0"/>
        </a:p>
      </dgm:t>
    </dgm:pt>
    <dgm:pt modelId="{BEF8B75C-68B3-46D0-8BD1-66EF5B3048D0}" type="parTrans" cxnId="{B0EE1A01-5AD3-4C36-969B-652ABF5F4BCB}">
      <dgm:prSet/>
      <dgm:spPr/>
      <dgm:t>
        <a:bodyPr/>
        <a:lstStyle/>
        <a:p>
          <a:endParaRPr lang="en-US"/>
        </a:p>
      </dgm:t>
    </dgm:pt>
    <dgm:pt modelId="{AC9D3C88-6166-48D5-AC14-68755B2C521D}" type="sibTrans" cxnId="{B0EE1A01-5AD3-4C36-969B-652ABF5F4BCB}">
      <dgm:prSet/>
      <dgm:spPr/>
      <dgm:t>
        <a:bodyPr/>
        <a:lstStyle/>
        <a:p>
          <a:endParaRPr lang="en-US"/>
        </a:p>
      </dgm:t>
    </dgm:pt>
    <dgm:pt modelId="{41A872A7-E413-46B4-BD22-FC44F65A0961}" type="pres">
      <dgm:prSet presAssocID="{F4FA1499-BA6B-4ED5-BD5E-9555323A64C5}" presName="compositeShape" presStyleCnt="0">
        <dgm:presLayoutVars>
          <dgm:chMax val="2"/>
          <dgm:dir/>
          <dgm:resizeHandles val="exact"/>
        </dgm:presLayoutVars>
      </dgm:prSet>
      <dgm:spPr/>
      <dgm:t>
        <a:bodyPr/>
        <a:lstStyle/>
        <a:p>
          <a:endParaRPr lang="en-US"/>
        </a:p>
      </dgm:t>
    </dgm:pt>
    <dgm:pt modelId="{86F3C01F-1BE6-40CF-813D-FDE552776EB1}" type="pres">
      <dgm:prSet presAssocID="{F4FA1499-BA6B-4ED5-BD5E-9555323A64C5}" presName="ribbon" presStyleLbl="node1" presStyleIdx="0" presStyleCnt="1" custLinFactNeighborY="-4861"/>
      <dgm:spPr/>
      <dgm:t>
        <a:bodyPr/>
        <a:lstStyle/>
        <a:p>
          <a:endParaRPr lang="en-US"/>
        </a:p>
      </dgm:t>
    </dgm:pt>
    <dgm:pt modelId="{400D670A-AC10-4839-85D0-00CCFFF6279F}" type="pres">
      <dgm:prSet presAssocID="{F4FA1499-BA6B-4ED5-BD5E-9555323A64C5}" presName="leftArrowText" presStyleLbl="node1" presStyleIdx="0" presStyleCnt="1" custLinFactNeighborY="-12415">
        <dgm:presLayoutVars>
          <dgm:chMax val="0"/>
          <dgm:bulletEnabled val="1"/>
        </dgm:presLayoutVars>
      </dgm:prSet>
      <dgm:spPr/>
      <dgm:t>
        <a:bodyPr/>
        <a:lstStyle/>
        <a:p>
          <a:endParaRPr lang="en-US"/>
        </a:p>
      </dgm:t>
    </dgm:pt>
    <dgm:pt modelId="{B56B3CE3-8173-4FA6-9964-9FC612AF898D}" type="pres">
      <dgm:prSet presAssocID="{F4FA1499-BA6B-4ED5-BD5E-9555323A64C5}" presName="rightArrowText" presStyleLbl="node1" presStyleIdx="0" presStyleCnt="1">
        <dgm:presLayoutVars>
          <dgm:chMax val="0"/>
          <dgm:bulletEnabled val="1"/>
        </dgm:presLayoutVars>
      </dgm:prSet>
      <dgm:spPr/>
      <dgm:t>
        <a:bodyPr/>
        <a:lstStyle/>
        <a:p>
          <a:endParaRPr lang="en-US"/>
        </a:p>
      </dgm:t>
    </dgm:pt>
  </dgm:ptLst>
  <dgm:cxnLst>
    <dgm:cxn modelId="{EB246331-6AC2-42A5-94D4-EC017AB631FB}" type="presOf" srcId="{58074D21-243B-4411-A41A-C6EEB21CFE60}" destId="{400D670A-AC10-4839-85D0-00CCFFF6279F}" srcOrd="0" destOrd="0" presId="urn:microsoft.com/office/officeart/2005/8/layout/arrow6"/>
    <dgm:cxn modelId="{B0EE1A01-5AD3-4C36-969B-652ABF5F4BCB}" srcId="{F4FA1499-BA6B-4ED5-BD5E-9555323A64C5}" destId="{D42FFC6A-6825-4613-918F-38AD0881DA3D}" srcOrd="1" destOrd="0" parTransId="{BEF8B75C-68B3-46D0-8BD1-66EF5B3048D0}" sibTransId="{AC9D3C88-6166-48D5-AC14-68755B2C521D}"/>
    <dgm:cxn modelId="{BAE2F944-2621-4CFA-B974-A6476EF84A19}" srcId="{F4FA1499-BA6B-4ED5-BD5E-9555323A64C5}" destId="{58074D21-243B-4411-A41A-C6EEB21CFE60}" srcOrd="0" destOrd="0" parTransId="{BCD618DB-9FC5-47F4-B63B-EAFE56A43C59}" sibTransId="{E4CFE4D8-1E03-4F73-96DF-BF161F48BF71}"/>
    <dgm:cxn modelId="{0EF9CBB6-FD34-44AC-A0AE-C22F5F36583A}" type="presOf" srcId="{D42FFC6A-6825-4613-918F-38AD0881DA3D}" destId="{B56B3CE3-8173-4FA6-9964-9FC612AF898D}" srcOrd="0" destOrd="0" presId="urn:microsoft.com/office/officeart/2005/8/layout/arrow6"/>
    <dgm:cxn modelId="{027BD4D4-B370-4D47-9758-86694FAEC203}" type="presOf" srcId="{F4FA1499-BA6B-4ED5-BD5E-9555323A64C5}" destId="{41A872A7-E413-46B4-BD22-FC44F65A0961}" srcOrd="0" destOrd="0" presId="urn:microsoft.com/office/officeart/2005/8/layout/arrow6"/>
    <dgm:cxn modelId="{2A83135C-830B-4C14-9C11-39FEC0D51FEB}" type="presParOf" srcId="{41A872A7-E413-46B4-BD22-FC44F65A0961}" destId="{86F3C01F-1BE6-40CF-813D-FDE552776EB1}" srcOrd="0" destOrd="0" presId="urn:microsoft.com/office/officeart/2005/8/layout/arrow6"/>
    <dgm:cxn modelId="{D212E02D-EE41-4245-A2BC-A14453646B5F}" type="presParOf" srcId="{41A872A7-E413-46B4-BD22-FC44F65A0961}" destId="{400D670A-AC10-4839-85D0-00CCFFF6279F}" srcOrd="1" destOrd="0" presId="urn:microsoft.com/office/officeart/2005/8/layout/arrow6"/>
    <dgm:cxn modelId="{CE645D2D-0A43-4016-A859-03A120778CD3}" type="presParOf" srcId="{41A872A7-E413-46B4-BD22-FC44F65A0961}" destId="{B56B3CE3-8173-4FA6-9964-9FC612AF898D}" srcOrd="2" destOrd="0" presId="urn:microsoft.com/office/officeart/2005/8/layout/arrow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5B4FDC-6EA8-4886-9BB2-D4F7CEEAA923}"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n-US"/>
        </a:p>
      </dgm:t>
    </dgm:pt>
    <dgm:pt modelId="{DF912AAD-E5A9-48FE-95A3-9EF0A7B2EF00}">
      <dgm:prSet phldrT="[Text]" custT="1"/>
      <dgm:spPr/>
      <dgm:t>
        <a:bodyPr/>
        <a:lstStyle/>
        <a:p>
          <a:pPr rtl="0"/>
          <a:r>
            <a:rPr kumimoji="0" lang="en-US" sz="2200" b="1" i="0" u="none" strike="noStrike" cap="none" spc="0" normalizeH="0" baseline="0" noProof="0" dirty="0" smtClean="0">
              <a:ln/>
              <a:effectLst/>
              <a:uLnTx/>
              <a:uFillTx/>
              <a:latin typeface="+mj-lt"/>
              <a:ea typeface="+mn-ea"/>
              <a:cs typeface="+mn-cs"/>
            </a:rPr>
            <a:t>Special Education Local Plan Area (SELPA)</a:t>
          </a:r>
          <a:endParaRPr lang="en-US" sz="2200" dirty="0"/>
        </a:p>
      </dgm:t>
    </dgm:pt>
    <dgm:pt modelId="{DE531D75-9C84-4157-BD6C-EA6D8A990836}" type="parTrans" cxnId="{4C7AD4C6-3E74-4406-AAB2-644AC4628C91}">
      <dgm:prSet/>
      <dgm:spPr/>
      <dgm:t>
        <a:bodyPr/>
        <a:lstStyle/>
        <a:p>
          <a:endParaRPr lang="en-US"/>
        </a:p>
      </dgm:t>
    </dgm:pt>
    <dgm:pt modelId="{D7D832DE-4870-4685-ABBB-1A429E8F05DD}" type="sibTrans" cxnId="{4C7AD4C6-3E74-4406-AAB2-644AC4628C91}">
      <dgm:prSet/>
      <dgm:spPr/>
      <dgm:t>
        <a:bodyPr/>
        <a:lstStyle/>
        <a:p>
          <a:endParaRPr lang="en-US"/>
        </a:p>
      </dgm:t>
    </dgm:pt>
    <dgm:pt modelId="{D30612AE-240F-4975-9CD6-7867109A5E5D}">
      <dgm:prSet phldrT="[Text]" custT="1"/>
      <dgm:spPr/>
      <dgm:t>
        <a:bodyPr/>
        <a:lstStyle/>
        <a:p>
          <a:pPr rtl="0"/>
          <a:r>
            <a:rPr kumimoji="0" lang="en-US" sz="1400" b="0" i="0" u="none" strike="noStrike" cap="none" spc="0" normalizeH="0" baseline="0" noProof="0" dirty="0" smtClean="0">
              <a:ln/>
              <a:effectLst/>
              <a:uLnTx/>
              <a:uFillTx/>
              <a:latin typeface="+mj-lt"/>
              <a:ea typeface="+mn-ea"/>
              <a:cs typeface="+mn-cs"/>
            </a:rPr>
            <a:t>Develops a plan for educating</a:t>
          </a:r>
          <a:r>
            <a:rPr kumimoji="0" lang="en-US" sz="1400" b="0" i="0" u="none" strike="noStrike" cap="none" spc="0" normalizeH="0" noProof="0" dirty="0" smtClean="0">
              <a:ln/>
              <a:effectLst/>
              <a:uLnTx/>
              <a:uFillTx/>
              <a:latin typeface="+mj-lt"/>
              <a:ea typeface="+mn-ea"/>
              <a:cs typeface="+mn-cs"/>
            </a:rPr>
            <a:t> all students with disabilities, enabling districts to share services </a:t>
          </a:r>
          <a:endParaRPr lang="en-US" sz="1400" dirty="0"/>
        </a:p>
      </dgm:t>
    </dgm:pt>
    <dgm:pt modelId="{7DC573C3-250D-4395-A619-85DD8145DB5D}" type="parTrans" cxnId="{BA1AA723-B2E6-48C1-99EF-F2269C3F0B96}">
      <dgm:prSet/>
      <dgm:spPr/>
      <dgm:t>
        <a:bodyPr/>
        <a:lstStyle/>
        <a:p>
          <a:endParaRPr lang="en-US"/>
        </a:p>
      </dgm:t>
    </dgm:pt>
    <dgm:pt modelId="{93B64DCC-AE6A-4269-8E8B-D9AFF7CA796B}" type="sibTrans" cxnId="{BA1AA723-B2E6-48C1-99EF-F2269C3F0B96}">
      <dgm:prSet/>
      <dgm:spPr/>
      <dgm:t>
        <a:bodyPr/>
        <a:lstStyle/>
        <a:p>
          <a:endParaRPr lang="en-US"/>
        </a:p>
      </dgm:t>
    </dgm:pt>
    <dgm:pt modelId="{5CECAAEA-04B0-434F-BE3F-A73606B074A7}">
      <dgm:prSet phldrT="[Text]"/>
      <dgm:spPr/>
      <dgm:t>
        <a:bodyPr/>
        <a:lstStyle/>
        <a:p>
          <a:r>
            <a:rPr lang="en-US" b="1" dirty="0" smtClean="0">
              <a:latin typeface="+mj-lt"/>
            </a:rPr>
            <a:t>Local Education Agency (LEA)</a:t>
          </a:r>
          <a:endParaRPr lang="en-US" dirty="0"/>
        </a:p>
      </dgm:t>
    </dgm:pt>
    <dgm:pt modelId="{0F1D77F2-8999-410C-B387-3F6B5DAC728C}" type="parTrans" cxnId="{8DE4B27D-7B62-479D-AE63-698F6178851C}">
      <dgm:prSet/>
      <dgm:spPr/>
      <dgm:t>
        <a:bodyPr/>
        <a:lstStyle/>
        <a:p>
          <a:endParaRPr lang="en-US"/>
        </a:p>
      </dgm:t>
    </dgm:pt>
    <dgm:pt modelId="{7CA4D195-F0DC-46F9-850A-97CD74D15E1E}" type="sibTrans" cxnId="{8DE4B27D-7B62-479D-AE63-698F6178851C}">
      <dgm:prSet/>
      <dgm:spPr/>
      <dgm:t>
        <a:bodyPr/>
        <a:lstStyle/>
        <a:p>
          <a:endParaRPr lang="en-US"/>
        </a:p>
      </dgm:t>
    </dgm:pt>
    <dgm:pt modelId="{29702D13-A457-4A41-8458-F86A07992352}">
      <dgm:prSet phldrT="[Text]" custT="1"/>
      <dgm:spPr/>
      <dgm:t>
        <a:bodyPr/>
        <a:lstStyle/>
        <a:p>
          <a:r>
            <a:rPr lang="en-US" sz="1400" dirty="0" smtClean="0">
              <a:latin typeface="+mj-lt"/>
            </a:rPr>
            <a:t>Participates in SELPA governance</a:t>
          </a:r>
          <a:endParaRPr lang="en-US" sz="1400" dirty="0"/>
        </a:p>
      </dgm:t>
    </dgm:pt>
    <dgm:pt modelId="{E0451AB3-6B1C-4B5A-A075-723632172527}" type="parTrans" cxnId="{CB2E4224-4FE1-4E41-826B-5D912C535331}">
      <dgm:prSet/>
      <dgm:spPr/>
      <dgm:t>
        <a:bodyPr/>
        <a:lstStyle/>
        <a:p>
          <a:endParaRPr lang="en-US"/>
        </a:p>
      </dgm:t>
    </dgm:pt>
    <dgm:pt modelId="{A2351755-B5FF-408D-881B-7D25987CA7D5}" type="sibTrans" cxnId="{CB2E4224-4FE1-4E41-826B-5D912C535331}">
      <dgm:prSet/>
      <dgm:spPr/>
      <dgm:t>
        <a:bodyPr/>
        <a:lstStyle/>
        <a:p>
          <a:endParaRPr lang="en-US"/>
        </a:p>
      </dgm:t>
    </dgm:pt>
    <dgm:pt modelId="{9E98C710-1F3B-4B48-BC99-6450A9BBFABE}">
      <dgm:prSet phldrT="[Text]"/>
      <dgm:spPr/>
      <dgm:t>
        <a:bodyPr/>
        <a:lstStyle/>
        <a:p>
          <a:r>
            <a:rPr lang="en-US" b="1" dirty="0" smtClean="0">
              <a:latin typeface="+mj-lt"/>
            </a:rPr>
            <a:t>Schools</a:t>
          </a:r>
          <a:endParaRPr lang="en-US" dirty="0"/>
        </a:p>
      </dgm:t>
    </dgm:pt>
    <dgm:pt modelId="{C3A6BB02-63C6-41A3-A232-1FB7EE35EA6E}" type="parTrans" cxnId="{A9C42DDE-FC85-4E1B-9973-C2458D5C38ED}">
      <dgm:prSet/>
      <dgm:spPr/>
      <dgm:t>
        <a:bodyPr/>
        <a:lstStyle/>
        <a:p>
          <a:endParaRPr lang="en-US"/>
        </a:p>
      </dgm:t>
    </dgm:pt>
    <dgm:pt modelId="{E05F4613-1026-42CC-AC11-E46C5BD42445}" type="sibTrans" cxnId="{A9C42DDE-FC85-4E1B-9973-C2458D5C38ED}">
      <dgm:prSet/>
      <dgm:spPr/>
      <dgm:t>
        <a:bodyPr/>
        <a:lstStyle/>
        <a:p>
          <a:endParaRPr lang="en-US"/>
        </a:p>
      </dgm:t>
    </dgm:pt>
    <dgm:pt modelId="{0C22E87A-5808-4571-971A-361F30A1FD2E}">
      <dgm:prSet phldrT="[Text]" custT="1"/>
      <dgm:spPr/>
      <dgm:t>
        <a:bodyPr/>
        <a:lstStyle/>
        <a:p>
          <a:r>
            <a:rPr lang="en-US" sz="1400" dirty="0" smtClean="0"/>
            <a:t>Interacts with students and families </a:t>
          </a:r>
          <a:endParaRPr lang="en-US" sz="1400" dirty="0"/>
        </a:p>
      </dgm:t>
    </dgm:pt>
    <dgm:pt modelId="{0F6CD05C-70FC-44F8-8D39-CB58157667FF}" type="parTrans" cxnId="{4562E965-CE85-411C-A582-B7EFBE7CB9FA}">
      <dgm:prSet/>
      <dgm:spPr/>
      <dgm:t>
        <a:bodyPr/>
        <a:lstStyle/>
        <a:p>
          <a:endParaRPr lang="en-US"/>
        </a:p>
      </dgm:t>
    </dgm:pt>
    <dgm:pt modelId="{0697E954-8052-4809-A423-EB2D19C4B945}" type="sibTrans" cxnId="{4562E965-CE85-411C-A582-B7EFBE7CB9FA}">
      <dgm:prSet/>
      <dgm:spPr/>
      <dgm:t>
        <a:bodyPr/>
        <a:lstStyle/>
        <a:p>
          <a:endParaRPr lang="en-US"/>
        </a:p>
      </dgm:t>
    </dgm:pt>
    <dgm:pt modelId="{74354713-49F1-4694-86E2-10487D0BA118}">
      <dgm:prSet custT="1"/>
      <dgm:spPr/>
      <dgm:t>
        <a:bodyPr/>
        <a:lstStyle/>
        <a:p>
          <a:pPr rtl="0"/>
          <a:r>
            <a:rPr kumimoji="0" lang="en-US" sz="1400" b="0" i="0" u="none" strike="noStrike" cap="none" spc="0" normalizeH="0" baseline="0" noProof="0" dirty="0" smtClean="0">
              <a:ln/>
              <a:effectLst/>
              <a:uLnTx/>
              <a:uFillTx/>
              <a:latin typeface="+mj-lt"/>
              <a:ea typeface="+mn-ea"/>
              <a:cs typeface="+mn-cs"/>
            </a:rPr>
            <a:t>Receives and allocates State and Federal funds</a:t>
          </a:r>
          <a:endParaRPr lang="en-US" sz="1400" dirty="0" smtClean="0">
            <a:latin typeface="+mj-lt"/>
          </a:endParaRPr>
        </a:p>
      </dgm:t>
    </dgm:pt>
    <dgm:pt modelId="{B191C5C2-3DE9-45E0-AA1E-B02B6E660CCC}" type="parTrans" cxnId="{BE1616A3-FE40-4E5B-AABA-FD3F5F1D4911}">
      <dgm:prSet/>
      <dgm:spPr/>
      <dgm:t>
        <a:bodyPr/>
        <a:lstStyle/>
        <a:p>
          <a:endParaRPr lang="en-US"/>
        </a:p>
      </dgm:t>
    </dgm:pt>
    <dgm:pt modelId="{8DF6E9D9-191B-494E-8242-F76B0C6BE12E}" type="sibTrans" cxnId="{BE1616A3-FE40-4E5B-AABA-FD3F5F1D4911}">
      <dgm:prSet/>
      <dgm:spPr/>
      <dgm:t>
        <a:bodyPr/>
        <a:lstStyle/>
        <a:p>
          <a:endParaRPr lang="en-US"/>
        </a:p>
      </dgm:t>
    </dgm:pt>
    <dgm:pt modelId="{2F9EBF92-9759-4AAB-AE5D-9F7FAD9684D6}">
      <dgm:prSet custT="1"/>
      <dgm:spPr/>
      <dgm:t>
        <a:bodyPr/>
        <a:lstStyle/>
        <a:p>
          <a:r>
            <a:rPr lang="en-US" sz="1400" dirty="0" smtClean="0">
              <a:latin typeface="+mj-lt"/>
            </a:rPr>
            <a:t>Supports service delivery for students at site</a:t>
          </a:r>
        </a:p>
      </dgm:t>
    </dgm:pt>
    <dgm:pt modelId="{6E81E946-28E9-46C6-9A7B-527022E2BDD8}" type="parTrans" cxnId="{994031AF-ADD6-4115-9816-32C80CD6574F}">
      <dgm:prSet/>
      <dgm:spPr/>
      <dgm:t>
        <a:bodyPr/>
        <a:lstStyle/>
        <a:p>
          <a:endParaRPr lang="en-US"/>
        </a:p>
      </dgm:t>
    </dgm:pt>
    <dgm:pt modelId="{963A6714-F3BF-4471-91D3-A7B5A3D5C630}" type="sibTrans" cxnId="{994031AF-ADD6-4115-9816-32C80CD6574F}">
      <dgm:prSet/>
      <dgm:spPr/>
      <dgm:t>
        <a:bodyPr/>
        <a:lstStyle/>
        <a:p>
          <a:endParaRPr lang="en-US"/>
        </a:p>
      </dgm:t>
    </dgm:pt>
    <dgm:pt modelId="{88ABABF8-5BA7-48F1-BA4A-DDC94940292E}">
      <dgm:prSet custT="1"/>
      <dgm:spPr/>
      <dgm:t>
        <a:bodyPr/>
        <a:lstStyle/>
        <a:p>
          <a:r>
            <a:rPr lang="en-US" sz="1400" b="0" dirty="0" smtClean="0">
              <a:latin typeface="+mj-lt"/>
            </a:rPr>
            <a:t>Contributes financially to district-wide costs</a:t>
          </a:r>
          <a:endParaRPr lang="en-US" sz="1400" b="0" i="0" dirty="0" smtClean="0">
            <a:latin typeface="+mj-lt"/>
          </a:endParaRPr>
        </a:p>
      </dgm:t>
    </dgm:pt>
    <dgm:pt modelId="{7A07BD63-8982-4457-8B04-C0E064D0B27C}" type="parTrans" cxnId="{D55B91E8-DAA5-4D06-BF28-DCEF77D153C4}">
      <dgm:prSet/>
      <dgm:spPr/>
      <dgm:t>
        <a:bodyPr/>
        <a:lstStyle/>
        <a:p>
          <a:endParaRPr lang="en-US"/>
        </a:p>
      </dgm:t>
    </dgm:pt>
    <dgm:pt modelId="{B29DC9E6-D21F-4789-AD2A-B9A1CCDE044E}" type="sibTrans" cxnId="{D55B91E8-DAA5-4D06-BF28-DCEF77D153C4}">
      <dgm:prSet/>
      <dgm:spPr/>
      <dgm:t>
        <a:bodyPr/>
        <a:lstStyle/>
        <a:p>
          <a:endParaRPr lang="en-US"/>
        </a:p>
      </dgm:t>
    </dgm:pt>
    <dgm:pt modelId="{92A68DA4-3065-45A9-811B-E27CF69D3AA5}">
      <dgm:prSet custT="1"/>
      <dgm:spPr/>
      <dgm:t>
        <a:bodyPr/>
        <a:lstStyle/>
        <a:p>
          <a:r>
            <a:rPr lang="en-US" sz="1400" dirty="0" smtClean="0">
              <a:latin typeface="+mj-lt"/>
            </a:rPr>
            <a:t>Carries legal responsibility for special education</a:t>
          </a:r>
          <a:endParaRPr lang="en-US" sz="1400" b="1" i="0" dirty="0" smtClean="0">
            <a:latin typeface="+mj-lt"/>
          </a:endParaRPr>
        </a:p>
      </dgm:t>
    </dgm:pt>
    <dgm:pt modelId="{EE8BB8EC-855D-4345-8E36-2B4EF5B4F4A2}" type="sibTrans" cxnId="{7DA8AD39-A0FF-4BFB-8589-654B1110520D}">
      <dgm:prSet/>
      <dgm:spPr/>
      <dgm:t>
        <a:bodyPr/>
        <a:lstStyle/>
        <a:p>
          <a:endParaRPr lang="en-US"/>
        </a:p>
      </dgm:t>
    </dgm:pt>
    <dgm:pt modelId="{5DCB5B70-D7A9-4E3C-BEC1-B4521B3FDD54}" type="parTrans" cxnId="{7DA8AD39-A0FF-4BFB-8589-654B1110520D}">
      <dgm:prSet/>
      <dgm:spPr/>
      <dgm:t>
        <a:bodyPr/>
        <a:lstStyle/>
        <a:p>
          <a:endParaRPr lang="en-US"/>
        </a:p>
      </dgm:t>
    </dgm:pt>
    <dgm:pt modelId="{BDACD0CC-D0CB-4006-A658-8076CE339A26}">
      <dgm:prSet custT="1"/>
      <dgm:spPr/>
      <dgm:t>
        <a:bodyPr/>
        <a:lstStyle/>
        <a:p>
          <a:r>
            <a:rPr lang="en-US" sz="1400" dirty="0" smtClean="0">
              <a:latin typeface="+mj-lt"/>
            </a:rPr>
            <a:t>Receives and spends or allocates special education funds </a:t>
          </a:r>
          <a:endParaRPr lang="en-US" sz="1400" b="1" i="0" dirty="0" smtClean="0">
            <a:latin typeface="+mj-lt"/>
          </a:endParaRPr>
        </a:p>
      </dgm:t>
    </dgm:pt>
    <dgm:pt modelId="{4608FAB4-DFD9-4880-A24A-CD7A8AF99B51}" type="parTrans" cxnId="{E4FE72B8-33B8-4E8B-946C-460A99EF6803}">
      <dgm:prSet/>
      <dgm:spPr/>
      <dgm:t>
        <a:bodyPr/>
        <a:lstStyle/>
        <a:p>
          <a:endParaRPr lang="en-US"/>
        </a:p>
      </dgm:t>
    </dgm:pt>
    <dgm:pt modelId="{F8127684-3CAD-4CC1-806D-BDD8E1F4850A}" type="sibTrans" cxnId="{E4FE72B8-33B8-4E8B-946C-460A99EF6803}">
      <dgm:prSet/>
      <dgm:spPr/>
      <dgm:t>
        <a:bodyPr/>
        <a:lstStyle/>
        <a:p>
          <a:endParaRPr lang="en-US"/>
        </a:p>
      </dgm:t>
    </dgm:pt>
    <dgm:pt modelId="{7FF1CC1E-634B-4C87-97DF-693D59AA0ADE}" type="pres">
      <dgm:prSet presAssocID="{0F5B4FDC-6EA8-4886-9BB2-D4F7CEEAA923}" presName="Name0" presStyleCnt="0">
        <dgm:presLayoutVars>
          <dgm:dir/>
          <dgm:animLvl val="lvl"/>
          <dgm:resizeHandles val="exact"/>
        </dgm:presLayoutVars>
      </dgm:prSet>
      <dgm:spPr/>
      <dgm:t>
        <a:bodyPr/>
        <a:lstStyle/>
        <a:p>
          <a:endParaRPr lang="en-US"/>
        </a:p>
      </dgm:t>
    </dgm:pt>
    <dgm:pt modelId="{8A095AE5-B7CC-4A2D-A83D-3C163E3763D3}" type="pres">
      <dgm:prSet presAssocID="{9E98C710-1F3B-4B48-BC99-6450A9BBFABE}" presName="boxAndChildren" presStyleCnt="0"/>
      <dgm:spPr/>
      <dgm:t>
        <a:bodyPr/>
        <a:lstStyle/>
        <a:p>
          <a:endParaRPr lang="en-US"/>
        </a:p>
      </dgm:t>
    </dgm:pt>
    <dgm:pt modelId="{3D2FD987-7D16-495A-AD7E-C2FBB26ED60F}" type="pres">
      <dgm:prSet presAssocID="{9E98C710-1F3B-4B48-BC99-6450A9BBFABE}" presName="parentTextBox" presStyleLbl="node1" presStyleIdx="0" presStyleCnt="3"/>
      <dgm:spPr/>
      <dgm:t>
        <a:bodyPr/>
        <a:lstStyle/>
        <a:p>
          <a:endParaRPr lang="en-US"/>
        </a:p>
      </dgm:t>
    </dgm:pt>
    <dgm:pt modelId="{AFDDE85A-95B2-4086-8DFC-9389BA7AE249}" type="pres">
      <dgm:prSet presAssocID="{9E98C710-1F3B-4B48-BC99-6450A9BBFABE}" presName="entireBox" presStyleLbl="node1" presStyleIdx="0" presStyleCnt="3"/>
      <dgm:spPr/>
      <dgm:t>
        <a:bodyPr/>
        <a:lstStyle/>
        <a:p>
          <a:endParaRPr lang="en-US"/>
        </a:p>
      </dgm:t>
    </dgm:pt>
    <dgm:pt modelId="{C6B2DB0B-96B8-451B-BE35-FA3B84B9B769}" type="pres">
      <dgm:prSet presAssocID="{9E98C710-1F3B-4B48-BC99-6450A9BBFABE}" presName="descendantBox" presStyleCnt="0"/>
      <dgm:spPr/>
      <dgm:t>
        <a:bodyPr/>
        <a:lstStyle/>
        <a:p>
          <a:endParaRPr lang="en-US"/>
        </a:p>
      </dgm:t>
    </dgm:pt>
    <dgm:pt modelId="{61DA6B6B-8986-4BC4-B425-D9BD107B7131}" type="pres">
      <dgm:prSet presAssocID="{0C22E87A-5808-4571-971A-361F30A1FD2E}" presName="childTextBox" presStyleLbl="fgAccFollowNode1" presStyleIdx="0" presStyleCnt="8">
        <dgm:presLayoutVars>
          <dgm:bulletEnabled val="1"/>
        </dgm:presLayoutVars>
      </dgm:prSet>
      <dgm:spPr/>
      <dgm:t>
        <a:bodyPr/>
        <a:lstStyle/>
        <a:p>
          <a:endParaRPr lang="en-US"/>
        </a:p>
      </dgm:t>
    </dgm:pt>
    <dgm:pt modelId="{FDAF1DDA-1552-4E9B-8ABF-0DAA6C4FF9F9}" type="pres">
      <dgm:prSet presAssocID="{2F9EBF92-9759-4AAB-AE5D-9F7FAD9684D6}" presName="childTextBox" presStyleLbl="fgAccFollowNode1" presStyleIdx="1" presStyleCnt="8">
        <dgm:presLayoutVars>
          <dgm:bulletEnabled val="1"/>
        </dgm:presLayoutVars>
      </dgm:prSet>
      <dgm:spPr/>
      <dgm:t>
        <a:bodyPr/>
        <a:lstStyle/>
        <a:p>
          <a:endParaRPr lang="en-US"/>
        </a:p>
      </dgm:t>
    </dgm:pt>
    <dgm:pt modelId="{5DA9AD7C-1242-4DD2-BB3B-DFD3266FA3F9}" type="pres">
      <dgm:prSet presAssocID="{88ABABF8-5BA7-48F1-BA4A-DDC94940292E}" presName="childTextBox" presStyleLbl="fgAccFollowNode1" presStyleIdx="2" presStyleCnt="8">
        <dgm:presLayoutVars>
          <dgm:bulletEnabled val="1"/>
        </dgm:presLayoutVars>
      </dgm:prSet>
      <dgm:spPr/>
      <dgm:t>
        <a:bodyPr/>
        <a:lstStyle/>
        <a:p>
          <a:endParaRPr lang="en-US"/>
        </a:p>
      </dgm:t>
    </dgm:pt>
    <dgm:pt modelId="{EBA66D54-FB6C-4215-A74E-A69A99F88AD9}" type="pres">
      <dgm:prSet presAssocID="{7CA4D195-F0DC-46F9-850A-97CD74D15E1E}" presName="sp" presStyleCnt="0"/>
      <dgm:spPr/>
      <dgm:t>
        <a:bodyPr/>
        <a:lstStyle/>
        <a:p>
          <a:endParaRPr lang="en-US"/>
        </a:p>
      </dgm:t>
    </dgm:pt>
    <dgm:pt modelId="{0BA95D53-2964-4900-8971-541EBAC5789D}" type="pres">
      <dgm:prSet presAssocID="{5CECAAEA-04B0-434F-BE3F-A73606B074A7}" presName="arrowAndChildren" presStyleCnt="0"/>
      <dgm:spPr/>
      <dgm:t>
        <a:bodyPr/>
        <a:lstStyle/>
        <a:p>
          <a:endParaRPr lang="en-US"/>
        </a:p>
      </dgm:t>
    </dgm:pt>
    <dgm:pt modelId="{0E40CDFD-97BE-4E42-B203-86D767B21415}" type="pres">
      <dgm:prSet presAssocID="{5CECAAEA-04B0-434F-BE3F-A73606B074A7}" presName="parentTextArrow" presStyleLbl="node1" presStyleIdx="0" presStyleCnt="3"/>
      <dgm:spPr/>
      <dgm:t>
        <a:bodyPr/>
        <a:lstStyle/>
        <a:p>
          <a:endParaRPr lang="en-US"/>
        </a:p>
      </dgm:t>
    </dgm:pt>
    <dgm:pt modelId="{06748434-08C3-4B15-AED8-4D73C8689619}" type="pres">
      <dgm:prSet presAssocID="{5CECAAEA-04B0-434F-BE3F-A73606B074A7}" presName="arrow" presStyleLbl="node1" presStyleIdx="1" presStyleCnt="3"/>
      <dgm:spPr/>
      <dgm:t>
        <a:bodyPr/>
        <a:lstStyle/>
        <a:p>
          <a:endParaRPr lang="en-US"/>
        </a:p>
      </dgm:t>
    </dgm:pt>
    <dgm:pt modelId="{9F0418B6-7637-4A23-A69B-2F078658F753}" type="pres">
      <dgm:prSet presAssocID="{5CECAAEA-04B0-434F-BE3F-A73606B074A7}" presName="descendantArrow" presStyleCnt="0"/>
      <dgm:spPr/>
      <dgm:t>
        <a:bodyPr/>
        <a:lstStyle/>
        <a:p>
          <a:endParaRPr lang="en-US"/>
        </a:p>
      </dgm:t>
    </dgm:pt>
    <dgm:pt modelId="{6D3006A3-48F6-4896-B1A4-A8AF48AA4F48}" type="pres">
      <dgm:prSet presAssocID="{29702D13-A457-4A41-8458-F86A07992352}" presName="childTextArrow" presStyleLbl="fgAccFollowNode1" presStyleIdx="3" presStyleCnt="8">
        <dgm:presLayoutVars>
          <dgm:bulletEnabled val="1"/>
        </dgm:presLayoutVars>
      </dgm:prSet>
      <dgm:spPr/>
      <dgm:t>
        <a:bodyPr/>
        <a:lstStyle/>
        <a:p>
          <a:endParaRPr lang="en-US"/>
        </a:p>
      </dgm:t>
    </dgm:pt>
    <dgm:pt modelId="{F53ED4BB-C97C-4DF7-A9CB-B5F8DBC61E1C}" type="pres">
      <dgm:prSet presAssocID="{92A68DA4-3065-45A9-811B-E27CF69D3AA5}" presName="childTextArrow" presStyleLbl="fgAccFollowNode1" presStyleIdx="4" presStyleCnt="8">
        <dgm:presLayoutVars>
          <dgm:bulletEnabled val="1"/>
        </dgm:presLayoutVars>
      </dgm:prSet>
      <dgm:spPr/>
      <dgm:t>
        <a:bodyPr/>
        <a:lstStyle/>
        <a:p>
          <a:endParaRPr lang="en-US"/>
        </a:p>
      </dgm:t>
    </dgm:pt>
    <dgm:pt modelId="{CC65DFF7-8448-4F03-9814-02D521783B78}" type="pres">
      <dgm:prSet presAssocID="{BDACD0CC-D0CB-4006-A658-8076CE339A26}" presName="childTextArrow" presStyleLbl="fgAccFollowNode1" presStyleIdx="5" presStyleCnt="8">
        <dgm:presLayoutVars>
          <dgm:bulletEnabled val="1"/>
        </dgm:presLayoutVars>
      </dgm:prSet>
      <dgm:spPr/>
      <dgm:t>
        <a:bodyPr/>
        <a:lstStyle/>
        <a:p>
          <a:endParaRPr lang="en-US"/>
        </a:p>
      </dgm:t>
    </dgm:pt>
    <dgm:pt modelId="{53B2D381-5BA3-429B-88A0-722093B085EB}" type="pres">
      <dgm:prSet presAssocID="{D7D832DE-4870-4685-ABBB-1A429E8F05DD}" presName="sp" presStyleCnt="0"/>
      <dgm:spPr/>
      <dgm:t>
        <a:bodyPr/>
        <a:lstStyle/>
        <a:p>
          <a:endParaRPr lang="en-US"/>
        </a:p>
      </dgm:t>
    </dgm:pt>
    <dgm:pt modelId="{AF033889-8D83-42A0-9CE9-9474196ABB48}" type="pres">
      <dgm:prSet presAssocID="{DF912AAD-E5A9-48FE-95A3-9EF0A7B2EF00}" presName="arrowAndChildren" presStyleCnt="0"/>
      <dgm:spPr/>
      <dgm:t>
        <a:bodyPr/>
        <a:lstStyle/>
        <a:p>
          <a:endParaRPr lang="en-US"/>
        </a:p>
      </dgm:t>
    </dgm:pt>
    <dgm:pt modelId="{10E01AC5-B96E-4C6D-9DAF-7A480ECE5779}" type="pres">
      <dgm:prSet presAssocID="{DF912AAD-E5A9-48FE-95A3-9EF0A7B2EF00}" presName="parentTextArrow" presStyleLbl="node1" presStyleIdx="1" presStyleCnt="3"/>
      <dgm:spPr/>
      <dgm:t>
        <a:bodyPr/>
        <a:lstStyle/>
        <a:p>
          <a:endParaRPr lang="en-US"/>
        </a:p>
      </dgm:t>
    </dgm:pt>
    <dgm:pt modelId="{667D6E4A-C2D3-41F1-8F02-AF127CC7AF16}" type="pres">
      <dgm:prSet presAssocID="{DF912AAD-E5A9-48FE-95A3-9EF0A7B2EF00}" presName="arrow" presStyleLbl="node1" presStyleIdx="2" presStyleCnt="3" custLinFactNeighborY="-8021"/>
      <dgm:spPr/>
      <dgm:t>
        <a:bodyPr/>
        <a:lstStyle/>
        <a:p>
          <a:endParaRPr lang="en-US"/>
        </a:p>
      </dgm:t>
    </dgm:pt>
    <dgm:pt modelId="{DEDDF8C4-6DA4-4264-91DD-B945A4CC95A3}" type="pres">
      <dgm:prSet presAssocID="{DF912AAD-E5A9-48FE-95A3-9EF0A7B2EF00}" presName="descendantArrow" presStyleCnt="0"/>
      <dgm:spPr/>
      <dgm:t>
        <a:bodyPr/>
        <a:lstStyle/>
        <a:p>
          <a:endParaRPr lang="en-US"/>
        </a:p>
      </dgm:t>
    </dgm:pt>
    <dgm:pt modelId="{25DD2C40-2283-4E57-8E1B-01C6647355A0}" type="pres">
      <dgm:prSet presAssocID="{D30612AE-240F-4975-9CD6-7867109A5E5D}" presName="childTextArrow" presStyleLbl="fgAccFollowNode1" presStyleIdx="6" presStyleCnt="8">
        <dgm:presLayoutVars>
          <dgm:bulletEnabled val="1"/>
        </dgm:presLayoutVars>
      </dgm:prSet>
      <dgm:spPr/>
      <dgm:t>
        <a:bodyPr/>
        <a:lstStyle/>
        <a:p>
          <a:endParaRPr lang="en-US"/>
        </a:p>
      </dgm:t>
    </dgm:pt>
    <dgm:pt modelId="{29923EC0-8C6E-438C-8B74-01A26401A0BF}" type="pres">
      <dgm:prSet presAssocID="{74354713-49F1-4694-86E2-10487D0BA118}" presName="childTextArrow" presStyleLbl="fgAccFollowNode1" presStyleIdx="7" presStyleCnt="8">
        <dgm:presLayoutVars>
          <dgm:bulletEnabled val="1"/>
        </dgm:presLayoutVars>
      </dgm:prSet>
      <dgm:spPr/>
      <dgm:t>
        <a:bodyPr/>
        <a:lstStyle/>
        <a:p>
          <a:endParaRPr lang="en-US"/>
        </a:p>
      </dgm:t>
    </dgm:pt>
  </dgm:ptLst>
  <dgm:cxnLst>
    <dgm:cxn modelId="{4562E965-CE85-411C-A582-B7EFBE7CB9FA}" srcId="{9E98C710-1F3B-4B48-BC99-6450A9BBFABE}" destId="{0C22E87A-5808-4571-971A-361F30A1FD2E}" srcOrd="0" destOrd="0" parTransId="{0F6CD05C-70FC-44F8-8D39-CB58157667FF}" sibTransId="{0697E954-8052-4809-A423-EB2D19C4B945}"/>
    <dgm:cxn modelId="{E4FE72B8-33B8-4E8B-946C-460A99EF6803}" srcId="{5CECAAEA-04B0-434F-BE3F-A73606B074A7}" destId="{BDACD0CC-D0CB-4006-A658-8076CE339A26}" srcOrd="2" destOrd="0" parTransId="{4608FAB4-DFD9-4880-A24A-CD7A8AF99B51}" sibTransId="{F8127684-3CAD-4CC1-806D-BDD8E1F4850A}"/>
    <dgm:cxn modelId="{BE1616A3-FE40-4E5B-AABA-FD3F5F1D4911}" srcId="{DF912AAD-E5A9-48FE-95A3-9EF0A7B2EF00}" destId="{74354713-49F1-4694-86E2-10487D0BA118}" srcOrd="1" destOrd="0" parTransId="{B191C5C2-3DE9-45E0-AA1E-B02B6E660CCC}" sibTransId="{8DF6E9D9-191B-494E-8242-F76B0C6BE12E}"/>
    <dgm:cxn modelId="{A9C42DDE-FC85-4E1B-9973-C2458D5C38ED}" srcId="{0F5B4FDC-6EA8-4886-9BB2-D4F7CEEAA923}" destId="{9E98C710-1F3B-4B48-BC99-6450A9BBFABE}" srcOrd="2" destOrd="0" parTransId="{C3A6BB02-63C6-41A3-A232-1FB7EE35EA6E}" sibTransId="{E05F4613-1026-42CC-AC11-E46C5BD42445}"/>
    <dgm:cxn modelId="{601C17D5-6266-4ACB-95FA-B0F22EAF293C}" type="presOf" srcId="{9E98C710-1F3B-4B48-BC99-6450A9BBFABE}" destId="{AFDDE85A-95B2-4086-8DFC-9389BA7AE249}" srcOrd="1" destOrd="0" presId="urn:microsoft.com/office/officeart/2005/8/layout/process4"/>
    <dgm:cxn modelId="{994031AF-ADD6-4115-9816-32C80CD6574F}" srcId="{9E98C710-1F3B-4B48-BC99-6450A9BBFABE}" destId="{2F9EBF92-9759-4AAB-AE5D-9F7FAD9684D6}" srcOrd="1" destOrd="0" parTransId="{6E81E946-28E9-46C6-9A7B-527022E2BDD8}" sibTransId="{963A6714-F3BF-4471-91D3-A7B5A3D5C630}"/>
    <dgm:cxn modelId="{CB2E4224-4FE1-4E41-826B-5D912C535331}" srcId="{5CECAAEA-04B0-434F-BE3F-A73606B074A7}" destId="{29702D13-A457-4A41-8458-F86A07992352}" srcOrd="0" destOrd="0" parTransId="{E0451AB3-6B1C-4B5A-A075-723632172527}" sibTransId="{A2351755-B5FF-408D-881B-7D25987CA7D5}"/>
    <dgm:cxn modelId="{3411F543-CC66-436A-AAC5-53AD95F19A62}" type="presOf" srcId="{5CECAAEA-04B0-434F-BE3F-A73606B074A7}" destId="{0E40CDFD-97BE-4E42-B203-86D767B21415}" srcOrd="0" destOrd="0" presId="urn:microsoft.com/office/officeart/2005/8/layout/process4"/>
    <dgm:cxn modelId="{416768BD-DFC9-4B52-AB91-0D7275FF96C8}" type="presOf" srcId="{DF912AAD-E5A9-48FE-95A3-9EF0A7B2EF00}" destId="{667D6E4A-C2D3-41F1-8F02-AF127CC7AF16}" srcOrd="1" destOrd="0" presId="urn:microsoft.com/office/officeart/2005/8/layout/process4"/>
    <dgm:cxn modelId="{34E713EA-000F-4B82-B596-A4C48AE4B660}" type="presOf" srcId="{2F9EBF92-9759-4AAB-AE5D-9F7FAD9684D6}" destId="{FDAF1DDA-1552-4E9B-8ABF-0DAA6C4FF9F9}" srcOrd="0" destOrd="0" presId="urn:microsoft.com/office/officeart/2005/8/layout/process4"/>
    <dgm:cxn modelId="{A456BC13-6E6E-4430-B8CE-5DBE0D372E6F}" type="presOf" srcId="{92A68DA4-3065-45A9-811B-E27CF69D3AA5}" destId="{F53ED4BB-C97C-4DF7-A9CB-B5F8DBC61E1C}" srcOrd="0" destOrd="0" presId="urn:microsoft.com/office/officeart/2005/8/layout/process4"/>
    <dgm:cxn modelId="{18FCE2F0-809B-4ECA-B223-4A15B90F4E5A}" type="presOf" srcId="{0C22E87A-5808-4571-971A-361F30A1FD2E}" destId="{61DA6B6B-8986-4BC4-B425-D9BD107B7131}" srcOrd="0" destOrd="0" presId="urn:microsoft.com/office/officeart/2005/8/layout/process4"/>
    <dgm:cxn modelId="{D55B91E8-DAA5-4D06-BF28-DCEF77D153C4}" srcId="{9E98C710-1F3B-4B48-BC99-6450A9BBFABE}" destId="{88ABABF8-5BA7-48F1-BA4A-DDC94940292E}" srcOrd="2" destOrd="0" parTransId="{7A07BD63-8982-4457-8B04-C0E064D0B27C}" sibTransId="{B29DC9E6-D21F-4789-AD2A-B9A1CCDE044E}"/>
    <dgm:cxn modelId="{4C7AD4C6-3E74-4406-AAB2-644AC4628C91}" srcId="{0F5B4FDC-6EA8-4886-9BB2-D4F7CEEAA923}" destId="{DF912AAD-E5A9-48FE-95A3-9EF0A7B2EF00}" srcOrd="0" destOrd="0" parTransId="{DE531D75-9C84-4157-BD6C-EA6D8A990836}" sibTransId="{D7D832DE-4870-4685-ABBB-1A429E8F05DD}"/>
    <dgm:cxn modelId="{B331DDB8-0C28-4831-B7CD-7C0B59F2C7B1}" type="presOf" srcId="{DF912AAD-E5A9-48FE-95A3-9EF0A7B2EF00}" destId="{10E01AC5-B96E-4C6D-9DAF-7A480ECE5779}" srcOrd="0" destOrd="0" presId="urn:microsoft.com/office/officeart/2005/8/layout/process4"/>
    <dgm:cxn modelId="{D02DF785-4302-412D-8ABC-966F3B6B0433}" type="presOf" srcId="{74354713-49F1-4694-86E2-10487D0BA118}" destId="{29923EC0-8C6E-438C-8B74-01A26401A0BF}" srcOrd="0" destOrd="0" presId="urn:microsoft.com/office/officeart/2005/8/layout/process4"/>
    <dgm:cxn modelId="{38671A7E-13D6-4F62-AFDA-2D0293A900B0}" type="presOf" srcId="{D30612AE-240F-4975-9CD6-7867109A5E5D}" destId="{25DD2C40-2283-4E57-8E1B-01C6647355A0}" srcOrd="0" destOrd="0" presId="urn:microsoft.com/office/officeart/2005/8/layout/process4"/>
    <dgm:cxn modelId="{11114923-7FF6-4EC8-A5FA-9A36667B9EDB}" type="presOf" srcId="{BDACD0CC-D0CB-4006-A658-8076CE339A26}" destId="{CC65DFF7-8448-4F03-9814-02D521783B78}" srcOrd="0" destOrd="0" presId="urn:microsoft.com/office/officeart/2005/8/layout/process4"/>
    <dgm:cxn modelId="{D237B2E7-F899-4382-BF06-2B2A1B01DB01}" type="presOf" srcId="{0F5B4FDC-6EA8-4886-9BB2-D4F7CEEAA923}" destId="{7FF1CC1E-634B-4C87-97DF-693D59AA0ADE}" srcOrd="0" destOrd="0" presId="urn:microsoft.com/office/officeart/2005/8/layout/process4"/>
    <dgm:cxn modelId="{6A53E16E-1199-4FB9-A231-3879F7701694}" type="presOf" srcId="{5CECAAEA-04B0-434F-BE3F-A73606B074A7}" destId="{06748434-08C3-4B15-AED8-4D73C8689619}" srcOrd="1" destOrd="0" presId="urn:microsoft.com/office/officeart/2005/8/layout/process4"/>
    <dgm:cxn modelId="{7DA8AD39-A0FF-4BFB-8589-654B1110520D}" srcId="{5CECAAEA-04B0-434F-BE3F-A73606B074A7}" destId="{92A68DA4-3065-45A9-811B-E27CF69D3AA5}" srcOrd="1" destOrd="0" parTransId="{5DCB5B70-D7A9-4E3C-BEC1-B4521B3FDD54}" sibTransId="{EE8BB8EC-855D-4345-8E36-2B4EF5B4F4A2}"/>
    <dgm:cxn modelId="{BA1AA723-B2E6-48C1-99EF-F2269C3F0B96}" srcId="{DF912AAD-E5A9-48FE-95A3-9EF0A7B2EF00}" destId="{D30612AE-240F-4975-9CD6-7867109A5E5D}" srcOrd="0" destOrd="0" parTransId="{7DC573C3-250D-4395-A619-85DD8145DB5D}" sibTransId="{93B64DCC-AE6A-4269-8E8B-D9AFF7CA796B}"/>
    <dgm:cxn modelId="{8DE4B27D-7B62-479D-AE63-698F6178851C}" srcId="{0F5B4FDC-6EA8-4886-9BB2-D4F7CEEAA923}" destId="{5CECAAEA-04B0-434F-BE3F-A73606B074A7}" srcOrd="1" destOrd="0" parTransId="{0F1D77F2-8999-410C-B387-3F6B5DAC728C}" sibTransId="{7CA4D195-F0DC-46F9-850A-97CD74D15E1E}"/>
    <dgm:cxn modelId="{59385D6F-E5C4-4F32-B852-0C88561B2C5E}" type="presOf" srcId="{29702D13-A457-4A41-8458-F86A07992352}" destId="{6D3006A3-48F6-4896-B1A4-A8AF48AA4F48}" srcOrd="0" destOrd="0" presId="urn:microsoft.com/office/officeart/2005/8/layout/process4"/>
    <dgm:cxn modelId="{9DDD98EC-6EDF-47FB-8457-7DE4AE2FFB1E}" type="presOf" srcId="{88ABABF8-5BA7-48F1-BA4A-DDC94940292E}" destId="{5DA9AD7C-1242-4DD2-BB3B-DFD3266FA3F9}" srcOrd="0" destOrd="0" presId="urn:microsoft.com/office/officeart/2005/8/layout/process4"/>
    <dgm:cxn modelId="{0EC4CD51-46E0-4439-853C-A67C798CA2C4}" type="presOf" srcId="{9E98C710-1F3B-4B48-BC99-6450A9BBFABE}" destId="{3D2FD987-7D16-495A-AD7E-C2FBB26ED60F}" srcOrd="0" destOrd="0" presId="urn:microsoft.com/office/officeart/2005/8/layout/process4"/>
    <dgm:cxn modelId="{3EA60137-26C1-49B5-B5C2-621C7FE3E334}" type="presParOf" srcId="{7FF1CC1E-634B-4C87-97DF-693D59AA0ADE}" destId="{8A095AE5-B7CC-4A2D-A83D-3C163E3763D3}" srcOrd="0" destOrd="0" presId="urn:microsoft.com/office/officeart/2005/8/layout/process4"/>
    <dgm:cxn modelId="{D0DFB1B3-A5D2-43E5-8119-B59F47ED0CCB}" type="presParOf" srcId="{8A095AE5-B7CC-4A2D-A83D-3C163E3763D3}" destId="{3D2FD987-7D16-495A-AD7E-C2FBB26ED60F}" srcOrd="0" destOrd="0" presId="urn:microsoft.com/office/officeart/2005/8/layout/process4"/>
    <dgm:cxn modelId="{446477C4-61FD-45AF-8965-5785356753D2}" type="presParOf" srcId="{8A095AE5-B7CC-4A2D-A83D-3C163E3763D3}" destId="{AFDDE85A-95B2-4086-8DFC-9389BA7AE249}" srcOrd="1" destOrd="0" presId="urn:microsoft.com/office/officeart/2005/8/layout/process4"/>
    <dgm:cxn modelId="{B8285D91-267D-4D2E-A26D-71DD9023BF8E}" type="presParOf" srcId="{8A095AE5-B7CC-4A2D-A83D-3C163E3763D3}" destId="{C6B2DB0B-96B8-451B-BE35-FA3B84B9B769}" srcOrd="2" destOrd="0" presId="urn:microsoft.com/office/officeart/2005/8/layout/process4"/>
    <dgm:cxn modelId="{8690F03A-93E1-437B-A770-49FA1B9C8BD7}" type="presParOf" srcId="{C6B2DB0B-96B8-451B-BE35-FA3B84B9B769}" destId="{61DA6B6B-8986-4BC4-B425-D9BD107B7131}" srcOrd="0" destOrd="0" presId="urn:microsoft.com/office/officeart/2005/8/layout/process4"/>
    <dgm:cxn modelId="{D39A2F6B-5D22-41DD-95C8-316060E750EA}" type="presParOf" srcId="{C6B2DB0B-96B8-451B-BE35-FA3B84B9B769}" destId="{FDAF1DDA-1552-4E9B-8ABF-0DAA6C4FF9F9}" srcOrd="1" destOrd="0" presId="urn:microsoft.com/office/officeart/2005/8/layout/process4"/>
    <dgm:cxn modelId="{A547C7D6-B5E4-49BF-BA5D-A1CCCBBA3320}" type="presParOf" srcId="{C6B2DB0B-96B8-451B-BE35-FA3B84B9B769}" destId="{5DA9AD7C-1242-4DD2-BB3B-DFD3266FA3F9}" srcOrd="2" destOrd="0" presId="urn:microsoft.com/office/officeart/2005/8/layout/process4"/>
    <dgm:cxn modelId="{838988D3-605A-43CD-A16E-710748A7F2FE}" type="presParOf" srcId="{7FF1CC1E-634B-4C87-97DF-693D59AA0ADE}" destId="{EBA66D54-FB6C-4215-A74E-A69A99F88AD9}" srcOrd="1" destOrd="0" presId="urn:microsoft.com/office/officeart/2005/8/layout/process4"/>
    <dgm:cxn modelId="{C1273585-9F62-4218-81A0-0E5158A8C962}" type="presParOf" srcId="{7FF1CC1E-634B-4C87-97DF-693D59AA0ADE}" destId="{0BA95D53-2964-4900-8971-541EBAC5789D}" srcOrd="2" destOrd="0" presId="urn:microsoft.com/office/officeart/2005/8/layout/process4"/>
    <dgm:cxn modelId="{16CEDB95-655E-4C2D-AC52-D8BF6D1263E0}" type="presParOf" srcId="{0BA95D53-2964-4900-8971-541EBAC5789D}" destId="{0E40CDFD-97BE-4E42-B203-86D767B21415}" srcOrd="0" destOrd="0" presId="urn:microsoft.com/office/officeart/2005/8/layout/process4"/>
    <dgm:cxn modelId="{9684A6A0-A15E-4F78-8943-14539CA49FE7}" type="presParOf" srcId="{0BA95D53-2964-4900-8971-541EBAC5789D}" destId="{06748434-08C3-4B15-AED8-4D73C8689619}" srcOrd="1" destOrd="0" presId="urn:microsoft.com/office/officeart/2005/8/layout/process4"/>
    <dgm:cxn modelId="{7FE3B9FB-8344-45E7-B4FE-9969B518CCE6}" type="presParOf" srcId="{0BA95D53-2964-4900-8971-541EBAC5789D}" destId="{9F0418B6-7637-4A23-A69B-2F078658F753}" srcOrd="2" destOrd="0" presId="urn:microsoft.com/office/officeart/2005/8/layout/process4"/>
    <dgm:cxn modelId="{6042CB95-DD83-4283-8E4F-A23B11EF381F}" type="presParOf" srcId="{9F0418B6-7637-4A23-A69B-2F078658F753}" destId="{6D3006A3-48F6-4896-B1A4-A8AF48AA4F48}" srcOrd="0" destOrd="0" presId="urn:microsoft.com/office/officeart/2005/8/layout/process4"/>
    <dgm:cxn modelId="{6FB574AC-97F0-49C8-BAA1-29C4B24A6B89}" type="presParOf" srcId="{9F0418B6-7637-4A23-A69B-2F078658F753}" destId="{F53ED4BB-C97C-4DF7-A9CB-B5F8DBC61E1C}" srcOrd="1" destOrd="0" presId="urn:microsoft.com/office/officeart/2005/8/layout/process4"/>
    <dgm:cxn modelId="{41D3F7E6-31DE-4C15-B227-B7EABC7C7532}" type="presParOf" srcId="{9F0418B6-7637-4A23-A69B-2F078658F753}" destId="{CC65DFF7-8448-4F03-9814-02D521783B78}" srcOrd="2" destOrd="0" presId="urn:microsoft.com/office/officeart/2005/8/layout/process4"/>
    <dgm:cxn modelId="{80593A57-881F-422C-AB4F-6B3E62F82226}" type="presParOf" srcId="{7FF1CC1E-634B-4C87-97DF-693D59AA0ADE}" destId="{53B2D381-5BA3-429B-88A0-722093B085EB}" srcOrd="3" destOrd="0" presId="urn:microsoft.com/office/officeart/2005/8/layout/process4"/>
    <dgm:cxn modelId="{3E9F2DCF-598E-47FA-AB81-F8D7B6B0BBD4}" type="presParOf" srcId="{7FF1CC1E-634B-4C87-97DF-693D59AA0ADE}" destId="{AF033889-8D83-42A0-9CE9-9474196ABB48}" srcOrd="4" destOrd="0" presId="urn:microsoft.com/office/officeart/2005/8/layout/process4"/>
    <dgm:cxn modelId="{5D440574-AEE8-4BBF-BE1A-9F2E56B4C973}" type="presParOf" srcId="{AF033889-8D83-42A0-9CE9-9474196ABB48}" destId="{10E01AC5-B96E-4C6D-9DAF-7A480ECE5779}" srcOrd="0" destOrd="0" presId="urn:microsoft.com/office/officeart/2005/8/layout/process4"/>
    <dgm:cxn modelId="{B1E5EE5D-F500-4F37-ADAF-2453A1640D80}" type="presParOf" srcId="{AF033889-8D83-42A0-9CE9-9474196ABB48}" destId="{667D6E4A-C2D3-41F1-8F02-AF127CC7AF16}" srcOrd="1" destOrd="0" presId="urn:microsoft.com/office/officeart/2005/8/layout/process4"/>
    <dgm:cxn modelId="{19A2B6C1-4ACD-476F-B070-D6AE28630308}" type="presParOf" srcId="{AF033889-8D83-42A0-9CE9-9474196ABB48}" destId="{DEDDF8C4-6DA4-4264-91DD-B945A4CC95A3}" srcOrd="2" destOrd="0" presId="urn:microsoft.com/office/officeart/2005/8/layout/process4"/>
    <dgm:cxn modelId="{B56AD969-F828-47C0-AC20-20F6EE81A794}" type="presParOf" srcId="{DEDDF8C4-6DA4-4264-91DD-B945A4CC95A3}" destId="{25DD2C40-2283-4E57-8E1B-01C6647355A0}" srcOrd="0" destOrd="0" presId="urn:microsoft.com/office/officeart/2005/8/layout/process4"/>
    <dgm:cxn modelId="{231FB10A-4623-4A64-81AD-BF994D647F58}" type="presParOf" srcId="{DEDDF8C4-6DA4-4264-91DD-B945A4CC95A3}" destId="{29923EC0-8C6E-438C-8B74-01A26401A0BF}" srcOrd="1"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27D81F-A8B2-44DE-9A4F-E91E5BB0B3DE}"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BD3B6E90-A3FE-4615-B979-551F533F881A}">
      <dgm:prSet phldrT="[Text]" custT="1"/>
      <dgm:spPr/>
      <dgm:t>
        <a:bodyPr/>
        <a:lstStyle/>
        <a:p>
          <a:r>
            <a:rPr lang="en-US" sz="2000" b="0" u="none" dirty="0" smtClean="0"/>
            <a:t>The District is </a:t>
          </a:r>
          <a:r>
            <a:rPr lang="en-US" sz="2000" b="1" u="none" dirty="0" smtClean="0"/>
            <a:t>Responsible</a:t>
          </a:r>
          <a:endParaRPr lang="en-US" sz="2000" b="1" u="none" dirty="0"/>
        </a:p>
      </dgm:t>
    </dgm:pt>
    <dgm:pt modelId="{CD70A69E-0765-47B4-9E6B-11FFBD59A81E}" type="parTrans" cxnId="{4AD9240F-B3EE-4FC5-8A85-FB95A7596DCF}">
      <dgm:prSet/>
      <dgm:spPr/>
      <dgm:t>
        <a:bodyPr/>
        <a:lstStyle/>
        <a:p>
          <a:endParaRPr lang="en-US"/>
        </a:p>
      </dgm:t>
    </dgm:pt>
    <dgm:pt modelId="{C771E0CE-3AD6-4D70-8D02-16215BF47939}" type="sibTrans" cxnId="{4AD9240F-B3EE-4FC5-8A85-FB95A7596DCF}">
      <dgm:prSet/>
      <dgm:spPr/>
      <dgm:t>
        <a:bodyPr/>
        <a:lstStyle/>
        <a:p>
          <a:endParaRPr lang="en-US"/>
        </a:p>
      </dgm:t>
    </dgm:pt>
    <dgm:pt modelId="{8339CDD3-5B9C-410D-A382-91A577339298}">
      <dgm:prSet/>
      <dgm:spPr/>
      <dgm:t>
        <a:bodyPr/>
        <a:lstStyle/>
        <a:p>
          <a:r>
            <a:rPr lang="en-US" dirty="0" smtClean="0"/>
            <a:t>The authorizing district is the LEA and has a financial and legal responsibility to ensure all children with disabilities enrolled in the charter school receive a free appropriate public education.</a:t>
          </a:r>
          <a:endParaRPr lang="en-US" dirty="0"/>
        </a:p>
      </dgm:t>
    </dgm:pt>
    <dgm:pt modelId="{13A1A962-D664-45EA-8EAB-3DC6B3F0C219}" type="parTrans" cxnId="{BB54E2F1-8A59-4697-AC34-61620CBA58FD}">
      <dgm:prSet/>
      <dgm:spPr/>
      <dgm:t>
        <a:bodyPr/>
        <a:lstStyle/>
        <a:p>
          <a:endParaRPr lang="en-US"/>
        </a:p>
      </dgm:t>
    </dgm:pt>
    <dgm:pt modelId="{8E4FEBF2-46B7-44A6-BDB6-1CA6FE22402D}" type="sibTrans" cxnId="{BB54E2F1-8A59-4697-AC34-61620CBA58FD}">
      <dgm:prSet/>
      <dgm:spPr/>
      <dgm:t>
        <a:bodyPr/>
        <a:lstStyle/>
        <a:p>
          <a:endParaRPr lang="en-US"/>
        </a:p>
      </dgm:t>
    </dgm:pt>
    <dgm:pt modelId="{AAB19892-C4A6-413B-9AF4-6D631EE3B039}">
      <dgm:prSet/>
      <dgm:spPr/>
      <dgm:t>
        <a:bodyPr/>
        <a:lstStyle/>
        <a:p>
          <a:r>
            <a:rPr lang="en-US" dirty="0" smtClean="0"/>
            <a:t>The district has full control over special education at the charter school </a:t>
          </a:r>
          <a:endParaRPr lang="en-US" dirty="0"/>
        </a:p>
      </dgm:t>
    </dgm:pt>
    <dgm:pt modelId="{5519C970-F305-4E24-B14B-DCB771C052C8}" type="parTrans" cxnId="{4D18CDED-200B-47D5-8A36-653E7962B905}">
      <dgm:prSet/>
      <dgm:spPr/>
      <dgm:t>
        <a:bodyPr/>
        <a:lstStyle/>
        <a:p>
          <a:endParaRPr lang="en-US"/>
        </a:p>
      </dgm:t>
    </dgm:pt>
    <dgm:pt modelId="{DB8ECD1C-1400-41F6-9A40-DB5A41943195}" type="sibTrans" cxnId="{4D18CDED-200B-47D5-8A36-653E7962B905}">
      <dgm:prSet/>
      <dgm:spPr/>
      <dgm:t>
        <a:bodyPr/>
        <a:lstStyle/>
        <a:p>
          <a:endParaRPr lang="en-US"/>
        </a:p>
      </dgm:t>
    </dgm:pt>
    <dgm:pt modelId="{7BAC8EEC-2ED5-4C00-AC6E-689016C632F9}">
      <dgm:prSet/>
      <dgm:spPr/>
      <dgm:t>
        <a:bodyPr/>
        <a:lstStyle/>
        <a:p>
          <a:r>
            <a:rPr lang="en-US" dirty="0" smtClean="0"/>
            <a:t>The district retains all funds, plus an additional fair share contribution fee from the charter school</a:t>
          </a:r>
          <a:endParaRPr lang="en-US" dirty="0"/>
        </a:p>
      </dgm:t>
    </dgm:pt>
    <dgm:pt modelId="{E80A4779-1E0F-4CDB-86BA-B293C168E7AA}" type="parTrans" cxnId="{D70BD91E-80F3-409D-9BF2-5EFB1694BF57}">
      <dgm:prSet/>
      <dgm:spPr/>
      <dgm:t>
        <a:bodyPr/>
        <a:lstStyle/>
        <a:p>
          <a:endParaRPr lang="en-US"/>
        </a:p>
      </dgm:t>
    </dgm:pt>
    <dgm:pt modelId="{FA3BD469-26E0-4452-AF76-5D5E3A1B68D6}" type="sibTrans" cxnId="{D70BD91E-80F3-409D-9BF2-5EFB1694BF57}">
      <dgm:prSet/>
      <dgm:spPr/>
      <dgm:t>
        <a:bodyPr/>
        <a:lstStyle/>
        <a:p>
          <a:endParaRPr lang="en-US"/>
        </a:p>
      </dgm:t>
    </dgm:pt>
    <dgm:pt modelId="{5E21812D-9C86-45AE-BBFF-EC84B2DCDBDC}">
      <dgm:prSet custT="1"/>
      <dgm:spPr/>
      <dgm:t>
        <a:bodyPr/>
        <a:lstStyle/>
        <a:p>
          <a:r>
            <a:rPr lang="en-US" sz="2000" dirty="0" smtClean="0"/>
            <a:t>The District Retains </a:t>
          </a:r>
          <a:r>
            <a:rPr lang="en-US" sz="2000" b="1" dirty="0" smtClean="0"/>
            <a:t>Control</a:t>
          </a:r>
          <a:r>
            <a:rPr lang="en-US" sz="2000" dirty="0" smtClean="0"/>
            <a:t> of Funding and Service Delivery</a:t>
          </a:r>
          <a:endParaRPr lang="en-US" sz="2000" dirty="0"/>
        </a:p>
      </dgm:t>
    </dgm:pt>
    <dgm:pt modelId="{C384F095-3E67-45BD-921C-C2906924D8FC}" type="parTrans" cxnId="{9C26BA59-0979-446A-8F55-9E3435D23D28}">
      <dgm:prSet/>
      <dgm:spPr/>
      <dgm:t>
        <a:bodyPr/>
        <a:lstStyle/>
        <a:p>
          <a:endParaRPr lang="en-US"/>
        </a:p>
      </dgm:t>
    </dgm:pt>
    <dgm:pt modelId="{2063828E-7A02-4E93-9661-2085FF221E6F}" type="sibTrans" cxnId="{9C26BA59-0979-446A-8F55-9E3435D23D28}">
      <dgm:prSet/>
      <dgm:spPr/>
      <dgm:t>
        <a:bodyPr/>
        <a:lstStyle/>
        <a:p>
          <a:endParaRPr lang="en-US"/>
        </a:p>
      </dgm:t>
    </dgm:pt>
    <dgm:pt modelId="{86B8CB42-A067-45AF-8665-2FBCA727DE1D}">
      <dgm:prSet/>
      <dgm:spPr/>
      <dgm:t>
        <a:bodyPr/>
        <a:lstStyle/>
        <a:p>
          <a:r>
            <a:rPr lang="en-US" dirty="0" smtClean="0"/>
            <a:t>The district decides how, when and where services are provided for students with disabilities</a:t>
          </a:r>
          <a:endParaRPr lang="en-US" dirty="0"/>
        </a:p>
      </dgm:t>
    </dgm:pt>
    <dgm:pt modelId="{DF900F09-93E7-4496-B345-F3C30D1EA193}" type="parTrans" cxnId="{BB6B4BAD-6FD6-4293-AA55-3A8F6BBD2F66}">
      <dgm:prSet/>
      <dgm:spPr/>
      <dgm:t>
        <a:bodyPr/>
        <a:lstStyle/>
        <a:p>
          <a:endParaRPr lang="en-US"/>
        </a:p>
      </dgm:t>
    </dgm:pt>
    <dgm:pt modelId="{EE04EBD6-3788-44A0-BD15-4B7D1C4944B4}" type="sibTrans" cxnId="{BB6B4BAD-6FD6-4293-AA55-3A8F6BBD2F66}">
      <dgm:prSet/>
      <dgm:spPr/>
      <dgm:t>
        <a:bodyPr/>
        <a:lstStyle/>
        <a:p>
          <a:endParaRPr lang="en-US"/>
        </a:p>
      </dgm:t>
    </dgm:pt>
    <dgm:pt modelId="{BC6413E6-7723-44FA-8798-28894A8CFCD8}" type="pres">
      <dgm:prSet presAssocID="{B827D81F-A8B2-44DE-9A4F-E91E5BB0B3DE}" presName="linear" presStyleCnt="0">
        <dgm:presLayoutVars>
          <dgm:dir/>
          <dgm:animLvl val="lvl"/>
          <dgm:resizeHandles val="exact"/>
        </dgm:presLayoutVars>
      </dgm:prSet>
      <dgm:spPr/>
      <dgm:t>
        <a:bodyPr/>
        <a:lstStyle/>
        <a:p>
          <a:endParaRPr lang="en-US"/>
        </a:p>
      </dgm:t>
    </dgm:pt>
    <dgm:pt modelId="{AC08DBE6-76E3-4C96-9A37-13BA25F26BF1}" type="pres">
      <dgm:prSet presAssocID="{BD3B6E90-A3FE-4615-B979-551F533F881A}" presName="parentLin" presStyleCnt="0"/>
      <dgm:spPr/>
      <dgm:t>
        <a:bodyPr/>
        <a:lstStyle/>
        <a:p>
          <a:endParaRPr lang="en-US"/>
        </a:p>
      </dgm:t>
    </dgm:pt>
    <dgm:pt modelId="{31E6E19D-A2E4-46D2-A813-2D8DF8DD3B19}" type="pres">
      <dgm:prSet presAssocID="{BD3B6E90-A3FE-4615-B979-551F533F881A}" presName="parentLeftMargin" presStyleLbl="node1" presStyleIdx="0" presStyleCnt="2"/>
      <dgm:spPr/>
      <dgm:t>
        <a:bodyPr/>
        <a:lstStyle/>
        <a:p>
          <a:endParaRPr lang="en-US"/>
        </a:p>
      </dgm:t>
    </dgm:pt>
    <dgm:pt modelId="{0E22A18B-6D87-445E-8AE7-29946128C0A9}" type="pres">
      <dgm:prSet presAssocID="{BD3B6E90-A3FE-4615-B979-551F533F881A}" presName="parentText" presStyleLbl="node1" presStyleIdx="0" presStyleCnt="2">
        <dgm:presLayoutVars>
          <dgm:chMax val="0"/>
          <dgm:bulletEnabled val="1"/>
        </dgm:presLayoutVars>
      </dgm:prSet>
      <dgm:spPr/>
      <dgm:t>
        <a:bodyPr/>
        <a:lstStyle/>
        <a:p>
          <a:endParaRPr lang="en-US"/>
        </a:p>
      </dgm:t>
    </dgm:pt>
    <dgm:pt modelId="{611EB71C-8377-4E0A-A984-B13824416A33}" type="pres">
      <dgm:prSet presAssocID="{BD3B6E90-A3FE-4615-B979-551F533F881A}" presName="negativeSpace" presStyleCnt="0"/>
      <dgm:spPr/>
      <dgm:t>
        <a:bodyPr/>
        <a:lstStyle/>
        <a:p>
          <a:endParaRPr lang="en-US"/>
        </a:p>
      </dgm:t>
    </dgm:pt>
    <dgm:pt modelId="{F5DF0E39-E4C3-4215-9FA6-57A6E8D1BF4C}" type="pres">
      <dgm:prSet presAssocID="{BD3B6E90-A3FE-4615-B979-551F533F881A}" presName="childText" presStyleLbl="conFgAcc1" presStyleIdx="0" presStyleCnt="2">
        <dgm:presLayoutVars>
          <dgm:bulletEnabled val="1"/>
        </dgm:presLayoutVars>
      </dgm:prSet>
      <dgm:spPr/>
      <dgm:t>
        <a:bodyPr/>
        <a:lstStyle/>
        <a:p>
          <a:endParaRPr lang="en-US"/>
        </a:p>
      </dgm:t>
    </dgm:pt>
    <dgm:pt modelId="{11DEF675-A812-4C41-B1D0-5C47E54CF124}" type="pres">
      <dgm:prSet presAssocID="{C771E0CE-3AD6-4D70-8D02-16215BF47939}" presName="spaceBetweenRectangles" presStyleCnt="0"/>
      <dgm:spPr/>
      <dgm:t>
        <a:bodyPr/>
        <a:lstStyle/>
        <a:p>
          <a:endParaRPr lang="en-US"/>
        </a:p>
      </dgm:t>
    </dgm:pt>
    <dgm:pt modelId="{864B2E20-FAB3-45DF-BC03-DE80E86FB38C}" type="pres">
      <dgm:prSet presAssocID="{5E21812D-9C86-45AE-BBFF-EC84B2DCDBDC}" presName="parentLin" presStyleCnt="0"/>
      <dgm:spPr/>
      <dgm:t>
        <a:bodyPr/>
        <a:lstStyle/>
        <a:p>
          <a:endParaRPr lang="en-US"/>
        </a:p>
      </dgm:t>
    </dgm:pt>
    <dgm:pt modelId="{AF3D03DF-4372-497B-B2AE-0A5D9B82EF0C}" type="pres">
      <dgm:prSet presAssocID="{5E21812D-9C86-45AE-BBFF-EC84B2DCDBDC}" presName="parentLeftMargin" presStyleLbl="node1" presStyleIdx="0" presStyleCnt="2"/>
      <dgm:spPr/>
      <dgm:t>
        <a:bodyPr/>
        <a:lstStyle/>
        <a:p>
          <a:endParaRPr lang="en-US"/>
        </a:p>
      </dgm:t>
    </dgm:pt>
    <dgm:pt modelId="{358871FC-55FD-4060-B40B-03E525AF7D50}" type="pres">
      <dgm:prSet presAssocID="{5E21812D-9C86-45AE-BBFF-EC84B2DCDBDC}" presName="parentText" presStyleLbl="node1" presStyleIdx="1" presStyleCnt="2" custScaleX="142857">
        <dgm:presLayoutVars>
          <dgm:chMax val="0"/>
          <dgm:bulletEnabled val="1"/>
        </dgm:presLayoutVars>
      </dgm:prSet>
      <dgm:spPr/>
      <dgm:t>
        <a:bodyPr/>
        <a:lstStyle/>
        <a:p>
          <a:endParaRPr lang="en-US"/>
        </a:p>
      </dgm:t>
    </dgm:pt>
    <dgm:pt modelId="{3676C693-902D-48E6-88E9-F3CFCBD99BC6}" type="pres">
      <dgm:prSet presAssocID="{5E21812D-9C86-45AE-BBFF-EC84B2DCDBDC}" presName="negativeSpace" presStyleCnt="0"/>
      <dgm:spPr/>
      <dgm:t>
        <a:bodyPr/>
        <a:lstStyle/>
        <a:p>
          <a:endParaRPr lang="en-US"/>
        </a:p>
      </dgm:t>
    </dgm:pt>
    <dgm:pt modelId="{70B808E3-7402-4414-82AE-306177F84689}" type="pres">
      <dgm:prSet presAssocID="{5E21812D-9C86-45AE-BBFF-EC84B2DCDBDC}" presName="childText" presStyleLbl="conFgAcc1" presStyleIdx="1" presStyleCnt="2">
        <dgm:presLayoutVars>
          <dgm:bulletEnabled val="1"/>
        </dgm:presLayoutVars>
      </dgm:prSet>
      <dgm:spPr/>
      <dgm:t>
        <a:bodyPr/>
        <a:lstStyle/>
        <a:p>
          <a:endParaRPr lang="en-US"/>
        </a:p>
      </dgm:t>
    </dgm:pt>
  </dgm:ptLst>
  <dgm:cxnLst>
    <dgm:cxn modelId="{57CA4992-3824-4E14-A361-8287D515D2C4}" type="presOf" srcId="{7BAC8EEC-2ED5-4C00-AC6E-689016C632F9}" destId="{70B808E3-7402-4414-82AE-306177F84689}" srcOrd="0" destOrd="2" presId="urn:microsoft.com/office/officeart/2005/8/layout/list1"/>
    <dgm:cxn modelId="{4BABBD6B-7DE5-4F69-BCBC-6FFC8C127C88}" type="presOf" srcId="{5E21812D-9C86-45AE-BBFF-EC84B2DCDBDC}" destId="{AF3D03DF-4372-497B-B2AE-0A5D9B82EF0C}" srcOrd="0" destOrd="0" presId="urn:microsoft.com/office/officeart/2005/8/layout/list1"/>
    <dgm:cxn modelId="{895FE00B-2B46-4820-A9D4-0FDF985B7822}" type="presOf" srcId="{AAB19892-C4A6-413B-9AF4-6D631EE3B039}" destId="{70B808E3-7402-4414-82AE-306177F84689}" srcOrd="0" destOrd="0" presId="urn:microsoft.com/office/officeart/2005/8/layout/list1"/>
    <dgm:cxn modelId="{9C26BA59-0979-446A-8F55-9E3435D23D28}" srcId="{B827D81F-A8B2-44DE-9A4F-E91E5BB0B3DE}" destId="{5E21812D-9C86-45AE-BBFF-EC84B2DCDBDC}" srcOrd="1" destOrd="0" parTransId="{C384F095-3E67-45BD-921C-C2906924D8FC}" sibTransId="{2063828E-7A02-4E93-9661-2085FF221E6F}"/>
    <dgm:cxn modelId="{4AD9240F-B3EE-4FC5-8A85-FB95A7596DCF}" srcId="{B827D81F-A8B2-44DE-9A4F-E91E5BB0B3DE}" destId="{BD3B6E90-A3FE-4615-B979-551F533F881A}" srcOrd="0" destOrd="0" parTransId="{CD70A69E-0765-47B4-9E6B-11FFBD59A81E}" sibTransId="{C771E0CE-3AD6-4D70-8D02-16215BF47939}"/>
    <dgm:cxn modelId="{121AD978-0440-40F2-A68F-F436A352F070}" type="presOf" srcId="{BD3B6E90-A3FE-4615-B979-551F533F881A}" destId="{0E22A18B-6D87-445E-8AE7-29946128C0A9}" srcOrd="1" destOrd="0" presId="urn:microsoft.com/office/officeart/2005/8/layout/list1"/>
    <dgm:cxn modelId="{3A2231EF-4C3A-4B42-8035-877AE41B49AC}" type="presOf" srcId="{8339CDD3-5B9C-410D-A382-91A577339298}" destId="{F5DF0E39-E4C3-4215-9FA6-57A6E8D1BF4C}" srcOrd="0" destOrd="0" presId="urn:microsoft.com/office/officeart/2005/8/layout/list1"/>
    <dgm:cxn modelId="{4D18CDED-200B-47D5-8A36-653E7962B905}" srcId="{5E21812D-9C86-45AE-BBFF-EC84B2DCDBDC}" destId="{AAB19892-C4A6-413B-9AF4-6D631EE3B039}" srcOrd="0" destOrd="0" parTransId="{5519C970-F305-4E24-B14B-DCB771C052C8}" sibTransId="{DB8ECD1C-1400-41F6-9A40-DB5A41943195}"/>
    <dgm:cxn modelId="{D70BD91E-80F3-409D-9BF2-5EFB1694BF57}" srcId="{5E21812D-9C86-45AE-BBFF-EC84B2DCDBDC}" destId="{7BAC8EEC-2ED5-4C00-AC6E-689016C632F9}" srcOrd="2" destOrd="0" parTransId="{E80A4779-1E0F-4CDB-86BA-B293C168E7AA}" sibTransId="{FA3BD469-26E0-4452-AF76-5D5E3A1B68D6}"/>
    <dgm:cxn modelId="{BB6B4BAD-6FD6-4293-AA55-3A8F6BBD2F66}" srcId="{5E21812D-9C86-45AE-BBFF-EC84B2DCDBDC}" destId="{86B8CB42-A067-45AF-8665-2FBCA727DE1D}" srcOrd="1" destOrd="0" parTransId="{DF900F09-93E7-4496-B345-F3C30D1EA193}" sibTransId="{EE04EBD6-3788-44A0-BD15-4B7D1C4944B4}"/>
    <dgm:cxn modelId="{2B8FB07B-8E94-4F45-B385-BCCE1F28DAF3}" type="presOf" srcId="{BD3B6E90-A3FE-4615-B979-551F533F881A}" destId="{31E6E19D-A2E4-46D2-A813-2D8DF8DD3B19}" srcOrd="0" destOrd="0" presId="urn:microsoft.com/office/officeart/2005/8/layout/list1"/>
    <dgm:cxn modelId="{D542460F-A7D3-40ED-8214-2F00CC54898E}" type="presOf" srcId="{B827D81F-A8B2-44DE-9A4F-E91E5BB0B3DE}" destId="{BC6413E6-7723-44FA-8798-28894A8CFCD8}" srcOrd="0" destOrd="0" presId="urn:microsoft.com/office/officeart/2005/8/layout/list1"/>
    <dgm:cxn modelId="{26DE6618-C64A-475F-9D75-537DD8669E54}" type="presOf" srcId="{86B8CB42-A067-45AF-8665-2FBCA727DE1D}" destId="{70B808E3-7402-4414-82AE-306177F84689}" srcOrd="0" destOrd="1" presId="urn:microsoft.com/office/officeart/2005/8/layout/list1"/>
    <dgm:cxn modelId="{BB54E2F1-8A59-4697-AC34-61620CBA58FD}" srcId="{BD3B6E90-A3FE-4615-B979-551F533F881A}" destId="{8339CDD3-5B9C-410D-A382-91A577339298}" srcOrd="0" destOrd="0" parTransId="{13A1A962-D664-45EA-8EAB-3DC6B3F0C219}" sibTransId="{8E4FEBF2-46B7-44A6-BDB6-1CA6FE22402D}"/>
    <dgm:cxn modelId="{2F82CDBB-3372-459C-8203-865A148D050C}" type="presOf" srcId="{5E21812D-9C86-45AE-BBFF-EC84B2DCDBDC}" destId="{358871FC-55FD-4060-B40B-03E525AF7D50}" srcOrd="1" destOrd="0" presId="urn:microsoft.com/office/officeart/2005/8/layout/list1"/>
    <dgm:cxn modelId="{3A11918B-217D-4FBF-8C30-3AEF8819256E}" type="presParOf" srcId="{BC6413E6-7723-44FA-8798-28894A8CFCD8}" destId="{AC08DBE6-76E3-4C96-9A37-13BA25F26BF1}" srcOrd="0" destOrd="0" presId="urn:microsoft.com/office/officeart/2005/8/layout/list1"/>
    <dgm:cxn modelId="{A6DC168A-0910-4799-B185-44BDA1B25155}" type="presParOf" srcId="{AC08DBE6-76E3-4C96-9A37-13BA25F26BF1}" destId="{31E6E19D-A2E4-46D2-A813-2D8DF8DD3B19}" srcOrd="0" destOrd="0" presId="urn:microsoft.com/office/officeart/2005/8/layout/list1"/>
    <dgm:cxn modelId="{6D0FB32A-6892-4F7A-ADF1-D3A34FC5725E}" type="presParOf" srcId="{AC08DBE6-76E3-4C96-9A37-13BA25F26BF1}" destId="{0E22A18B-6D87-445E-8AE7-29946128C0A9}" srcOrd="1" destOrd="0" presId="urn:microsoft.com/office/officeart/2005/8/layout/list1"/>
    <dgm:cxn modelId="{FBA0D1DE-4396-41B8-95E0-ECE1626A729F}" type="presParOf" srcId="{BC6413E6-7723-44FA-8798-28894A8CFCD8}" destId="{611EB71C-8377-4E0A-A984-B13824416A33}" srcOrd="1" destOrd="0" presId="urn:microsoft.com/office/officeart/2005/8/layout/list1"/>
    <dgm:cxn modelId="{885EDA6B-7F35-49B8-A4FD-AD07AE04CB11}" type="presParOf" srcId="{BC6413E6-7723-44FA-8798-28894A8CFCD8}" destId="{F5DF0E39-E4C3-4215-9FA6-57A6E8D1BF4C}" srcOrd="2" destOrd="0" presId="urn:microsoft.com/office/officeart/2005/8/layout/list1"/>
    <dgm:cxn modelId="{F26AE571-08F0-4C7D-9BD1-F6AFF008F1B0}" type="presParOf" srcId="{BC6413E6-7723-44FA-8798-28894A8CFCD8}" destId="{11DEF675-A812-4C41-B1D0-5C47E54CF124}" srcOrd="3" destOrd="0" presId="urn:microsoft.com/office/officeart/2005/8/layout/list1"/>
    <dgm:cxn modelId="{99449FCC-456E-44F5-B21F-80746651B10D}" type="presParOf" srcId="{BC6413E6-7723-44FA-8798-28894A8CFCD8}" destId="{864B2E20-FAB3-45DF-BC03-DE80E86FB38C}" srcOrd="4" destOrd="0" presId="urn:microsoft.com/office/officeart/2005/8/layout/list1"/>
    <dgm:cxn modelId="{BB1616F2-46E3-4EA3-B5E8-3A736D8D1105}" type="presParOf" srcId="{864B2E20-FAB3-45DF-BC03-DE80E86FB38C}" destId="{AF3D03DF-4372-497B-B2AE-0A5D9B82EF0C}" srcOrd="0" destOrd="0" presId="urn:microsoft.com/office/officeart/2005/8/layout/list1"/>
    <dgm:cxn modelId="{DF2335D3-7477-4184-AC37-9661CEB3A417}" type="presParOf" srcId="{864B2E20-FAB3-45DF-BC03-DE80E86FB38C}" destId="{358871FC-55FD-4060-B40B-03E525AF7D50}" srcOrd="1" destOrd="0" presId="urn:microsoft.com/office/officeart/2005/8/layout/list1"/>
    <dgm:cxn modelId="{38E7ACB0-D0CE-42E6-A275-EB849491CEB6}" type="presParOf" srcId="{BC6413E6-7723-44FA-8798-28894A8CFCD8}" destId="{3676C693-902D-48E6-88E9-F3CFCBD99BC6}" srcOrd="5" destOrd="0" presId="urn:microsoft.com/office/officeart/2005/8/layout/list1"/>
    <dgm:cxn modelId="{48567504-0889-40E4-9F09-E9B0D140CB06}" type="presParOf" srcId="{BC6413E6-7723-44FA-8798-28894A8CFCD8}" destId="{70B808E3-7402-4414-82AE-306177F84689}"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8C19BD-516E-44A7-BDF4-6BDF7B2F69BF}"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A17D9197-0E5C-4D9C-BBF4-3715EF827C58}">
      <dgm:prSet/>
      <dgm:spPr/>
      <dgm:t>
        <a:bodyPr/>
        <a:lstStyle/>
        <a:p>
          <a:r>
            <a:rPr lang="en-US" b="1" dirty="0" smtClean="0"/>
            <a:t>Autonomy and Flexibility </a:t>
          </a:r>
          <a:r>
            <a:rPr lang="en-US" b="0" dirty="0" smtClean="0"/>
            <a:t>over Special Education</a:t>
          </a:r>
        </a:p>
      </dgm:t>
    </dgm:pt>
    <dgm:pt modelId="{922175C4-EB9A-43B1-B9B4-128D7819688C}" type="parTrans" cxnId="{1E1A7C07-3D45-47E0-AB49-CFB86E3A5886}">
      <dgm:prSet/>
      <dgm:spPr/>
      <dgm:t>
        <a:bodyPr/>
        <a:lstStyle/>
        <a:p>
          <a:endParaRPr lang="en-US"/>
        </a:p>
      </dgm:t>
    </dgm:pt>
    <dgm:pt modelId="{8519B6E9-8C65-42BA-81D9-8D9AACD91D27}" type="sibTrans" cxnId="{1E1A7C07-3D45-47E0-AB49-CFB86E3A5886}">
      <dgm:prSet/>
      <dgm:spPr/>
      <dgm:t>
        <a:bodyPr/>
        <a:lstStyle/>
        <a:p>
          <a:endParaRPr lang="en-US"/>
        </a:p>
      </dgm:t>
    </dgm:pt>
    <dgm:pt modelId="{2033A6FE-9BE6-4E22-B30D-4C95C20E9239}">
      <dgm:prSet/>
      <dgm:spPr/>
      <dgm:t>
        <a:bodyPr/>
        <a:lstStyle/>
        <a:p>
          <a:r>
            <a:rPr lang="en-US" dirty="0" smtClean="0"/>
            <a:t>Full </a:t>
          </a:r>
          <a:r>
            <a:rPr lang="en-US" b="1" dirty="0" smtClean="0"/>
            <a:t>Responsibility</a:t>
          </a:r>
          <a:r>
            <a:rPr lang="en-US" dirty="0" smtClean="0"/>
            <a:t>  for Special Education </a:t>
          </a:r>
        </a:p>
      </dgm:t>
    </dgm:pt>
    <dgm:pt modelId="{CCEF5D5A-7BC7-461F-B93A-9068D1F03501}" type="parTrans" cxnId="{DD95EF9B-A658-4D52-953E-8A915EFA9D87}">
      <dgm:prSet/>
      <dgm:spPr/>
      <dgm:t>
        <a:bodyPr/>
        <a:lstStyle/>
        <a:p>
          <a:endParaRPr lang="en-US"/>
        </a:p>
      </dgm:t>
    </dgm:pt>
    <dgm:pt modelId="{F454E8B0-78C9-41C5-BF8D-541CB9C68B75}" type="sibTrans" cxnId="{DD95EF9B-A658-4D52-953E-8A915EFA9D87}">
      <dgm:prSet/>
      <dgm:spPr/>
      <dgm:t>
        <a:bodyPr/>
        <a:lstStyle/>
        <a:p>
          <a:endParaRPr lang="en-US"/>
        </a:p>
      </dgm:t>
    </dgm:pt>
    <dgm:pt modelId="{F7A574E1-5CFD-4F7F-BA38-3F4311FFA2EE}">
      <dgm:prSet/>
      <dgm:spPr/>
      <dgm:t>
        <a:bodyPr/>
        <a:lstStyle/>
        <a:p>
          <a:r>
            <a:rPr lang="en-US" dirty="0" smtClean="0"/>
            <a:t>Because state and federal law place responsibility for special education on the LEA, the charter school now carries </a:t>
          </a:r>
          <a:r>
            <a:rPr lang="en-US" i="1" dirty="0" smtClean="0"/>
            <a:t>full</a:t>
          </a:r>
          <a:r>
            <a:rPr lang="en-US" dirty="0" smtClean="0"/>
            <a:t> responsibility</a:t>
          </a:r>
          <a:endParaRPr lang="en-US" dirty="0"/>
        </a:p>
      </dgm:t>
    </dgm:pt>
    <dgm:pt modelId="{53F9594C-366A-4E38-9F38-FC94F9963360}" type="parTrans" cxnId="{1392A5E5-62D3-4EE5-AEF2-3B9441937390}">
      <dgm:prSet/>
      <dgm:spPr/>
      <dgm:t>
        <a:bodyPr/>
        <a:lstStyle/>
        <a:p>
          <a:endParaRPr lang="en-US"/>
        </a:p>
      </dgm:t>
    </dgm:pt>
    <dgm:pt modelId="{3AF88424-29C4-473E-B986-A8A41D99E304}" type="sibTrans" cxnId="{1392A5E5-62D3-4EE5-AEF2-3B9441937390}">
      <dgm:prSet/>
      <dgm:spPr/>
      <dgm:t>
        <a:bodyPr/>
        <a:lstStyle/>
        <a:p>
          <a:endParaRPr lang="en-US"/>
        </a:p>
      </dgm:t>
    </dgm:pt>
    <dgm:pt modelId="{2000ED6F-0CD3-4D89-B6DE-56E036A0688F}">
      <dgm:prSet/>
      <dgm:spPr/>
      <dgm:t>
        <a:bodyPr/>
        <a:lstStyle/>
        <a:p>
          <a:r>
            <a:rPr lang="en-US" dirty="0" smtClean="0"/>
            <a:t>To achieve LEA status, a school must apply and be accepted as a member of a SELPA – charters have historically faced challenges in doing so.</a:t>
          </a:r>
          <a:endParaRPr lang="en-US" dirty="0"/>
        </a:p>
      </dgm:t>
    </dgm:pt>
    <dgm:pt modelId="{11E3338C-4A5A-4A54-B1A9-E546C6F5348A}" type="parTrans" cxnId="{B043FA8D-0CC7-4D84-8FB3-AFFAB43AC79E}">
      <dgm:prSet/>
      <dgm:spPr/>
      <dgm:t>
        <a:bodyPr/>
        <a:lstStyle/>
        <a:p>
          <a:endParaRPr lang="en-US"/>
        </a:p>
      </dgm:t>
    </dgm:pt>
    <dgm:pt modelId="{9FB28B68-37F1-43F4-B4A1-321408D4BF42}" type="sibTrans" cxnId="{B043FA8D-0CC7-4D84-8FB3-AFFAB43AC79E}">
      <dgm:prSet/>
      <dgm:spPr/>
      <dgm:t>
        <a:bodyPr/>
        <a:lstStyle/>
        <a:p>
          <a:endParaRPr lang="en-US"/>
        </a:p>
      </dgm:t>
    </dgm:pt>
    <dgm:pt modelId="{6CBD0F3C-8F8A-413D-8D4F-F39539619B6C}">
      <dgm:prSet/>
      <dgm:spPr/>
      <dgm:t>
        <a:bodyPr/>
        <a:lstStyle/>
        <a:p>
          <a:r>
            <a:rPr lang="en-US" b="1" dirty="0" smtClean="0"/>
            <a:t>Barriers </a:t>
          </a:r>
          <a:r>
            <a:rPr lang="en-US" b="0" dirty="0" smtClean="0"/>
            <a:t>to LEA status</a:t>
          </a:r>
        </a:p>
      </dgm:t>
    </dgm:pt>
    <dgm:pt modelId="{C756608E-5C78-4F95-855E-E344C5323E29}" type="parTrans" cxnId="{5581D0D4-086C-4ADB-AD4A-206870BAB344}">
      <dgm:prSet/>
      <dgm:spPr/>
      <dgm:t>
        <a:bodyPr/>
        <a:lstStyle/>
        <a:p>
          <a:endParaRPr lang="en-US"/>
        </a:p>
      </dgm:t>
    </dgm:pt>
    <dgm:pt modelId="{275193B9-701B-485E-B274-AFED2C32BCC8}" type="sibTrans" cxnId="{5581D0D4-086C-4ADB-AD4A-206870BAB344}">
      <dgm:prSet/>
      <dgm:spPr/>
      <dgm:t>
        <a:bodyPr/>
        <a:lstStyle/>
        <a:p>
          <a:endParaRPr lang="en-US"/>
        </a:p>
      </dgm:t>
    </dgm:pt>
    <dgm:pt modelId="{48D44F0D-44AA-47AB-9153-AF6EE7117487}">
      <dgm:prSet/>
      <dgm:spPr/>
      <dgm:t>
        <a:bodyPr/>
        <a:lstStyle/>
        <a:p>
          <a:r>
            <a:rPr lang="en-US" b="0" dirty="0" smtClean="0"/>
            <a:t>The school receives its share of special education funding</a:t>
          </a:r>
        </a:p>
      </dgm:t>
    </dgm:pt>
    <dgm:pt modelId="{42776889-F3F0-4982-BD35-C9253C0A2125}" type="parTrans" cxnId="{845D1396-4C46-40F5-A063-7ABE847E93AB}">
      <dgm:prSet/>
      <dgm:spPr/>
      <dgm:t>
        <a:bodyPr/>
        <a:lstStyle/>
        <a:p>
          <a:endParaRPr lang="en-US"/>
        </a:p>
      </dgm:t>
    </dgm:pt>
    <dgm:pt modelId="{EB63AAB5-5AFA-4315-9965-23F65B0C59BB}" type="sibTrans" cxnId="{845D1396-4C46-40F5-A063-7ABE847E93AB}">
      <dgm:prSet/>
      <dgm:spPr/>
      <dgm:t>
        <a:bodyPr/>
        <a:lstStyle/>
        <a:p>
          <a:endParaRPr lang="en-US"/>
        </a:p>
      </dgm:t>
    </dgm:pt>
    <dgm:pt modelId="{CF331BF5-8DCC-4C0F-8602-432034C40FE2}">
      <dgm:prSet/>
      <dgm:spPr/>
      <dgm:t>
        <a:bodyPr/>
        <a:lstStyle/>
        <a:p>
          <a:r>
            <a:rPr lang="en-US" b="0" dirty="0" smtClean="0"/>
            <a:t>The school makes decisions about how special education services are provided</a:t>
          </a:r>
        </a:p>
      </dgm:t>
    </dgm:pt>
    <dgm:pt modelId="{4B57116D-200F-42BC-BFEB-DA62168B5E83}" type="parTrans" cxnId="{5F032651-7EED-46D1-B05D-6C9B118FB743}">
      <dgm:prSet/>
      <dgm:spPr/>
      <dgm:t>
        <a:bodyPr/>
        <a:lstStyle/>
        <a:p>
          <a:endParaRPr lang="en-US"/>
        </a:p>
      </dgm:t>
    </dgm:pt>
    <dgm:pt modelId="{F037D6AA-929E-45AD-A163-01F87C23246E}" type="sibTrans" cxnId="{5F032651-7EED-46D1-B05D-6C9B118FB743}">
      <dgm:prSet/>
      <dgm:spPr/>
      <dgm:t>
        <a:bodyPr/>
        <a:lstStyle/>
        <a:p>
          <a:endParaRPr lang="en-US"/>
        </a:p>
      </dgm:t>
    </dgm:pt>
    <dgm:pt modelId="{B0947E2D-0E85-42D1-8133-47BE3663C888}">
      <dgm:prSet/>
      <dgm:spPr/>
      <dgm:t>
        <a:bodyPr/>
        <a:lstStyle/>
        <a:p>
          <a:r>
            <a:rPr lang="en-US" dirty="0" smtClean="0"/>
            <a:t>Without previous ability to control special education, many charters lack the expertise or infrastructure to assume full responsibility</a:t>
          </a:r>
          <a:endParaRPr lang="en-US" dirty="0"/>
        </a:p>
      </dgm:t>
    </dgm:pt>
    <dgm:pt modelId="{AC035A4A-E6E5-47BD-BC89-EB584B07698C}" type="parTrans" cxnId="{F4C4BE8D-E97F-44A4-A542-2D5CE58BC61C}">
      <dgm:prSet/>
      <dgm:spPr/>
      <dgm:t>
        <a:bodyPr/>
        <a:lstStyle/>
        <a:p>
          <a:endParaRPr lang="en-US"/>
        </a:p>
      </dgm:t>
    </dgm:pt>
    <dgm:pt modelId="{B34BA87B-C004-44B7-8FE2-41E07F0C5CDE}" type="sibTrans" cxnId="{F4C4BE8D-E97F-44A4-A542-2D5CE58BC61C}">
      <dgm:prSet/>
      <dgm:spPr/>
      <dgm:t>
        <a:bodyPr/>
        <a:lstStyle/>
        <a:p>
          <a:endParaRPr lang="en-US"/>
        </a:p>
      </dgm:t>
    </dgm:pt>
    <dgm:pt modelId="{D3486E5C-0B9D-4AB4-A21D-F17BB45C573A}">
      <dgm:prSet/>
      <dgm:spPr/>
      <dgm:t>
        <a:bodyPr/>
        <a:lstStyle/>
        <a:p>
          <a:r>
            <a:rPr lang="en-US" b="0" dirty="0" smtClean="0"/>
            <a:t>This results in greater ability to develop and expand services, and more students being served in the charter setting</a:t>
          </a:r>
        </a:p>
      </dgm:t>
    </dgm:pt>
    <dgm:pt modelId="{C70DDA38-F81B-4708-B5FC-0D3AFB483417}" type="parTrans" cxnId="{5E8248FD-4ABB-42D5-A987-1A290F7CC1E7}">
      <dgm:prSet/>
      <dgm:spPr/>
      <dgm:t>
        <a:bodyPr/>
        <a:lstStyle/>
        <a:p>
          <a:endParaRPr lang="en-US"/>
        </a:p>
      </dgm:t>
    </dgm:pt>
    <dgm:pt modelId="{26C9BC73-4845-4CF5-895B-90F996F395A6}" type="sibTrans" cxnId="{5E8248FD-4ABB-42D5-A987-1A290F7CC1E7}">
      <dgm:prSet/>
      <dgm:spPr/>
      <dgm:t>
        <a:bodyPr/>
        <a:lstStyle/>
        <a:p>
          <a:endParaRPr lang="en-US"/>
        </a:p>
      </dgm:t>
    </dgm:pt>
    <dgm:pt modelId="{CE4B5432-4B20-4603-95E5-3E04E02DA22A}" type="pres">
      <dgm:prSet presAssocID="{618C19BD-516E-44A7-BDF4-6BDF7B2F69BF}" presName="linear" presStyleCnt="0">
        <dgm:presLayoutVars>
          <dgm:dir/>
          <dgm:animLvl val="lvl"/>
          <dgm:resizeHandles val="exact"/>
        </dgm:presLayoutVars>
      </dgm:prSet>
      <dgm:spPr/>
      <dgm:t>
        <a:bodyPr/>
        <a:lstStyle/>
        <a:p>
          <a:endParaRPr lang="en-US"/>
        </a:p>
      </dgm:t>
    </dgm:pt>
    <dgm:pt modelId="{E7C3751C-EB8E-48BC-BBE1-6D3F666D4F24}" type="pres">
      <dgm:prSet presAssocID="{2033A6FE-9BE6-4E22-B30D-4C95C20E9239}" presName="parentLin" presStyleCnt="0"/>
      <dgm:spPr/>
      <dgm:t>
        <a:bodyPr/>
        <a:lstStyle/>
        <a:p>
          <a:endParaRPr lang="en-US"/>
        </a:p>
      </dgm:t>
    </dgm:pt>
    <dgm:pt modelId="{C5D0EA0C-224C-4076-B991-9B6F9A1DABBD}" type="pres">
      <dgm:prSet presAssocID="{2033A6FE-9BE6-4E22-B30D-4C95C20E9239}" presName="parentLeftMargin" presStyleLbl="node1" presStyleIdx="0" presStyleCnt="3"/>
      <dgm:spPr/>
      <dgm:t>
        <a:bodyPr/>
        <a:lstStyle/>
        <a:p>
          <a:endParaRPr lang="en-US"/>
        </a:p>
      </dgm:t>
    </dgm:pt>
    <dgm:pt modelId="{F9AAB4A3-9A58-43A3-9361-47D73675DD27}" type="pres">
      <dgm:prSet presAssocID="{2033A6FE-9BE6-4E22-B30D-4C95C20E9239}" presName="parentText" presStyleLbl="node1" presStyleIdx="0" presStyleCnt="3">
        <dgm:presLayoutVars>
          <dgm:chMax val="0"/>
          <dgm:bulletEnabled val="1"/>
        </dgm:presLayoutVars>
      </dgm:prSet>
      <dgm:spPr/>
      <dgm:t>
        <a:bodyPr/>
        <a:lstStyle/>
        <a:p>
          <a:endParaRPr lang="en-US"/>
        </a:p>
      </dgm:t>
    </dgm:pt>
    <dgm:pt modelId="{00BB0355-643E-4873-9489-7C9C60E1E10E}" type="pres">
      <dgm:prSet presAssocID="{2033A6FE-9BE6-4E22-B30D-4C95C20E9239}" presName="negativeSpace" presStyleCnt="0"/>
      <dgm:spPr/>
      <dgm:t>
        <a:bodyPr/>
        <a:lstStyle/>
        <a:p>
          <a:endParaRPr lang="en-US"/>
        </a:p>
      </dgm:t>
    </dgm:pt>
    <dgm:pt modelId="{6F930A01-8CBD-4E46-BB06-3730BDE66F75}" type="pres">
      <dgm:prSet presAssocID="{2033A6FE-9BE6-4E22-B30D-4C95C20E9239}" presName="childText" presStyleLbl="conFgAcc1" presStyleIdx="0" presStyleCnt="3">
        <dgm:presLayoutVars>
          <dgm:bulletEnabled val="1"/>
        </dgm:presLayoutVars>
      </dgm:prSet>
      <dgm:spPr/>
      <dgm:t>
        <a:bodyPr/>
        <a:lstStyle/>
        <a:p>
          <a:endParaRPr lang="en-US"/>
        </a:p>
      </dgm:t>
    </dgm:pt>
    <dgm:pt modelId="{6B6A490C-E764-4ED2-82AB-DE0E865740C4}" type="pres">
      <dgm:prSet presAssocID="{F454E8B0-78C9-41C5-BF8D-541CB9C68B75}" presName="spaceBetweenRectangles" presStyleCnt="0"/>
      <dgm:spPr/>
      <dgm:t>
        <a:bodyPr/>
        <a:lstStyle/>
        <a:p>
          <a:endParaRPr lang="en-US"/>
        </a:p>
      </dgm:t>
    </dgm:pt>
    <dgm:pt modelId="{30D8F976-C766-40A9-8F1B-9C72A6688894}" type="pres">
      <dgm:prSet presAssocID="{A17D9197-0E5C-4D9C-BBF4-3715EF827C58}" presName="parentLin" presStyleCnt="0"/>
      <dgm:spPr/>
      <dgm:t>
        <a:bodyPr/>
        <a:lstStyle/>
        <a:p>
          <a:endParaRPr lang="en-US"/>
        </a:p>
      </dgm:t>
    </dgm:pt>
    <dgm:pt modelId="{606471BF-8AE4-4502-82C7-D4DE5C7B9B4A}" type="pres">
      <dgm:prSet presAssocID="{A17D9197-0E5C-4D9C-BBF4-3715EF827C58}" presName="parentLeftMargin" presStyleLbl="node1" presStyleIdx="0" presStyleCnt="3"/>
      <dgm:spPr/>
      <dgm:t>
        <a:bodyPr/>
        <a:lstStyle/>
        <a:p>
          <a:endParaRPr lang="en-US"/>
        </a:p>
      </dgm:t>
    </dgm:pt>
    <dgm:pt modelId="{CAB29850-873E-44D2-A94A-46A25356B735}" type="pres">
      <dgm:prSet presAssocID="{A17D9197-0E5C-4D9C-BBF4-3715EF827C58}" presName="parentText" presStyleLbl="node1" presStyleIdx="1" presStyleCnt="3">
        <dgm:presLayoutVars>
          <dgm:chMax val="0"/>
          <dgm:bulletEnabled val="1"/>
        </dgm:presLayoutVars>
      </dgm:prSet>
      <dgm:spPr/>
      <dgm:t>
        <a:bodyPr/>
        <a:lstStyle/>
        <a:p>
          <a:endParaRPr lang="en-US"/>
        </a:p>
      </dgm:t>
    </dgm:pt>
    <dgm:pt modelId="{D4571F03-6113-4013-942A-0888FE5BB92F}" type="pres">
      <dgm:prSet presAssocID="{A17D9197-0E5C-4D9C-BBF4-3715EF827C58}" presName="negativeSpace" presStyleCnt="0"/>
      <dgm:spPr/>
      <dgm:t>
        <a:bodyPr/>
        <a:lstStyle/>
        <a:p>
          <a:endParaRPr lang="en-US"/>
        </a:p>
      </dgm:t>
    </dgm:pt>
    <dgm:pt modelId="{B332EE6A-7C19-44F4-A8D9-F6316B03C480}" type="pres">
      <dgm:prSet presAssocID="{A17D9197-0E5C-4D9C-BBF4-3715EF827C58}" presName="childText" presStyleLbl="conFgAcc1" presStyleIdx="1" presStyleCnt="3">
        <dgm:presLayoutVars>
          <dgm:bulletEnabled val="1"/>
        </dgm:presLayoutVars>
      </dgm:prSet>
      <dgm:spPr/>
      <dgm:t>
        <a:bodyPr/>
        <a:lstStyle/>
        <a:p>
          <a:endParaRPr lang="en-US"/>
        </a:p>
      </dgm:t>
    </dgm:pt>
    <dgm:pt modelId="{C5B4E800-CD23-4202-92D2-86CCF20251A6}" type="pres">
      <dgm:prSet presAssocID="{8519B6E9-8C65-42BA-81D9-8D9AACD91D27}" presName="spaceBetweenRectangles" presStyleCnt="0"/>
      <dgm:spPr/>
      <dgm:t>
        <a:bodyPr/>
        <a:lstStyle/>
        <a:p>
          <a:endParaRPr lang="en-US"/>
        </a:p>
      </dgm:t>
    </dgm:pt>
    <dgm:pt modelId="{D7ABDCFD-AED5-4A76-9BCE-C4EA3324BDD0}" type="pres">
      <dgm:prSet presAssocID="{6CBD0F3C-8F8A-413D-8D4F-F39539619B6C}" presName="parentLin" presStyleCnt="0"/>
      <dgm:spPr/>
      <dgm:t>
        <a:bodyPr/>
        <a:lstStyle/>
        <a:p>
          <a:endParaRPr lang="en-US"/>
        </a:p>
      </dgm:t>
    </dgm:pt>
    <dgm:pt modelId="{C0E871C6-BE8F-40F4-9AD5-85FF68230EBF}" type="pres">
      <dgm:prSet presAssocID="{6CBD0F3C-8F8A-413D-8D4F-F39539619B6C}" presName="parentLeftMargin" presStyleLbl="node1" presStyleIdx="1" presStyleCnt="3"/>
      <dgm:spPr/>
      <dgm:t>
        <a:bodyPr/>
        <a:lstStyle/>
        <a:p>
          <a:endParaRPr lang="en-US"/>
        </a:p>
      </dgm:t>
    </dgm:pt>
    <dgm:pt modelId="{A217C048-955C-401C-8A43-D3B435887E69}" type="pres">
      <dgm:prSet presAssocID="{6CBD0F3C-8F8A-413D-8D4F-F39539619B6C}" presName="parentText" presStyleLbl="node1" presStyleIdx="2" presStyleCnt="3" custLinFactNeighborX="11111" custLinFactNeighborY="5488">
        <dgm:presLayoutVars>
          <dgm:chMax val="0"/>
          <dgm:bulletEnabled val="1"/>
        </dgm:presLayoutVars>
      </dgm:prSet>
      <dgm:spPr/>
      <dgm:t>
        <a:bodyPr/>
        <a:lstStyle/>
        <a:p>
          <a:endParaRPr lang="en-US"/>
        </a:p>
      </dgm:t>
    </dgm:pt>
    <dgm:pt modelId="{E89183D4-EE19-40CB-9F63-29B895A089F0}" type="pres">
      <dgm:prSet presAssocID="{6CBD0F3C-8F8A-413D-8D4F-F39539619B6C}" presName="negativeSpace" presStyleCnt="0"/>
      <dgm:spPr/>
      <dgm:t>
        <a:bodyPr/>
        <a:lstStyle/>
        <a:p>
          <a:endParaRPr lang="en-US"/>
        </a:p>
      </dgm:t>
    </dgm:pt>
    <dgm:pt modelId="{4AA15DD7-E21C-49CC-ABB1-C82DDB43FDF0}" type="pres">
      <dgm:prSet presAssocID="{6CBD0F3C-8F8A-413D-8D4F-F39539619B6C}" presName="childText" presStyleLbl="conFgAcc1" presStyleIdx="2" presStyleCnt="3">
        <dgm:presLayoutVars>
          <dgm:bulletEnabled val="1"/>
        </dgm:presLayoutVars>
      </dgm:prSet>
      <dgm:spPr/>
      <dgm:t>
        <a:bodyPr/>
        <a:lstStyle/>
        <a:p>
          <a:endParaRPr lang="en-US"/>
        </a:p>
      </dgm:t>
    </dgm:pt>
  </dgm:ptLst>
  <dgm:cxnLst>
    <dgm:cxn modelId="{F4C4BE8D-E97F-44A4-A542-2D5CE58BC61C}" srcId="{6CBD0F3C-8F8A-413D-8D4F-F39539619B6C}" destId="{B0947E2D-0E85-42D1-8133-47BE3663C888}" srcOrd="1" destOrd="0" parTransId="{AC035A4A-E6E5-47BD-BC89-EB584B07698C}" sibTransId="{B34BA87B-C004-44B7-8FE2-41E07F0C5CDE}"/>
    <dgm:cxn modelId="{F8637A7F-3559-4D3D-AA68-59FBC8174FA7}" type="presOf" srcId="{F7A574E1-5CFD-4F7F-BA38-3F4311FFA2EE}" destId="{6F930A01-8CBD-4E46-BB06-3730BDE66F75}" srcOrd="0" destOrd="0" presId="urn:microsoft.com/office/officeart/2005/8/layout/list1"/>
    <dgm:cxn modelId="{0BAADCE4-5CEB-4303-B32A-7804392B7616}" type="presOf" srcId="{2033A6FE-9BE6-4E22-B30D-4C95C20E9239}" destId="{C5D0EA0C-224C-4076-B991-9B6F9A1DABBD}" srcOrd="0" destOrd="0" presId="urn:microsoft.com/office/officeart/2005/8/layout/list1"/>
    <dgm:cxn modelId="{AD98603E-4542-432A-8382-D5802E78D80A}" type="presOf" srcId="{CF331BF5-8DCC-4C0F-8602-432034C40FE2}" destId="{B332EE6A-7C19-44F4-A8D9-F6316B03C480}" srcOrd="0" destOrd="1" presId="urn:microsoft.com/office/officeart/2005/8/layout/list1"/>
    <dgm:cxn modelId="{D217902B-F5F0-4B00-9AD8-FA084ECDEB09}" type="presOf" srcId="{B0947E2D-0E85-42D1-8133-47BE3663C888}" destId="{4AA15DD7-E21C-49CC-ABB1-C82DDB43FDF0}" srcOrd="0" destOrd="1" presId="urn:microsoft.com/office/officeart/2005/8/layout/list1"/>
    <dgm:cxn modelId="{1392A5E5-62D3-4EE5-AEF2-3B9441937390}" srcId="{2033A6FE-9BE6-4E22-B30D-4C95C20E9239}" destId="{F7A574E1-5CFD-4F7F-BA38-3F4311FFA2EE}" srcOrd="0" destOrd="0" parTransId="{53F9594C-366A-4E38-9F38-FC94F9963360}" sibTransId="{3AF88424-29C4-473E-B986-A8A41D99E304}"/>
    <dgm:cxn modelId="{CF75E7CA-D5E1-4350-AFFD-C89A48765212}" type="presOf" srcId="{6CBD0F3C-8F8A-413D-8D4F-F39539619B6C}" destId="{C0E871C6-BE8F-40F4-9AD5-85FF68230EBF}" srcOrd="0" destOrd="0" presId="urn:microsoft.com/office/officeart/2005/8/layout/list1"/>
    <dgm:cxn modelId="{5E8248FD-4ABB-42D5-A987-1A290F7CC1E7}" srcId="{A17D9197-0E5C-4D9C-BBF4-3715EF827C58}" destId="{D3486E5C-0B9D-4AB4-A21D-F17BB45C573A}" srcOrd="2" destOrd="0" parTransId="{C70DDA38-F81B-4708-B5FC-0D3AFB483417}" sibTransId="{26C9BC73-4845-4CF5-895B-90F996F395A6}"/>
    <dgm:cxn modelId="{B043FA8D-0CC7-4D84-8FB3-AFFAB43AC79E}" srcId="{6CBD0F3C-8F8A-413D-8D4F-F39539619B6C}" destId="{2000ED6F-0CD3-4D89-B6DE-56E036A0688F}" srcOrd="0" destOrd="0" parTransId="{11E3338C-4A5A-4A54-B1A9-E546C6F5348A}" sibTransId="{9FB28B68-37F1-43F4-B4A1-321408D4BF42}"/>
    <dgm:cxn modelId="{1E1A7C07-3D45-47E0-AB49-CFB86E3A5886}" srcId="{618C19BD-516E-44A7-BDF4-6BDF7B2F69BF}" destId="{A17D9197-0E5C-4D9C-BBF4-3715EF827C58}" srcOrd="1" destOrd="0" parTransId="{922175C4-EB9A-43B1-B9B4-128D7819688C}" sibTransId="{8519B6E9-8C65-42BA-81D9-8D9AACD91D27}"/>
    <dgm:cxn modelId="{171C7E6A-3B61-44AA-9AB4-7967B8F46DE1}" type="presOf" srcId="{D3486E5C-0B9D-4AB4-A21D-F17BB45C573A}" destId="{B332EE6A-7C19-44F4-A8D9-F6316B03C480}" srcOrd="0" destOrd="2" presId="urn:microsoft.com/office/officeart/2005/8/layout/list1"/>
    <dgm:cxn modelId="{5F032651-7EED-46D1-B05D-6C9B118FB743}" srcId="{A17D9197-0E5C-4D9C-BBF4-3715EF827C58}" destId="{CF331BF5-8DCC-4C0F-8602-432034C40FE2}" srcOrd="1" destOrd="0" parTransId="{4B57116D-200F-42BC-BFEB-DA62168B5E83}" sibTransId="{F037D6AA-929E-45AD-A163-01F87C23246E}"/>
    <dgm:cxn modelId="{DC035547-0C11-40AA-A0B6-6886C0F1B1BE}" type="presOf" srcId="{A17D9197-0E5C-4D9C-BBF4-3715EF827C58}" destId="{CAB29850-873E-44D2-A94A-46A25356B735}" srcOrd="1" destOrd="0" presId="urn:microsoft.com/office/officeart/2005/8/layout/list1"/>
    <dgm:cxn modelId="{845D1396-4C46-40F5-A063-7ABE847E93AB}" srcId="{A17D9197-0E5C-4D9C-BBF4-3715EF827C58}" destId="{48D44F0D-44AA-47AB-9153-AF6EE7117487}" srcOrd="0" destOrd="0" parTransId="{42776889-F3F0-4982-BD35-C9253C0A2125}" sibTransId="{EB63AAB5-5AFA-4315-9965-23F65B0C59BB}"/>
    <dgm:cxn modelId="{5581D0D4-086C-4ADB-AD4A-206870BAB344}" srcId="{618C19BD-516E-44A7-BDF4-6BDF7B2F69BF}" destId="{6CBD0F3C-8F8A-413D-8D4F-F39539619B6C}" srcOrd="2" destOrd="0" parTransId="{C756608E-5C78-4F95-855E-E344C5323E29}" sibTransId="{275193B9-701B-485E-B274-AFED2C32BCC8}"/>
    <dgm:cxn modelId="{1B375D37-1A49-453A-9130-33A9AD09B5CA}" type="presOf" srcId="{618C19BD-516E-44A7-BDF4-6BDF7B2F69BF}" destId="{CE4B5432-4B20-4603-95E5-3E04E02DA22A}" srcOrd="0" destOrd="0" presId="urn:microsoft.com/office/officeart/2005/8/layout/list1"/>
    <dgm:cxn modelId="{DD95EF9B-A658-4D52-953E-8A915EFA9D87}" srcId="{618C19BD-516E-44A7-BDF4-6BDF7B2F69BF}" destId="{2033A6FE-9BE6-4E22-B30D-4C95C20E9239}" srcOrd="0" destOrd="0" parTransId="{CCEF5D5A-7BC7-461F-B93A-9068D1F03501}" sibTransId="{F454E8B0-78C9-41C5-BF8D-541CB9C68B75}"/>
    <dgm:cxn modelId="{78DFE24D-E48B-4125-B3EE-DFB9C229FDEE}" type="presOf" srcId="{A17D9197-0E5C-4D9C-BBF4-3715EF827C58}" destId="{606471BF-8AE4-4502-82C7-D4DE5C7B9B4A}" srcOrd="0" destOrd="0" presId="urn:microsoft.com/office/officeart/2005/8/layout/list1"/>
    <dgm:cxn modelId="{5721CC18-DC5A-4AE1-B5E0-320CB1D255C0}" type="presOf" srcId="{2033A6FE-9BE6-4E22-B30D-4C95C20E9239}" destId="{F9AAB4A3-9A58-43A3-9361-47D73675DD27}" srcOrd="1" destOrd="0" presId="urn:microsoft.com/office/officeart/2005/8/layout/list1"/>
    <dgm:cxn modelId="{226EAD58-95F1-47D5-AD04-7EBCCB3B5CE4}" type="presOf" srcId="{6CBD0F3C-8F8A-413D-8D4F-F39539619B6C}" destId="{A217C048-955C-401C-8A43-D3B435887E69}" srcOrd="1" destOrd="0" presId="urn:microsoft.com/office/officeart/2005/8/layout/list1"/>
    <dgm:cxn modelId="{C00EC292-B415-4D1A-9ED1-3A8635A52517}" type="presOf" srcId="{48D44F0D-44AA-47AB-9153-AF6EE7117487}" destId="{B332EE6A-7C19-44F4-A8D9-F6316B03C480}" srcOrd="0" destOrd="0" presId="urn:microsoft.com/office/officeart/2005/8/layout/list1"/>
    <dgm:cxn modelId="{F7A88443-DFD6-4A3F-88EA-00DBE26FE5C3}" type="presOf" srcId="{2000ED6F-0CD3-4D89-B6DE-56E036A0688F}" destId="{4AA15DD7-E21C-49CC-ABB1-C82DDB43FDF0}" srcOrd="0" destOrd="0" presId="urn:microsoft.com/office/officeart/2005/8/layout/list1"/>
    <dgm:cxn modelId="{F49E2F35-79AC-4B96-A44E-AA02707D43D2}" type="presParOf" srcId="{CE4B5432-4B20-4603-95E5-3E04E02DA22A}" destId="{E7C3751C-EB8E-48BC-BBE1-6D3F666D4F24}" srcOrd="0" destOrd="0" presId="urn:microsoft.com/office/officeart/2005/8/layout/list1"/>
    <dgm:cxn modelId="{F9F5AEF2-EC9C-48DB-9986-5B9C7325FB61}" type="presParOf" srcId="{E7C3751C-EB8E-48BC-BBE1-6D3F666D4F24}" destId="{C5D0EA0C-224C-4076-B991-9B6F9A1DABBD}" srcOrd="0" destOrd="0" presId="urn:microsoft.com/office/officeart/2005/8/layout/list1"/>
    <dgm:cxn modelId="{04FF51D1-F6AE-44BE-A10D-E03DE104C8D5}" type="presParOf" srcId="{E7C3751C-EB8E-48BC-BBE1-6D3F666D4F24}" destId="{F9AAB4A3-9A58-43A3-9361-47D73675DD27}" srcOrd="1" destOrd="0" presId="urn:microsoft.com/office/officeart/2005/8/layout/list1"/>
    <dgm:cxn modelId="{E52AFD6D-28BA-4D6A-8DD6-1D8C87221ADE}" type="presParOf" srcId="{CE4B5432-4B20-4603-95E5-3E04E02DA22A}" destId="{00BB0355-643E-4873-9489-7C9C60E1E10E}" srcOrd="1" destOrd="0" presId="urn:microsoft.com/office/officeart/2005/8/layout/list1"/>
    <dgm:cxn modelId="{E26B3252-D311-4AAB-8EDF-AD4BA1186804}" type="presParOf" srcId="{CE4B5432-4B20-4603-95E5-3E04E02DA22A}" destId="{6F930A01-8CBD-4E46-BB06-3730BDE66F75}" srcOrd="2" destOrd="0" presId="urn:microsoft.com/office/officeart/2005/8/layout/list1"/>
    <dgm:cxn modelId="{2FCC7C88-BEEA-4DBA-8346-EF2E8953042C}" type="presParOf" srcId="{CE4B5432-4B20-4603-95E5-3E04E02DA22A}" destId="{6B6A490C-E764-4ED2-82AB-DE0E865740C4}" srcOrd="3" destOrd="0" presId="urn:microsoft.com/office/officeart/2005/8/layout/list1"/>
    <dgm:cxn modelId="{9D1564C0-B7F9-4C89-A268-7F692E8FDC1A}" type="presParOf" srcId="{CE4B5432-4B20-4603-95E5-3E04E02DA22A}" destId="{30D8F976-C766-40A9-8F1B-9C72A6688894}" srcOrd="4" destOrd="0" presId="urn:microsoft.com/office/officeart/2005/8/layout/list1"/>
    <dgm:cxn modelId="{716E2A3F-548D-4CE9-BD37-0FD8DC094B03}" type="presParOf" srcId="{30D8F976-C766-40A9-8F1B-9C72A6688894}" destId="{606471BF-8AE4-4502-82C7-D4DE5C7B9B4A}" srcOrd="0" destOrd="0" presId="urn:microsoft.com/office/officeart/2005/8/layout/list1"/>
    <dgm:cxn modelId="{617F7BDF-36F8-4BB2-9BB3-4BD35BE5CA5A}" type="presParOf" srcId="{30D8F976-C766-40A9-8F1B-9C72A6688894}" destId="{CAB29850-873E-44D2-A94A-46A25356B735}" srcOrd="1" destOrd="0" presId="urn:microsoft.com/office/officeart/2005/8/layout/list1"/>
    <dgm:cxn modelId="{9066BB28-81C7-40AA-8F3D-8D4DD013A57A}" type="presParOf" srcId="{CE4B5432-4B20-4603-95E5-3E04E02DA22A}" destId="{D4571F03-6113-4013-942A-0888FE5BB92F}" srcOrd="5" destOrd="0" presId="urn:microsoft.com/office/officeart/2005/8/layout/list1"/>
    <dgm:cxn modelId="{41715CB3-3268-4666-87B7-2C1D2AA93677}" type="presParOf" srcId="{CE4B5432-4B20-4603-95E5-3E04E02DA22A}" destId="{B332EE6A-7C19-44F4-A8D9-F6316B03C480}" srcOrd="6" destOrd="0" presId="urn:microsoft.com/office/officeart/2005/8/layout/list1"/>
    <dgm:cxn modelId="{1587D553-857D-478E-8EB8-5B711A04C5BE}" type="presParOf" srcId="{CE4B5432-4B20-4603-95E5-3E04E02DA22A}" destId="{C5B4E800-CD23-4202-92D2-86CCF20251A6}" srcOrd="7" destOrd="0" presId="urn:microsoft.com/office/officeart/2005/8/layout/list1"/>
    <dgm:cxn modelId="{428C25BC-20F2-4ACD-B31A-C8E67EA7C2CC}" type="presParOf" srcId="{CE4B5432-4B20-4603-95E5-3E04E02DA22A}" destId="{D7ABDCFD-AED5-4A76-9BCE-C4EA3324BDD0}" srcOrd="8" destOrd="0" presId="urn:microsoft.com/office/officeart/2005/8/layout/list1"/>
    <dgm:cxn modelId="{06D0C5D6-F932-450E-8F91-B5FAB825FF75}" type="presParOf" srcId="{D7ABDCFD-AED5-4A76-9BCE-C4EA3324BDD0}" destId="{C0E871C6-BE8F-40F4-9AD5-85FF68230EBF}" srcOrd="0" destOrd="0" presId="urn:microsoft.com/office/officeart/2005/8/layout/list1"/>
    <dgm:cxn modelId="{6F12A431-F73B-43CB-829A-C7636A5A203B}" type="presParOf" srcId="{D7ABDCFD-AED5-4A76-9BCE-C4EA3324BDD0}" destId="{A217C048-955C-401C-8A43-D3B435887E69}" srcOrd="1" destOrd="0" presId="urn:microsoft.com/office/officeart/2005/8/layout/list1"/>
    <dgm:cxn modelId="{E6BB2BCB-6789-4576-B26F-C2BA2232765F}" type="presParOf" srcId="{CE4B5432-4B20-4603-95E5-3E04E02DA22A}" destId="{E89183D4-EE19-40CB-9F63-29B895A089F0}" srcOrd="9" destOrd="0" presId="urn:microsoft.com/office/officeart/2005/8/layout/list1"/>
    <dgm:cxn modelId="{BBBBADD6-0DD7-4B6A-A12F-DC94FAFEA3F4}" type="presParOf" srcId="{CE4B5432-4B20-4603-95E5-3E04E02DA22A}" destId="{4AA15DD7-E21C-49CC-ABB1-C82DDB43FDF0}"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96F1CE-AB0B-4CCA-8765-CD8AD78AC962}" type="doc">
      <dgm:prSet loTypeId="urn:microsoft.com/office/officeart/2005/8/layout/cycle4#1" loCatId="relationship" qsTypeId="urn:microsoft.com/office/officeart/2005/8/quickstyle/simple1" qsCatId="simple" csTypeId="urn:microsoft.com/office/officeart/2005/8/colors/accent0_3" csCatId="mainScheme" phldr="1"/>
      <dgm:spPr/>
      <dgm:t>
        <a:bodyPr/>
        <a:lstStyle/>
        <a:p>
          <a:endParaRPr lang="en-US"/>
        </a:p>
      </dgm:t>
    </dgm:pt>
    <dgm:pt modelId="{F5B320A6-8418-4EB1-8E75-9E57F0857528}">
      <dgm:prSet phldrT="[Text]"/>
      <dgm:spPr/>
      <dgm:t>
        <a:bodyPr/>
        <a:lstStyle/>
        <a:p>
          <a:r>
            <a:rPr lang="en-US" b="1" dirty="0" smtClean="0"/>
            <a:t>Progress towards LEA Status</a:t>
          </a:r>
          <a:endParaRPr lang="en-US" b="1" dirty="0"/>
        </a:p>
      </dgm:t>
    </dgm:pt>
    <dgm:pt modelId="{C7B37ACC-58E6-4D34-A275-D697B40E6C34}" type="parTrans" cxnId="{4048C305-686C-4E3D-AC44-93F5E3D28F1F}">
      <dgm:prSet/>
      <dgm:spPr/>
      <dgm:t>
        <a:bodyPr/>
        <a:lstStyle/>
        <a:p>
          <a:endParaRPr lang="en-US"/>
        </a:p>
      </dgm:t>
    </dgm:pt>
    <dgm:pt modelId="{AF097FB0-F831-4D08-8B77-1408DD233624}" type="sibTrans" cxnId="{4048C305-686C-4E3D-AC44-93F5E3D28F1F}">
      <dgm:prSet/>
      <dgm:spPr/>
      <dgm:t>
        <a:bodyPr/>
        <a:lstStyle/>
        <a:p>
          <a:endParaRPr lang="en-US"/>
        </a:p>
      </dgm:t>
    </dgm:pt>
    <dgm:pt modelId="{2A020E92-0CFD-4586-8A39-4F4C99C7B2E7}">
      <dgm:prSet phldrT="[Text]"/>
      <dgm:spPr/>
      <dgm:t>
        <a:bodyPr/>
        <a:lstStyle/>
        <a:p>
          <a:r>
            <a:rPr lang="en-US" dirty="0" smtClean="0"/>
            <a:t>Track Special Ed numbers</a:t>
          </a:r>
          <a:endParaRPr lang="en-US" dirty="0"/>
        </a:p>
      </dgm:t>
    </dgm:pt>
    <dgm:pt modelId="{FBD286DE-86D3-4400-8436-9883116E5CAD}" type="parTrans" cxnId="{B82DDD68-28B4-414B-B465-12635F06C7A5}">
      <dgm:prSet/>
      <dgm:spPr/>
      <dgm:t>
        <a:bodyPr/>
        <a:lstStyle/>
        <a:p>
          <a:endParaRPr lang="en-US"/>
        </a:p>
      </dgm:t>
    </dgm:pt>
    <dgm:pt modelId="{0E4EB79B-8CF9-40A4-97E3-C363BD158030}" type="sibTrans" cxnId="{B82DDD68-28B4-414B-B465-12635F06C7A5}">
      <dgm:prSet/>
      <dgm:spPr/>
      <dgm:t>
        <a:bodyPr/>
        <a:lstStyle/>
        <a:p>
          <a:endParaRPr lang="en-US"/>
        </a:p>
      </dgm:t>
    </dgm:pt>
    <dgm:pt modelId="{461B2788-4FC2-47C1-9D39-EB04A81788CB}">
      <dgm:prSet phldrT="[Text]"/>
      <dgm:spPr/>
      <dgm:t>
        <a:bodyPr/>
        <a:lstStyle/>
        <a:p>
          <a:r>
            <a:rPr lang="en-US" b="1" dirty="0" smtClean="0"/>
            <a:t>Infrastructure </a:t>
          </a:r>
        </a:p>
        <a:p>
          <a:r>
            <a:rPr lang="en-US" b="1" dirty="0" smtClean="0"/>
            <a:t>Building</a:t>
          </a:r>
          <a:endParaRPr lang="en-US" b="1" dirty="0"/>
        </a:p>
      </dgm:t>
    </dgm:pt>
    <dgm:pt modelId="{5A8F828F-BBF1-495E-9B70-2AF71BEE7E56}" type="parTrans" cxnId="{1C8FA621-9B94-4157-B30A-75F5B9CCA01A}">
      <dgm:prSet/>
      <dgm:spPr/>
      <dgm:t>
        <a:bodyPr/>
        <a:lstStyle/>
        <a:p>
          <a:endParaRPr lang="en-US"/>
        </a:p>
      </dgm:t>
    </dgm:pt>
    <dgm:pt modelId="{E3C75A97-883A-4D68-9EDB-64D742FF2842}" type="sibTrans" cxnId="{1C8FA621-9B94-4157-B30A-75F5B9CCA01A}">
      <dgm:prSet/>
      <dgm:spPr/>
      <dgm:t>
        <a:bodyPr/>
        <a:lstStyle/>
        <a:p>
          <a:endParaRPr lang="en-US"/>
        </a:p>
      </dgm:t>
    </dgm:pt>
    <dgm:pt modelId="{FD361AD9-2107-4C6E-B453-182FB82793F7}">
      <dgm:prSet phldrT="[Text]"/>
      <dgm:spPr/>
      <dgm:t>
        <a:bodyPr/>
        <a:lstStyle/>
        <a:p>
          <a:r>
            <a:rPr lang="en-US" dirty="0" smtClean="0"/>
            <a:t>Local Plan Development</a:t>
          </a:r>
          <a:endParaRPr lang="en-US" dirty="0"/>
        </a:p>
      </dgm:t>
    </dgm:pt>
    <dgm:pt modelId="{B1E0CC37-E649-415D-BED3-780EE2CD8C1D}" type="parTrans" cxnId="{AD89DE95-5772-4B86-8E40-F83046E8E4EE}">
      <dgm:prSet/>
      <dgm:spPr/>
      <dgm:t>
        <a:bodyPr/>
        <a:lstStyle/>
        <a:p>
          <a:endParaRPr lang="en-US"/>
        </a:p>
      </dgm:t>
    </dgm:pt>
    <dgm:pt modelId="{CFC16601-5E97-45C3-A830-E0525F85E619}" type="sibTrans" cxnId="{AD89DE95-5772-4B86-8E40-F83046E8E4EE}">
      <dgm:prSet/>
      <dgm:spPr/>
      <dgm:t>
        <a:bodyPr/>
        <a:lstStyle/>
        <a:p>
          <a:endParaRPr lang="en-US"/>
        </a:p>
      </dgm:t>
    </dgm:pt>
    <dgm:pt modelId="{674F2A83-8FAE-43D6-88CF-5FA752950773}">
      <dgm:prSet phldrT="[Text]"/>
      <dgm:spPr/>
      <dgm:t>
        <a:bodyPr/>
        <a:lstStyle/>
        <a:p>
          <a:r>
            <a:rPr lang="en-US" dirty="0" smtClean="0"/>
            <a:t>Authorizer arrangements</a:t>
          </a:r>
          <a:endParaRPr lang="en-US" dirty="0"/>
        </a:p>
      </dgm:t>
    </dgm:pt>
    <dgm:pt modelId="{5B03B86D-2E7D-4CDC-8215-A7F2D3A84398}" type="parTrans" cxnId="{FCED3895-0E14-4F99-B931-C58A2ABC46FB}">
      <dgm:prSet/>
      <dgm:spPr/>
      <dgm:t>
        <a:bodyPr/>
        <a:lstStyle/>
        <a:p>
          <a:endParaRPr lang="en-US"/>
        </a:p>
      </dgm:t>
    </dgm:pt>
    <dgm:pt modelId="{C84C52B2-B080-492C-B8A0-818BEA525FDE}" type="sibTrans" cxnId="{FCED3895-0E14-4F99-B931-C58A2ABC46FB}">
      <dgm:prSet/>
      <dgm:spPr/>
      <dgm:t>
        <a:bodyPr/>
        <a:lstStyle/>
        <a:p>
          <a:endParaRPr lang="en-US"/>
        </a:p>
      </dgm:t>
    </dgm:pt>
    <dgm:pt modelId="{D755130F-EF64-43B6-87B7-25AE746ECCB6}">
      <dgm:prSet phldrT="[Text]"/>
      <dgm:spPr/>
      <dgm:t>
        <a:bodyPr/>
        <a:lstStyle/>
        <a:p>
          <a:r>
            <a:rPr lang="en-US" dirty="0" smtClean="0"/>
            <a:t>Report on trends</a:t>
          </a:r>
          <a:endParaRPr lang="en-US" dirty="0"/>
        </a:p>
      </dgm:t>
    </dgm:pt>
    <dgm:pt modelId="{26B9B374-697E-4894-9518-E45FE4F2F29A}" type="parTrans" cxnId="{D140B5C7-EE38-4B58-B3DF-E4E9EF29A03A}">
      <dgm:prSet/>
      <dgm:spPr/>
      <dgm:t>
        <a:bodyPr/>
        <a:lstStyle/>
        <a:p>
          <a:endParaRPr lang="en-US"/>
        </a:p>
      </dgm:t>
    </dgm:pt>
    <dgm:pt modelId="{F69ECA2B-7D7E-437E-B183-31BDAD29003B}" type="sibTrans" cxnId="{D140B5C7-EE38-4B58-B3DF-E4E9EF29A03A}">
      <dgm:prSet/>
      <dgm:spPr/>
      <dgm:t>
        <a:bodyPr/>
        <a:lstStyle/>
        <a:p>
          <a:endParaRPr lang="en-US"/>
        </a:p>
      </dgm:t>
    </dgm:pt>
    <dgm:pt modelId="{A4DF2D1C-E10E-4D6E-8015-110D3FC8F6B2}">
      <dgm:prSet phldrT="[Text]"/>
      <dgm:spPr/>
      <dgm:t>
        <a:bodyPr/>
        <a:lstStyle/>
        <a:p>
          <a:r>
            <a:rPr lang="en-US" dirty="0" smtClean="0"/>
            <a:t>JPA / Consortium Building</a:t>
          </a:r>
          <a:endParaRPr lang="en-US" dirty="0"/>
        </a:p>
      </dgm:t>
    </dgm:pt>
    <dgm:pt modelId="{0CE43484-491F-465A-912F-847004BC140B}" type="parTrans" cxnId="{443DEBD4-339C-40C5-A32F-314876C1A9E3}">
      <dgm:prSet/>
      <dgm:spPr/>
      <dgm:t>
        <a:bodyPr/>
        <a:lstStyle/>
        <a:p>
          <a:endParaRPr lang="en-US"/>
        </a:p>
      </dgm:t>
    </dgm:pt>
    <dgm:pt modelId="{63AF9B00-7926-4260-929F-02B6FE8A58DB}" type="sibTrans" cxnId="{443DEBD4-339C-40C5-A32F-314876C1A9E3}">
      <dgm:prSet/>
      <dgm:spPr/>
      <dgm:t>
        <a:bodyPr/>
        <a:lstStyle/>
        <a:p>
          <a:endParaRPr lang="en-US"/>
        </a:p>
      </dgm:t>
    </dgm:pt>
    <dgm:pt modelId="{7C43B2A1-DC53-4147-A921-F41DBF176C86}">
      <dgm:prSet phldrT="[Text]"/>
      <dgm:spPr/>
      <dgm:t>
        <a:bodyPr/>
        <a:lstStyle/>
        <a:p>
          <a:r>
            <a:rPr lang="en-US" dirty="0" smtClean="0"/>
            <a:t>Access to Funding</a:t>
          </a:r>
          <a:endParaRPr lang="en-US" dirty="0"/>
        </a:p>
      </dgm:t>
    </dgm:pt>
    <dgm:pt modelId="{D0A1CBC3-C793-4336-BAA1-948CC21A0A46}" type="parTrans" cxnId="{96878076-0F2E-4794-9E11-B15B2FDD2968}">
      <dgm:prSet/>
      <dgm:spPr/>
      <dgm:t>
        <a:bodyPr/>
        <a:lstStyle/>
        <a:p>
          <a:endParaRPr lang="en-US"/>
        </a:p>
      </dgm:t>
    </dgm:pt>
    <dgm:pt modelId="{99314FAB-0A18-4557-8B49-3716F9C9A49B}" type="sibTrans" cxnId="{96878076-0F2E-4794-9E11-B15B2FDD2968}">
      <dgm:prSet/>
      <dgm:spPr/>
      <dgm:t>
        <a:bodyPr/>
        <a:lstStyle/>
        <a:p>
          <a:endParaRPr lang="en-US"/>
        </a:p>
      </dgm:t>
    </dgm:pt>
    <dgm:pt modelId="{94E89AA3-AC5A-46EF-B928-3D1C4B93A2E4}">
      <dgm:prSet phldrT="[Text]"/>
      <dgm:spPr/>
      <dgm:t>
        <a:bodyPr/>
        <a:lstStyle/>
        <a:p>
          <a:r>
            <a:rPr lang="en-US" b="1" dirty="0" smtClean="0"/>
            <a:t>Data Collection</a:t>
          </a:r>
          <a:endParaRPr lang="en-US" dirty="0"/>
        </a:p>
      </dgm:t>
    </dgm:pt>
    <dgm:pt modelId="{FF165D67-A6F8-44A0-BB70-5488871B0427}" type="parTrans" cxnId="{6ACBF0B9-EC29-41D6-A870-63B1B261AA7E}">
      <dgm:prSet/>
      <dgm:spPr/>
      <dgm:t>
        <a:bodyPr/>
        <a:lstStyle/>
        <a:p>
          <a:endParaRPr lang="en-US"/>
        </a:p>
      </dgm:t>
    </dgm:pt>
    <dgm:pt modelId="{60AE2836-0621-49BD-9802-B94376B4EADC}" type="sibTrans" cxnId="{6ACBF0B9-EC29-41D6-A870-63B1B261AA7E}">
      <dgm:prSet/>
      <dgm:spPr/>
      <dgm:t>
        <a:bodyPr/>
        <a:lstStyle/>
        <a:p>
          <a:endParaRPr lang="en-US"/>
        </a:p>
      </dgm:t>
    </dgm:pt>
    <dgm:pt modelId="{BFF7847F-CB93-4E71-87EC-5FB5C9C173B5}">
      <dgm:prSet phldrT="[Text]"/>
      <dgm:spPr/>
      <dgm:t>
        <a:bodyPr/>
        <a:lstStyle/>
        <a:p>
          <a:r>
            <a:rPr lang="en-US" dirty="0" smtClean="0"/>
            <a:t>Training</a:t>
          </a:r>
          <a:endParaRPr lang="en-US" dirty="0"/>
        </a:p>
      </dgm:t>
    </dgm:pt>
    <dgm:pt modelId="{BA2B4631-0A60-4E2E-B9AE-8DF84DB8A8AA}" type="parTrans" cxnId="{8B6768B0-C5E2-4C0D-A764-26A78C4EBDE6}">
      <dgm:prSet/>
      <dgm:spPr/>
      <dgm:t>
        <a:bodyPr/>
        <a:lstStyle/>
        <a:p>
          <a:endParaRPr lang="en-US"/>
        </a:p>
      </dgm:t>
    </dgm:pt>
    <dgm:pt modelId="{A38960D0-39EA-431A-82F0-882E5D869567}" type="sibTrans" cxnId="{8B6768B0-C5E2-4C0D-A764-26A78C4EBDE6}">
      <dgm:prSet/>
      <dgm:spPr/>
      <dgm:t>
        <a:bodyPr/>
        <a:lstStyle/>
        <a:p>
          <a:endParaRPr lang="en-US"/>
        </a:p>
      </dgm:t>
    </dgm:pt>
    <dgm:pt modelId="{A52DF1A2-8175-43AC-A44A-E79996765721}">
      <dgm:prSet phldrT="[Text]"/>
      <dgm:spPr/>
      <dgm:t>
        <a:bodyPr/>
        <a:lstStyle/>
        <a:p>
          <a:r>
            <a:rPr lang="en-US" dirty="0" smtClean="0"/>
            <a:t>Resources</a:t>
          </a:r>
          <a:endParaRPr lang="en-US" dirty="0"/>
        </a:p>
      </dgm:t>
    </dgm:pt>
    <dgm:pt modelId="{051F4F5C-5FEA-4091-8370-5AA3EED6E08C}" type="parTrans" cxnId="{8AC9A66B-1146-4A18-822F-E8497541F4D3}">
      <dgm:prSet/>
      <dgm:spPr/>
      <dgm:t>
        <a:bodyPr/>
        <a:lstStyle/>
        <a:p>
          <a:endParaRPr lang="en-US"/>
        </a:p>
      </dgm:t>
    </dgm:pt>
    <dgm:pt modelId="{7D9A799D-6E7C-498A-BBF2-6857F9C7F8B4}" type="sibTrans" cxnId="{8AC9A66B-1146-4A18-822F-E8497541F4D3}">
      <dgm:prSet/>
      <dgm:spPr/>
      <dgm:t>
        <a:bodyPr/>
        <a:lstStyle/>
        <a:p>
          <a:endParaRPr lang="en-US"/>
        </a:p>
      </dgm:t>
    </dgm:pt>
    <dgm:pt modelId="{1C172D80-9B8B-4180-A007-D4ECEC51F327}">
      <dgm:prSet phldrT="[Text]"/>
      <dgm:spPr/>
      <dgm:t>
        <a:bodyPr/>
        <a:lstStyle/>
        <a:p>
          <a:r>
            <a:rPr lang="en-US" b="1" dirty="0" smtClean="0"/>
            <a:t>SELPA/ Authorizer Reform</a:t>
          </a:r>
          <a:endParaRPr lang="en-US" dirty="0"/>
        </a:p>
      </dgm:t>
    </dgm:pt>
    <dgm:pt modelId="{FCE56760-BD72-40C8-B826-E90D8CD13105}" type="parTrans" cxnId="{8FF4C7FB-BE61-4680-90A3-E9B79ECF8DDD}">
      <dgm:prSet/>
      <dgm:spPr/>
      <dgm:t>
        <a:bodyPr/>
        <a:lstStyle/>
        <a:p>
          <a:endParaRPr lang="en-US"/>
        </a:p>
      </dgm:t>
    </dgm:pt>
    <dgm:pt modelId="{B55D260D-986D-4A56-8081-79A3CDA2F7C9}" type="sibTrans" cxnId="{8FF4C7FB-BE61-4680-90A3-E9B79ECF8DDD}">
      <dgm:prSet/>
      <dgm:spPr/>
      <dgm:t>
        <a:bodyPr/>
        <a:lstStyle/>
        <a:p>
          <a:endParaRPr lang="en-US"/>
        </a:p>
      </dgm:t>
    </dgm:pt>
    <dgm:pt modelId="{755F8509-48F8-4472-88E9-EDFC771E26F5}">
      <dgm:prSet phldrT="[Text]"/>
      <dgm:spPr/>
      <dgm:t>
        <a:bodyPr/>
        <a:lstStyle/>
        <a:p>
          <a:r>
            <a:rPr lang="en-US" dirty="0" smtClean="0"/>
            <a:t>Targeted Assistance</a:t>
          </a:r>
          <a:endParaRPr lang="en-US" dirty="0"/>
        </a:p>
      </dgm:t>
    </dgm:pt>
    <dgm:pt modelId="{96A427B7-AA50-4E47-B388-E45571D3D4C0}" type="parTrans" cxnId="{58F5F538-3597-49BE-B0B2-EDDEE2D51B9F}">
      <dgm:prSet/>
      <dgm:spPr/>
      <dgm:t>
        <a:bodyPr/>
        <a:lstStyle/>
        <a:p>
          <a:endParaRPr lang="en-US"/>
        </a:p>
      </dgm:t>
    </dgm:pt>
    <dgm:pt modelId="{410E0262-89A0-45D0-999E-B809AB0914AA}" type="sibTrans" cxnId="{58F5F538-3597-49BE-B0B2-EDDEE2D51B9F}">
      <dgm:prSet/>
      <dgm:spPr/>
      <dgm:t>
        <a:bodyPr/>
        <a:lstStyle/>
        <a:p>
          <a:endParaRPr lang="en-US"/>
        </a:p>
      </dgm:t>
    </dgm:pt>
    <dgm:pt modelId="{579C8EB1-FB11-4C67-B10A-A3C332E048E9}" type="pres">
      <dgm:prSet presAssocID="{A796F1CE-AB0B-4CCA-8765-CD8AD78AC962}" presName="cycleMatrixDiagram" presStyleCnt="0">
        <dgm:presLayoutVars>
          <dgm:chMax val="1"/>
          <dgm:dir/>
          <dgm:animLvl val="lvl"/>
          <dgm:resizeHandles val="exact"/>
        </dgm:presLayoutVars>
      </dgm:prSet>
      <dgm:spPr/>
      <dgm:t>
        <a:bodyPr/>
        <a:lstStyle/>
        <a:p>
          <a:endParaRPr lang="en-US"/>
        </a:p>
      </dgm:t>
    </dgm:pt>
    <dgm:pt modelId="{86CC6F2D-0EED-46A7-B063-C662FCB81F57}" type="pres">
      <dgm:prSet presAssocID="{A796F1CE-AB0B-4CCA-8765-CD8AD78AC962}" presName="children" presStyleCnt="0"/>
      <dgm:spPr/>
      <dgm:t>
        <a:bodyPr/>
        <a:lstStyle/>
        <a:p>
          <a:endParaRPr lang="en-US"/>
        </a:p>
      </dgm:t>
    </dgm:pt>
    <dgm:pt modelId="{25907A6D-A1C4-450A-A0EA-86ACE9F1E770}" type="pres">
      <dgm:prSet presAssocID="{A796F1CE-AB0B-4CCA-8765-CD8AD78AC962}" presName="child1group" presStyleCnt="0"/>
      <dgm:spPr/>
      <dgm:t>
        <a:bodyPr/>
        <a:lstStyle/>
        <a:p>
          <a:endParaRPr lang="en-US"/>
        </a:p>
      </dgm:t>
    </dgm:pt>
    <dgm:pt modelId="{04DDB692-F03B-40FF-8DDA-B79407480D21}" type="pres">
      <dgm:prSet presAssocID="{A796F1CE-AB0B-4CCA-8765-CD8AD78AC962}" presName="child1" presStyleLbl="bgAcc1" presStyleIdx="0" presStyleCnt="4"/>
      <dgm:spPr/>
      <dgm:t>
        <a:bodyPr/>
        <a:lstStyle/>
        <a:p>
          <a:endParaRPr lang="en-US"/>
        </a:p>
      </dgm:t>
    </dgm:pt>
    <dgm:pt modelId="{D1DDE152-2392-4E91-B04B-59407445B6BC}" type="pres">
      <dgm:prSet presAssocID="{A796F1CE-AB0B-4CCA-8765-CD8AD78AC962}" presName="child1Text" presStyleLbl="bgAcc1" presStyleIdx="0" presStyleCnt="4">
        <dgm:presLayoutVars>
          <dgm:bulletEnabled val="1"/>
        </dgm:presLayoutVars>
      </dgm:prSet>
      <dgm:spPr/>
      <dgm:t>
        <a:bodyPr/>
        <a:lstStyle/>
        <a:p>
          <a:endParaRPr lang="en-US"/>
        </a:p>
      </dgm:t>
    </dgm:pt>
    <dgm:pt modelId="{A9E53072-690A-44FC-A3EA-F3A238AD9C4E}" type="pres">
      <dgm:prSet presAssocID="{A796F1CE-AB0B-4CCA-8765-CD8AD78AC962}" presName="child2group" presStyleCnt="0"/>
      <dgm:spPr/>
      <dgm:t>
        <a:bodyPr/>
        <a:lstStyle/>
        <a:p>
          <a:endParaRPr lang="en-US"/>
        </a:p>
      </dgm:t>
    </dgm:pt>
    <dgm:pt modelId="{55B05D36-D054-414A-BDCC-19B05DA144B2}" type="pres">
      <dgm:prSet presAssocID="{A796F1CE-AB0B-4CCA-8765-CD8AD78AC962}" presName="child2" presStyleLbl="bgAcc1" presStyleIdx="1" presStyleCnt="4"/>
      <dgm:spPr/>
      <dgm:t>
        <a:bodyPr/>
        <a:lstStyle/>
        <a:p>
          <a:endParaRPr lang="en-US"/>
        </a:p>
      </dgm:t>
    </dgm:pt>
    <dgm:pt modelId="{CD31912B-6105-48B2-9516-78917998EC7C}" type="pres">
      <dgm:prSet presAssocID="{A796F1CE-AB0B-4CCA-8765-CD8AD78AC962}" presName="child2Text" presStyleLbl="bgAcc1" presStyleIdx="1" presStyleCnt="4">
        <dgm:presLayoutVars>
          <dgm:bulletEnabled val="1"/>
        </dgm:presLayoutVars>
      </dgm:prSet>
      <dgm:spPr/>
      <dgm:t>
        <a:bodyPr/>
        <a:lstStyle/>
        <a:p>
          <a:endParaRPr lang="en-US"/>
        </a:p>
      </dgm:t>
    </dgm:pt>
    <dgm:pt modelId="{E3A6F9E0-0BA6-45DA-BA12-B24FD0961C50}" type="pres">
      <dgm:prSet presAssocID="{A796F1CE-AB0B-4CCA-8765-CD8AD78AC962}" presName="child3group" presStyleCnt="0"/>
      <dgm:spPr/>
      <dgm:t>
        <a:bodyPr/>
        <a:lstStyle/>
        <a:p>
          <a:endParaRPr lang="en-US"/>
        </a:p>
      </dgm:t>
    </dgm:pt>
    <dgm:pt modelId="{2F447D86-F792-41AE-9813-8044B7A72AF3}" type="pres">
      <dgm:prSet presAssocID="{A796F1CE-AB0B-4CCA-8765-CD8AD78AC962}" presName="child3" presStyleLbl="bgAcc1" presStyleIdx="2" presStyleCnt="4"/>
      <dgm:spPr/>
      <dgm:t>
        <a:bodyPr/>
        <a:lstStyle/>
        <a:p>
          <a:endParaRPr lang="en-US"/>
        </a:p>
      </dgm:t>
    </dgm:pt>
    <dgm:pt modelId="{31527111-C3B7-4540-B012-DE0AEB20C97F}" type="pres">
      <dgm:prSet presAssocID="{A796F1CE-AB0B-4CCA-8765-CD8AD78AC962}" presName="child3Text" presStyleLbl="bgAcc1" presStyleIdx="2" presStyleCnt="4">
        <dgm:presLayoutVars>
          <dgm:bulletEnabled val="1"/>
        </dgm:presLayoutVars>
      </dgm:prSet>
      <dgm:spPr/>
      <dgm:t>
        <a:bodyPr/>
        <a:lstStyle/>
        <a:p>
          <a:endParaRPr lang="en-US"/>
        </a:p>
      </dgm:t>
    </dgm:pt>
    <dgm:pt modelId="{44E5EC38-9302-432A-81C2-7DD2DA855AC9}" type="pres">
      <dgm:prSet presAssocID="{A796F1CE-AB0B-4CCA-8765-CD8AD78AC962}" presName="child4group" presStyleCnt="0"/>
      <dgm:spPr/>
      <dgm:t>
        <a:bodyPr/>
        <a:lstStyle/>
        <a:p>
          <a:endParaRPr lang="en-US"/>
        </a:p>
      </dgm:t>
    </dgm:pt>
    <dgm:pt modelId="{9F3439B5-0D79-458A-8E24-43EC0079C4FD}" type="pres">
      <dgm:prSet presAssocID="{A796F1CE-AB0B-4CCA-8765-CD8AD78AC962}" presName="child4" presStyleLbl="bgAcc1" presStyleIdx="3" presStyleCnt="4"/>
      <dgm:spPr/>
      <dgm:t>
        <a:bodyPr/>
        <a:lstStyle/>
        <a:p>
          <a:endParaRPr lang="en-US"/>
        </a:p>
      </dgm:t>
    </dgm:pt>
    <dgm:pt modelId="{381861D0-7F13-4CF5-9652-1AA2AD344A3B}" type="pres">
      <dgm:prSet presAssocID="{A796F1CE-AB0B-4CCA-8765-CD8AD78AC962}" presName="child4Text" presStyleLbl="bgAcc1" presStyleIdx="3" presStyleCnt="4">
        <dgm:presLayoutVars>
          <dgm:bulletEnabled val="1"/>
        </dgm:presLayoutVars>
      </dgm:prSet>
      <dgm:spPr/>
      <dgm:t>
        <a:bodyPr/>
        <a:lstStyle/>
        <a:p>
          <a:endParaRPr lang="en-US"/>
        </a:p>
      </dgm:t>
    </dgm:pt>
    <dgm:pt modelId="{0DE3D3CD-8428-492B-9911-6E37368BF0C9}" type="pres">
      <dgm:prSet presAssocID="{A796F1CE-AB0B-4CCA-8765-CD8AD78AC962}" presName="childPlaceholder" presStyleCnt="0"/>
      <dgm:spPr/>
      <dgm:t>
        <a:bodyPr/>
        <a:lstStyle/>
        <a:p>
          <a:endParaRPr lang="en-US"/>
        </a:p>
      </dgm:t>
    </dgm:pt>
    <dgm:pt modelId="{B7D8D51B-916F-46CD-8D48-D0A30EE357D9}" type="pres">
      <dgm:prSet presAssocID="{A796F1CE-AB0B-4CCA-8765-CD8AD78AC962}" presName="circle" presStyleCnt="0"/>
      <dgm:spPr/>
      <dgm:t>
        <a:bodyPr/>
        <a:lstStyle/>
        <a:p>
          <a:endParaRPr lang="en-US"/>
        </a:p>
      </dgm:t>
    </dgm:pt>
    <dgm:pt modelId="{16612FA6-6735-4BD8-9075-4EB207D06A37}" type="pres">
      <dgm:prSet presAssocID="{A796F1CE-AB0B-4CCA-8765-CD8AD78AC962}" presName="quadrant1" presStyleLbl="node1" presStyleIdx="0" presStyleCnt="4">
        <dgm:presLayoutVars>
          <dgm:chMax val="1"/>
          <dgm:bulletEnabled val="1"/>
        </dgm:presLayoutVars>
      </dgm:prSet>
      <dgm:spPr/>
      <dgm:t>
        <a:bodyPr/>
        <a:lstStyle/>
        <a:p>
          <a:endParaRPr lang="en-US"/>
        </a:p>
      </dgm:t>
    </dgm:pt>
    <dgm:pt modelId="{88CEC5E4-4954-4D0C-80AB-707FBA7742ED}" type="pres">
      <dgm:prSet presAssocID="{A796F1CE-AB0B-4CCA-8765-CD8AD78AC962}" presName="quadrant2" presStyleLbl="node1" presStyleIdx="1" presStyleCnt="4">
        <dgm:presLayoutVars>
          <dgm:chMax val="1"/>
          <dgm:bulletEnabled val="1"/>
        </dgm:presLayoutVars>
      </dgm:prSet>
      <dgm:spPr/>
      <dgm:t>
        <a:bodyPr/>
        <a:lstStyle/>
        <a:p>
          <a:endParaRPr lang="en-US"/>
        </a:p>
      </dgm:t>
    </dgm:pt>
    <dgm:pt modelId="{7ACFD57A-E408-464A-A026-05236A758995}" type="pres">
      <dgm:prSet presAssocID="{A796F1CE-AB0B-4CCA-8765-CD8AD78AC962}" presName="quadrant3" presStyleLbl="node1" presStyleIdx="2" presStyleCnt="4">
        <dgm:presLayoutVars>
          <dgm:chMax val="1"/>
          <dgm:bulletEnabled val="1"/>
        </dgm:presLayoutVars>
      </dgm:prSet>
      <dgm:spPr/>
      <dgm:t>
        <a:bodyPr/>
        <a:lstStyle/>
        <a:p>
          <a:endParaRPr lang="en-US"/>
        </a:p>
      </dgm:t>
    </dgm:pt>
    <dgm:pt modelId="{40F49A0C-C67B-44CD-B5DA-B296F2A79A81}" type="pres">
      <dgm:prSet presAssocID="{A796F1CE-AB0B-4CCA-8765-CD8AD78AC962}" presName="quadrant4" presStyleLbl="node1" presStyleIdx="3" presStyleCnt="4">
        <dgm:presLayoutVars>
          <dgm:chMax val="1"/>
          <dgm:bulletEnabled val="1"/>
        </dgm:presLayoutVars>
      </dgm:prSet>
      <dgm:spPr/>
      <dgm:t>
        <a:bodyPr/>
        <a:lstStyle/>
        <a:p>
          <a:endParaRPr lang="en-US"/>
        </a:p>
      </dgm:t>
    </dgm:pt>
    <dgm:pt modelId="{6F763CE8-B536-4C0B-A428-16C9391EC46D}" type="pres">
      <dgm:prSet presAssocID="{A796F1CE-AB0B-4CCA-8765-CD8AD78AC962}" presName="quadrantPlaceholder" presStyleCnt="0"/>
      <dgm:spPr/>
      <dgm:t>
        <a:bodyPr/>
        <a:lstStyle/>
        <a:p>
          <a:endParaRPr lang="en-US"/>
        </a:p>
      </dgm:t>
    </dgm:pt>
    <dgm:pt modelId="{AF27B374-883E-43EF-846D-8685FD92B05D}" type="pres">
      <dgm:prSet presAssocID="{A796F1CE-AB0B-4CCA-8765-CD8AD78AC962}" presName="center1" presStyleLbl="fgShp" presStyleIdx="0" presStyleCnt="2"/>
      <dgm:spPr/>
      <dgm:t>
        <a:bodyPr/>
        <a:lstStyle/>
        <a:p>
          <a:endParaRPr lang="en-US"/>
        </a:p>
      </dgm:t>
    </dgm:pt>
    <dgm:pt modelId="{B416225E-F930-4715-99B3-797CBCB91501}" type="pres">
      <dgm:prSet presAssocID="{A796F1CE-AB0B-4CCA-8765-CD8AD78AC962}" presName="center2" presStyleLbl="fgShp" presStyleIdx="1" presStyleCnt="2"/>
      <dgm:spPr/>
      <dgm:t>
        <a:bodyPr/>
        <a:lstStyle/>
        <a:p>
          <a:endParaRPr lang="en-US"/>
        </a:p>
      </dgm:t>
    </dgm:pt>
  </dgm:ptLst>
  <dgm:cxnLst>
    <dgm:cxn modelId="{8B6768B0-C5E2-4C0D-A764-26A78C4EBDE6}" srcId="{F5B320A6-8418-4EB1-8E75-9E57F0857528}" destId="{BFF7847F-CB93-4E71-87EC-5FB5C9C173B5}" srcOrd="0" destOrd="0" parTransId="{BA2B4631-0A60-4E2E-B9AE-8DF84DB8A8AA}" sibTransId="{A38960D0-39EA-431A-82F0-882E5D869567}"/>
    <dgm:cxn modelId="{CD6B32B2-E6D3-4650-9A38-B756EFE02651}" type="presOf" srcId="{F5B320A6-8418-4EB1-8E75-9E57F0857528}" destId="{16612FA6-6735-4BD8-9075-4EB207D06A37}" srcOrd="0" destOrd="0" presId="urn:microsoft.com/office/officeart/2005/8/layout/cycle4#1"/>
    <dgm:cxn modelId="{B7F9256C-0F5D-487B-BFB2-03B6F988B13A}" type="presOf" srcId="{674F2A83-8FAE-43D6-88CF-5FA752950773}" destId="{CD31912B-6105-48B2-9516-78917998EC7C}" srcOrd="1" destOrd="1" presId="urn:microsoft.com/office/officeart/2005/8/layout/cycle4#1"/>
    <dgm:cxn modelId="{0EA86AA9-0CF3-419E-B085-AFA21D25FA71}" type="presOf" srcId="{7C43B2A1-DC53-4147-A921-F41DBF176C86}" destId="{31527111-C3B7-4540-B012-DE0AEB20C97F}" srcOrd="1" destOrd="1" presId="urn:microsoft.com/office/officeart/2005/8/layout/cycle4#1"/>
    <dgm:cxn modelId="{55C415A1-7A4F-4C51-8750-2513995E3AA0}" type="presOf" srcId="{FD361AD9-2107-4C6E-B453-182FB82793F7}" destId="{55B05D36-D054-414A-BDCC-19B05DA144B2}" srcOrd="0" destOrd="0" presId="urn:microsoft.com/office/officeart/2005/8/layout/cycle4#1"/>
    <dgm:cxn modelId="{443DEBD4-339C-40C5-A32F-314876C1A9E3}" srcId="{461B2788-4FC2-47C1-9D39-EB04A81788CB}" destId="{A4DF2D1C-E10E-4D6E-8015-110D3FC8F6B2}" srcOrd="0" destOrd="0" parTransId="{0CE43484-491F-465A-912F-847004BC140B}" sibTransId="{63AF9B00-7926-4260-929F-02B6FE8A58DB}"/>
    <dgm:cxn modelId="{B0CA6066-B827-4D5E-9149-8C0CE41E373E}" type="presOf" srcId="{1C172D80-9B8B-4180-A007-D4ECEC51F327}" destId="{88CEC5E4-4954-4D0C-80AB-707FBA7742ED}" srcOrd="0" destOrd="0" presId="urn:microsoft.com/office/officeart/2005/8/layout/cycle4#1"/>
    <dgm:cxn modelId="{65604152-FED9-4EBA-9A8D-A16C92357EB6}" type="presOf" srcId="{674F2A83-8FAE-43D6-88CF-5FA752950773}" destId="{55B05D36-D054-414A-BDCC-19B05DA144B2}" srcOrd="0" destOrd="1" presId="urn:microsoft.com/office/officeart/2005/8/layout/cycle4#1"/>
    <dgm:cxn modelId="{58F5F538-3597-49BE-B0B2-EDDEE2D51B9F}" srcId="{F5B320A6-8418-4EB1-8E75-9E57F0857528}" destId="{755F8509-48F8-4472-88E9-EDFC771E26F5}" srcOrd="2" destOrd="0" parTransId="{96A427B7-AA50-4E47-B388-E45571D3D4C0}" sibTransId="{410E0262-89A0-45D0-999E-B809AB0914AA}"/>
    <dgm:cxn modelId="{AD89DE95-5772-4B86-8E40-F83046E8E4EE}" srcId="{1C172D80-9B8B-4180-A007-D4ECEC51F327}" destId="{FD361AD9-2107-4C6E-B453-182FB82793F7}" srcOrd="0" destOrd="0" parTransId="{B1E0CC37-E649-415D-BED3-780EE2CD8C1D}" sibTransId="{CFC16601-5E97-45C3-A830-E0525F85E619}"/>
    <dgm:cxn modelId="{C479BCAC-79E9-4A2E-803A-BFD8ACE37AC4}" type="presOf" srcId="{A52DF1A2-8175-43AC-A44A-E79996765721}" destId="{D1DDE152-2392-4E91-B04B-59407445B6BC}" srcOrd="1" destOrd="1" presId="urn:microsoft.com/office/officeart/2005/8/layout/cycle4#1"/>
    <dgm:cxn modelId="{4048C305-686C-4E3D-AC44-93F5E3D28F1F}" srcId="{A796F1CE-AB0B-4CCA-8765-CD8AD78AC962}" destId="{F5B320A6-8418-4EB1-8E75-9E57F0857528}" srcOrd="0" destOrd="0" parTransId="{C7B37ACC-58E6-4D34-A275-D697B40E6C34}" sibTransId="{AF097FB0-F831-4D08-8B77-1408DD233624}"/>
    <dgm:cxn modelId="{C90DC5BE-D66C-4EBB-8DCC-E0DE1D7BF053}" type="presOf" srcId="{A52DF1A2-8175-43AC-A44A-E79996765721}" destId="{04DDB692-F03B-40FF-8DDA-B79407480D21}" srcOrd="0" destOrd="1" presId="urn:microsoft.com/office/officeart/2005/8/layout/cycle4#1"/>
    <dgm:cxn modelId="{1882A7C1-0796-4B3E-A15D-9C7A20A0AFD0}" type="presOf" srcId="{755F8509-48F8-4472-88E9-EDFC771E26F5}" destId="{04DDB692-F03B-40FF-8DDA-B79407480D21}" srcOrd="0" destOrd="2" presId="urn:microsoft.com/office/officeart/2005/8/layout/cycle4#1"/>
    <dgm:cxn modelId="{90D2717C-E460-4EB2-AD82-FEBF7C731E77}" type="presOf" srcId="{FD361AD9-2107-4C6E-B453-182FB82793F7}" destId="{CD31912B-6105-48B2-9516-78917998EC7C}" srcOrd="1" destOrd="0" presId="urn:microsoft.com/office/officeart/2005/8/layout/cycle4#1"/>
    <dgm:cxn modelId="{D140B5C7-EE38-4B58-B3DF-E4E9EF29A03A}" srcId="{94E89AA3-AC5A-46EF-B928-3D1C4B93A2E4}" destId="{D755130F-EF64-43B6-87B7-25AE746ECCB6}" srcOrd="1" destOrd="0" parTransId="{26B9B374-697E-4894-9518-E45FE4F2F29A}" sibTransId="{F69ECA2B-7D7E-437E-B183-31BDAD29003B}"/>
    <dgm:cxn modelId="{96878076-0F2E-4794-9E11-B15B2FDD2968}" srcId="{461B2788-4FC2-47C1-9D39-EB04A81788CB}" destId="{7C43B2A1-DC53-4147-A921-F41DBF176C86}" srcOrd="1" destOrd="0" parTransId="{D0A1CBC3-C793-4336-BAA1-948CC21A0A46}" sibTransId="{99314FAB-0A18-4557-8B49-3716F9C9A49B}"/>
    <dgm:cxn modelId="{77310245-38A9-431B-B006-5251BA84DFF7}" type="presOf" srcId="{D755130F-EF64-43B6-87B7-25AE746ECCB6}" destId="{9F3439B5-0D79-458A-8E24-43EC0079C4FD}" srcOrd="0" destOrd="1" presId="urn:microsoft.com/office/officeart/2005/8/layout/cycle4#1"/>
    <dgm:cxn modelId="{6ACBF0B9-EC29-41D6-A870-63B1B261AA7E}" srcId="{A796F1CE-AB0B-4CCA-8765-CD8AD78AC962}" destId="{94E89AA3-AC5A-46EF-B928-3D1C4B93A2E4}" srcOrd="3" destOrd="0" parTransId="{FF165D67-A6F8-44A0-BB70-5488871B0427}" sibTransId="{60AE2836-0621-49BD-9802-B94376B4EADC}"/>
    <dgm:cxn modelId="{8AC9A66B-1146-4A18-822F-E8497541F4D3}" srcId="{F5B320A6-8418-4EB1-8E75-9E57F0857528}" destId="{A52DF1A2-8175-43AC-A44A-E79996765721}" srcOrd="1" destOrd="0" parTransId="{051F4F5C-5FEA-4091-8370-5AA3EED6E08C}" sibTransId="{7D9A799D-6E7C-498A-BBF2-6857F9C7F8B4}"/>
    <dgm:cxn modelId="{2013E3EA-3D9E-4867-BE7C-9445D7CE8A80}" type="presOf" srcId="{94E89AA3-AC5A-46EF-B928-3D1C4B93A2E4}" destId="{40F49A0C-C67B-44CD-B5DA-B296F2A79A81}" srcOrd="0" destOrd="0" presId="urn:microsoft.com/office/officeart/2005/8/layout/cycle4#1"/>
    <dgm:cxn modelId="{4957633D-9FEA-4FCE-8166-7609ABB17675}" type="presOf" srcId="{2A020E92-0CFD-4586-8A39-4F4C99C7B2E7}" destId="{381861D0-7F13-4CF5-9652-1AA2AD344A3B}" srcOrd="1" destOrd="0" presId="urn:microsoft.com/office/officeart/2005/8/layout/cycle4#1"/>
    <dgm:cxn modelId="{5B96FD3E-CA8B-4B4A-8EB2-54DE3B765C1C}" type="presOf" srcId="{755F8509-48F8-4472-88E9-EDFC771E26F5}" destId="{D1DDE152-2392-4E91-B04B-59407445B6BC}" srcOrd="1" destOrd="2" presId="urn:microsoft.com/office/officeart/2005/8/layout/cycle4#1"/>
    <dgm:cxn modelId="{7BE1E8A1-8A0F-49E0-B9D8-764377B95E0B}" type="presOf" srcId="{BFF7847F-CB93-4E71-87EC-5FB5C9C173B5}" destId="{04DDB692-F03B-40FF-8DDA-B79407480D21}" srcOrd="0" destOrd="0" presId="urn:microsoft.com/office/officeart/2005/8/layout/cycle4#1"/>
    <dgm:cxn modelId="{8FF4C7FB-BE61-4680-90A3-E9B79ECF8DDD}" srcId="{A796F1CE-AB0B-4CCA-8765-CD8AD78AC962}" destId="{1C172D80-9B8B-4180-A007-D4ECEC51F327}" srcOrd="1" destOrd="0" parTransId="{FCE56760-BD72-40C8-B826-E90D8CD13105}" sibTransId="{B55D260D-986D-4A56-8081-79A3CDA2F7C9}"/>
    <dgm:cxn modelId="{FCED3895-0E14-4F99-B931-C58A2ABC46FB}" srcId="{1C172D80-9B8B-4180-A007-D4ECEC51F327}" destId="{674F2A83-8FAE-43D6-88CF-5FA752950773}" srcOrd="1" destOrd="0" parTransId="{5B03B86D-2E7D-4CDC-8215-A7F2D3A84398}" sibTransId="{C84C52B2-B080-492C-B8A0-818BEA525FDE}"/>
    <dgm:cxn modelId="{88A10622-E545-49EF-9E0D-42D914D34AC5}" type="presOf" srcId="{461B2788-4FC2-47C1-9D39-EB04A81788CB}" destId="{7ACFD57A-E408-464A-A026-05236A758995}" srcOrd="0" destOrd="0" presId="urn:microsoft.com/office/officeart/2005/8/layout/cycle4#1"/>
    <dgm:cxn modelId="{4BECDE40-0973-49D8-8902-A638C4A578F8}" type="presOf" srcId="{2A020E92-0CFD-4586-8A39-4F4C99C7B2E7}" destId="{9F3439B5-0D79-458A-8E24-43EC0079C4FD}" srcOrd="0" destOrd="0" presId="urn:microsoft.com/office/officeart/2005/8/layout/cycle4#1"/>
    <dgm:cxn modelId="{E37164BE-1C52-4986-B36D-415923EBA85A}" type="presOf" srcId="{A4DF2D1C-E10E-4D6E-8015-110D3FC8F6B2}" destId="{2F447D86-F792-41AE-9813-8044B7A72AF3}" srcOrd="0" destOrd="0" presId="urn:microsoft.com/office/officeart/2005/8/layout/cycle4#1"/>
    <dgm:cxn modelId="{F9908F1A-7165-44A0-8D29-33D21987DBC3}" type="presOf" srcId="{7C43B2A1-DC53-4147-A921-F41DBF176C86}" destId="{2F447D86-F792-41AE-9813-8044B7A72AF3}" srcOrd="0" destOrd="1" presId="urn:microsoft.com/office/officeart/2005/8/layout/cycle4#1"/>
    <dgm:cxn modelId="{B82DDD68-28B4-414B-B465-12635F06C7A5}" srcId="{94E89AA3-AC5A-46EF-B928-3D1C4B93A2E4}" destId="{2A020E92-0CFD-4586-8A39-4F4C99C7B2E7}" srcOrd="0" destOrd="0" parTransId="{FBD286DE-86D3-4400-8436-9883116E5CAD}" sibTransId="{0E4EB79B-8CF9-40A4-97E3-C363BD158030}"/>
    <dgm:cxn modelId="{A1266682-DDE6-4A62-9EC7-F6909FC21B1C}" type="presOf" srcId="{A796F1CE-AB0B-4CCA-8765-CD8AD78AC962}" destId="{579C8EB1-FB11-4C67-B10A-A3C332E048E9}" srcOrd="0" destOrd="0" presId="urn:microsoft.com/office/officeart/2005/8/layout/cycle4#1"/>
    <dgm:cxn modelId="{1C8FA621-9B94-4157-B30A-75F5B9CCA01A}" srcId="{A796F1CE-AB0B-4CCA-8765-CD8AD78AC962}" destId="{461B2788-4FC2-47C1-9D39-EB04A81788CB}" srcOrd="2" destOrd="0" parTransId="{5A8F828F-BBF1-495E-9B70-2AF71BEE7E56}" sibTransId="{E3C75A97-883A-4D68-9EDB-64D742FF2842}"/>
    <dgm:cxn modelId="{DF67DE7B-0296-4A03-8EBA-FEF420F32468}" type="presOf" srcId="{BFF7847F-CB93-4E71-87EC-5FB5C9C173B5}" destId="{D1DDE152-2392-4E91-B04B-59407445B6BC}" srcOrd="1" destOrd="0" presId="urn:microsoft.com/office/officeart/2005/8/layout/cycle4#1"/>
    <dgm:cxn modelId="{B2AAB1A6-B17C-4098-93FB-3A6B4947DC8A}" type="presOf" srcId="{A4DF2D1C-E10E-4D6E-8015-110D3FC8F6B2}" destId="{31527111-C3B7-4540-B012-DE0AEB20C97F}" srcOrd="1" destOrd="0" presId="urn:microsoft.com/office/officeart/2005/8/layout/cycle4#1"/>
    <dgm:cxn modelId="{0C1ECFFD-495C-489F-914B-F02F1B4DC64E}" type="presOf" srcId="{D755130F-EF64-43B6-87B7-25AE746ECCB6}" destId="{381861D0-7F13-4CF5-9652-1AA2AD344A3B}" srcOrd="1" destOrd="1" presId="urn:microsoft.com/office/officeart/2005/8/layout/cycle4#1"/>
    <dgm:cxn modelId="{BB58E22A-FBFF-42D4-AA64-681A1BCA6701}" type="presParOf" srcId="{579C8EB1-FB11-4C67-B10A-A3C332E048E9}" destId="{86CC6F2D-0EED-46A7-B063-C662FCB81F57}" srcOrd="0" destOrd="0" presId="urn:microsoft.com/office/officeart/2005/8/layout/cycle4#1"/>
    <dgm:cxn modelId="{42F41D93-7728-4699-97CB-4CD566F939A7}" type="presParOf" srcId="{86CC6F2D-0EED-46A7-B063-C662FCB81F57}" destId="{25907A6D-A1C4-450A-A0EA-86ACE9F1E770}" srcOrd="0" destOrd="0" presId="urn:microsoft.com/office/officeart/2005/8/layout/cycle4#1"/>
    <dgm:cxn modelId="{1056C44A-F4F4-4C9D-BF48-CD890309D03B}" type="presParOf" srcId="{25907A6D-A1C4-450A-A0EA-86ACE9F1E770}" destId="{04DDB692-F03B-40FF-8DDA-B79407480D21}" srcOrd="0" destOrd="0" presId="urn:microsoft.com/office/officeart/2005/8/layout/cycle4#1"/>
    <dgm:cxn modelId="{B1B6585D-34E0-483F-8861-D48169B70FA5}" type="presParOf" srcId="{25907A6D-A1C4-450A-A0EA-86ACE9F1E770}" destId="{D1DDE152-2392-4E91-B04B-59407445B6BC}" srcOrd="1" destOrd="0" presId="urn:microsoft.com/office/officeart/2005/8/layout/cycle4#1"/>
    <dgm:cxn modelId="{784D1F22-B34A-41AF-9749-9AEA4908E801}" type="presParOf" srcId="{86CC6F2D-0EED-46A7-B063-C662FCB81F57}" destId="{A9E53072-690A-44FC-A3EA-F3A238AD9C4E}" srcOrd="1" destOrd="0" presId="urn:microsoft.com/office/officeart/2005/8/layout/cycle4#1"/>
    <dgm:cxn modelId="{9D797192-8F45-4DF1-901B-8002427CBF0B}" type="presParOf" srcId="{A9E53072-690A-44FC-A3EA-F3A238AD9C4E}" destId="{55B05D36-D054-414A-BDCC-19B05DA144B2}" srcOrd="0" destOrd="0" presId="urn:microsoft.com/office/officeart/2005/8/layout/cycle4#1"/>
    <dgm:cxn modelId="{42C0BE0C-A1A6-4C0F-A510-EF915627D333}" type="presParOf" srcId="{A9E53072-690A-44FC-A3EA-F3A238AD9C4E}" destId="{CD31912B-6105-48B2-9516-78917998EC7C}" srcOrd="1" destOrd="0" presId="urn:microsoft.com/office/officeart/2005/8/layout/cycle4#1"/>
    <dgm:cxn modelId="{F08E5E8A-97F3-411E-951D-61FECFACE66D}" type="presParOf" srcId="{86CC6F2D-0EED-46A7-B063-C662FCB81F57}" destId="{E3A6F9E0-0BA6-45DA-BA12-B24FD0961C50}" srcOrd="2" destOrd="0" presId="urn:microsoft.com/office/officeart/2005/8/layout/cycle4#1"/>
    <dgm:cxn modelId="{69AFE5E5-ADC3-4A2D-8B39-82ED43B21AA3}" type="presParOf" srcId="{E3A6F9E0-0BA6-45DA-BA12-B24FD0961C50}" destId="{2F447D86-F792-41AE-9813-8044B7A72AF3}" srcOrd="0" destOrd="0" presId="urn:microsoft.com/office/officeart/2005/8/layout/cycle4#1"/>
    <dgm:cxn modelId="{CA244973-5879-40C1-BE52-5BD3430EBE33}" type="presParOf" srcId="{E3A6F9E0-0BA6-45DA-BA12-B24FD0961C50}" destId="{31527111-C3B7-4540-B012-DE0AEB20C97F}" srcOrd="1" destOrd="0" presId="urn:microsoft.com/office/officeart/2005/8/layout/cycle4#1"/>
    <dgm:cxn modelId="{9C8FACEC-1D7F-4D10-A407-9C2E5AF23121}" type="presParOf" srcId="{86CC6F2D-0EED-46A7-B063-C662FCB81F57}" destId="{44E5EC38-9302-432A-81C2-7DD2DA855AC9}" srcOrd="3" destOrd="0" presId="urn:microsoft.com/office/officeart/2005/8/layout/cycle4#1"/>
    <dgm:cxn modelId="{FB4A0F2B-4EDB-42E6-A2FD-D9A1CC316DBC}" type="presParOf" srcId="{44E5EC38-9302-432A-81C2-7DD2DA855AC9}" destId="{9F3439B5-0D79-458A-8E24-43EC0079C4FD}" srcOrd="0" destOrd="0" presId="urn:microsoft.com/office/officeart/2005/8/layout/cycle4#1"/>
    <dgm:cxn modelId="{81CF3300-E81D-41D8-8940-18D5FCC77E31}" type="presParOf" srcId="{44E5EC38-9302-432A-81C2-7DD2DA855AC9}" destId="{381861D0-7F13-4CF5-9652-1AA2AD344A3B}" srcOrd="1" destOrd="0" presId="urn:microsoft.com/office/officeart/2005/8/layout/cycle4#1"/>
    <dgm:cxn modelId="{1155DD6F-8984-4629-8362-6F87AE6414BA}" type="presParOf" srcId="{86CC6F2D-0EED-46A7-B063-C662FCB81F57}" destId="{0DE3D3CD-8428-492B-9911-6E37368BF0C9}" srcOrd="4" destOrd="0" presId="urn:microsoft.com/office/officeart/2005/8/layout/cycle4#1"/>
    <dgm:cxn modelId="{29CF090A-A5BC-4291-A8CB-E23249D949FB}" type="presParOf" srcId="{579C8EB1-FB11-4C67-B10A-A3C332E048E9}" destId="{B7D8D51B-916F-46CD-8D48-D0A30EE357D9}" srcOrd="1" destOrd="0" presId="urn:microsoft.com/office/officeart/2005/8/layout/cycle4#1"/>
    <dgm:cxn modelId="{ECC6B69C-C268-440F-B72F-63C80A16A84B}" type="presParOf" srcId="{B7D8D51B-916F-46CD-8D48-D0A30EE357D9}" destId="{16612FA6-6735-4BD8-9075-4EB207D06A37}" srcOrd="0" destOrd="0" presId="urn:microsoft.com/office/officeart/2005/8/layout/cycle4#1"/>
    <dgm:cxn modelId="{0235A97D-8253-4716-AA58-8F1A33AD06C4}" type="presParOf" srcId="{B7D8D51B-916F-46CD-8D48-D0A30EE357D9}" destId="{88CEC5E4-4954-4D0C-80AB-707FBA7742ED}" srcOrd="1" destOrd="0" presId="urn:microsoft.com/office/officeart/2005/8/layout/cycle4#1"/>
    <dgm:cxn modelId="{53D60422-AC39-47CF-B2D1-C0301AB40138}" type="presParOf" srcId="{B7D8D51B-916F-46CD-8D48-D0A30EE357D9}" destId="{7ACFD57A-E408-464A-A026-05236A758995}" srcOrd="2" destOrd="0" presId="urn:microsoft.com/office/officeart/2005/8/layout/cycle4#1"/>
    <dgm:cxn modelId="{C78CE701-CF5D-4013-8FBA-5CB56FD9F5AC}" type="presParOf" srcId="{B7D8D51B-916F-46CD-8D48-D0A30EE357D9}" destId="{40F49A0C-C67B-44CD-B5DA-B296F2A79A81}" srcOrd="3" destOrd="0" presId="urn:microsoft.com/office/officeart/2005/8/layout/cycle4#1"/>
    <dgm:cxn modelId="{0BC9B749-CDC0-4E91-A150-12F2E382E439}" type="presParOf" srcId="{B7D8D51B-916F-46CD-8D48-D0A30EE357D9}" destId="{6F763CE8-B536-4C0B-A428-16C9391EC46D}" srcOrd="4" destOrd="0" presId="urn:microsoft.com/office/officeart/2005/8/layout/cycle4#1"/>
    <dgm:cxn modelId="{2E258497-B083-4F48-BF93-1A8F2C51D587}" type="presParOf" srcId="{579C8EB1-FB11-4C67-B10A-A3C332E048E9}" destId="{AF27B374-883E-43EF-846D-8685FD92B05D}" srcOrd="2" destOrd="0" presId="urn:microsoft.com/office/officeart/2005/8/layout/cycle4#1"/>
    <dgm:cxn modelId="{14BCEF62-CF84-4676-B500-970D6ADD64CC}" type="presParOf" srcId="{579C8EB1-FB11-4C67-B10A-A3C332E048E9}" destId="{B416225E-F930-4715-99B3-797CBCB91501}" srcOrd="3" destOrd="0" presId="urn:microsoft.com/office/officeart/2005/8/layout/cycle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8A9D984-71AF-F640-B6F7-AB63A8BC0D8E}"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424A7030-5CBD-A041-95F7-D874868E26CF}">
      <dgm:prSet phldrT="[Text]"/>
      <dgm:spPr/>
      <dgm:t>
        <a:bodyPr/>
        <a:lstStyle/>
        <a:p>
          <a:r>
            <a:rPr lang="en-US" dirty="0" smtClean="0"/>
            <a:t>Inclusive Settings </a:t>
          </a:r>
          <a:endParaRPr lang="en-US" dirty="0"/>
        </a:p>
      </dgm:t>
    </dgm:pt>
    <dgm:pt modelId="{575B0D1A-813A-9441-9FD9-82DA542372BD}" type="parTrans" cxnId="{FEB589C3-9E92-B94E-9678-32782C6C0421}">
      <dgm:prSet/>
      <dgm:spPr/>
      <dgm:t>
        <a:bodyPr/>
        <a:lstStyle/>
        <a:p>
          <a:endParaRPr lang="en-US"/>
        </a:p>
      </dgm:t>
    </dgm:pt>
    <dgm:pt modelId="{8B679C99-770E-A44B-B1F1-8F5A8043917B}" type="sibTrans" cxnId="{FEB589C3-9E92-B94E-9678-32782C6C0421}">
      <dgm:prSet/>
      <dgm:spPr/>
      <dgm:t>
        <a:bodyPr/>
        <a:lstStyle/>
        <a:p>
          <a:endParaRPr lang="en-US"/>
        </a:p>
      </dgm:t>
    </dgm:pt>
    <dgm:pt modelId="{C2FEB4F5-F766-E544-B05E-52A36B4ADDBD}">
      <dgm:prSet phldrT="[Text]"/>
      <dgm:spPr/>
      <dgm:t>
        <a:bodyPr/>
        <a:lstStyle/>
        <a:p>
          <a:r>
            <a:rPr lang="en-US" dirty="0" smtClean="0"/>
            <a:t>Services and sets of services</a:t>
          </a:r>
          <a:endParaRPr lang="en-US" dirty="0"/>
        </a:p>
      </dgm:t>
    </dgm:pt>
    <dgm:pt modelId="{D51B1C65-81E2-5C4C-BA5E-2EFE07B81971}" type="parTrans" cxnId="{0A4AA891-B756-E441-A549-D47BD35C68FF}">
      <dgm:prSet/>
      <dgm:spPr/>
      <dgm:t>
        <a:bodyPr/>
        <a:lstStyle/>
        <a:p>
          <a:endParaRPr lang="en-US"/>
        </a:p>
      </dgm:t>
    </dgm:pt>
    <dgm:pt modelId="{50C40805-96BD-2C4E-B829-0556B0D064BC}" type="sibTrans" cxnId="{0A4AA891-B756-E441-A549-D47BD35C68FF}">
      <dgm:prSet/>
      <dgm:spPr/>
      <dgm:t>
        <a:bodyPr/>
        <a:lstStyle/>
        <a:p>
          <a:endParaRPr lang="en-US"/>
        </a:p>
      </dgm:t>
    </dgm:pt>
    <dgm:pt modelId="{081E20B5-E6D0-0A43-ABF4-7561B2D2ECFD}">
      <dgm:prSet phldrT="[Text]"/>
      <dgm:spPr/>
      <dgm:t>
        <a:bodyPr/>
        <a:lstStyle/>
        <a:p>
          <a:r>
            <a:rPr lang="en-US" dirty="0" smtClean="0"/>
            <a:t>Mutual responsibility of all staff</a:t>
          </a:r>
          <a:endParaRPr lang="en-US" dirty="0"/>
        </a:p>
      </dgm:t>
    </dgm:pt>
    <dgm:pt modelId="{E6DFDA6D-19E8-8546-ADF0-E1BAC9A6C390}" type="parTrans" cxnId="{10DAF4BE-AF4C-9D48-8964-BEDAE4EEF69C}">
      <dgm:prSet/>
      <dgm:spPr/>
      <dgm:t>
        <a:bodyPr/>
        <a:lstStyle/>
        <a:p>
          <a:endParaRPr lang="en-US"/>
        </a:p>
      </dgm:t>
    </dgm:pt>
    <dgm:pt modelId="{3DB95ABA-DDC9-6749-9925-88FEF7DE0C57}" type="sibTrans" cxnId="{10DAF4BE-AF4C-9D48-8964-BEDAE4EEF69C}">
      <dgm:prSet/>
      <dgm:spPr/>
      <dgm:t>
        <a:bodyPr/>
        <a:lstStyle/>
        <a:p>
          <a:endParaRPr lang="en-US"/>
        </a:p>
      </dgm:t>
    </dgm:pt>
    <dgm:pt modelId="{9F67DEA4-2826-FC4D-80FE-C7DA74660A7F}">
      <dgm:prSet phldrT="[Text]"/>
      <dgm:spPr/>
      <dgm:t>
        <a:bodyPr/>
        <a:lstStyle/>
        <a:p>
          <a:r>
            <a:rPr lang="en-US" dirty="0" smtClean="0"/>
            <a:t>Co-teaching and Collaborative Teaching</a:t>
          </a:r>
          <a:endParaRPr lang="en-US" dirty="0"/>
        </a:p>
      </dgm:t>
    </dgm:pt>
    <dgm:pt modelId="{ECACF5CB-F195-5D4C-B1D1-E3B4ECFB654D}" type="parTrans" cxnId="{BC4D6321-3EE7-9948-84FD-FB2D31AE1809}">
      <dgm:prSet/>
      <dgm:spPr/>
      <dgm:t>
        <a:bodyPr/>
        <a:lstStyle/>
        <a:p>
          <a:endParaRPr lang="en-US"/>
        </a:p>
      </dgm:t>
    </dgm:pt>
    <dgm:pt modelId="{E6F53EBD-DBB9-D940-9FB9-BEE002664923}" type="sibTrans" cxnId="{BC4D6321-3EE7-9948-84FD-FB2D31AE1809}">
      <dgm:prSet/>
      <dgm:spPr/>
      <dgm:t>
        <a:bodyPr/>
        <a:lstStyle/>
        <a:p>
          <a:endParaRPr lang="en-US"/>
        </a:p>
      </dgm:t>
    </dgm:pt>
    <dgm:pt modelId="{8EEE4586-C3E2-8047-A2D7-02184B76DCAA}">
      <dgm:prSet phldrT="[Text]"/>
      <dgm:spPr/>
      <dgm:t>
        <a:bodyPr/>
        <a:lstStyle/>
        <a:p>
          <a:r>
            <a:rPr lang="en-US" dirty="0" smtClean="0"/>
            <a:t>2 or more certificated staff share instructional responsibility</a:t>
          </a:r>
          <a:endParaRPr lang="en-US" dirty="0"/>
        </a:p>
      </dgm:t>
    </dgm:pt>
    <dgm:pt modelId="{7354FA25-E1A5-1844-9771-268339AB3932}" type="parTrans" cxnId="{5CEE07A1-C160-7448-B14E-3E58E2BCBE1F}">
      <dgm:prSet/>
      <dgm:spPr/>
      <dgm:t>
        <a:bodyPr/>
        <a:lstStyle/>
        <a:p>
          <a:endParaRPr lang="en-US"/>
        </a:p>
      </dgm:t>
    </dgm:pt>
    <dgm:pt modelId="{7E9D02A5-EA38-8A4C-B635-6A417862D2D1}" type="sibTrans" cxnId="{5CEE07A1-C160-7448-B14E-3E58E2BCBE1F}">
      <dgm:prSet/>
      <dgm:spPr/>
      <dgm:t>
        <a:bodyPr/>
        <a:lstStyle/>
        <a:p>
          <a:endParaRPr lang="en-US"/>
        </a:p>
      </dgm:t>
    </dgm:pt>
    <dgm:pt modelId="{0B95980F-A081-D240-BD4F-BBABC3200012}">
      <dgm:prSet phldrT="[Text]"/>
      <dgm:spPr/>
      <dgm:t>
        <a:bodyPr/>
        <a:lstStyle/>
        <a:p>
          <a:r>
            <a:rPr lang="en-US" dirty="0" smtClean="0"/>
            <a:t>Supports ALL students</a:t>
          </a:r>
          <a:endParaRPr lang="en-US" dirty="0"/>
        </a:p>
      </dgm:t>
    </dgm:pt>
    <dgm:pt modelId="{CBAFAE37-B3B5-454E-B80A-A572135E6FE9}" type="parTrans" cxnId="{07ABB2B3-4334-B54F-96E4-26B569BEB12A}">
      <dgm:prSet/>
      <dgm:spPr/>
      <dgm:t>
        <a:bodyPr/>
        <a:lstStyle/>
        <a:p>
          <a:endParaRPr lang="en-US"/>
        </a:p>
      </dgm:t>
    </dgm:pt>
    <dgm:pt modelId="{4A117E8B-6711-C249-A1B0-859CDC1DF1D5}" type="sibTrans" cxnId="{07ABB2B3-4334-B54F-96E4-26B569BEB12A}">
      <dgm:prSet/>
      <dgm:spPr/>
      <dgm:t>
        <a:bodyPr/>
        <a:lstStyle/>
        <a:p>
          <a:endParaRPr lang="en-US"/>
        </a:p>
      </dgm:t>
    </dgm:pt>
    <dgm:pt modelId="{45805F08-76FA-244B-958B-8D9991821AF3}">
      <dgm:prSet phldrT="[Text]"/>
      <dgm:spPr/>
      <dgm:t>
        <a:bodyPr/>
        <a:lstStyle/>
        <a:p>
          <a:r>
            <a:rPr lang="en-US" dirty="0" smtClean="0"/>
            <a:t>Learning Centers for support </a:t>
          </a:r>
          <a:endParaRPr lang="en-US" dirty="0"/>
        </a:p>
      </dgm:t>
    </dgm:pt>
    <dgm:pt modelId="{B711760F-FAE6-3F49-B81A-051023BF3536}" type="parTrans" cxnId="{F7DF1F68-F565-104A-B161-1707DF33D735}">
      <dgm:prSet/>
      <dgm:spPr/>
      <dgm:t>
        <a:bodyPr/>
        <a:lstStyle/>
        <a:p>
          <a:endParaRPr lang="en-US"/>
        </a:p>
      </dgm:t>
    </dgm:pt>
    <dgm:pt modelId="{9C724F9D-B566-5A4C-BE3C-1039A4DAC3C5}" type="sibTrans" cxnId="{F7DF1F68-F565-104A-B161-1707DF33D735}">
      <dgm:prSet/>
      <dgm:spPr/>
      <dgm:t>
        <a:bodyPr/>
        <a:lstStyle/>
        <a:p>
          <a:endParaRPr lang="en-US"/>
        </a:p>
      </dgm:t>
    </dgm:pt>
    <dgm:pt modelId="{BFB11C96-2E1D-F54F-BF04-46CE074C9AFF}">
      <dgm:prSet phldrT="[Text]"/>
      <dgm:spPr/>
      <dgm:t>
        <a:bodyPr/>
        <a:lstStyle/>
        <a:p>
          <a:r>
            <a:rPr lang="en-US" dirty="0" smtClean="0"/>
            <a:t>Most effective in MS/HS</a:t>
          </a:r>
          <a:endParaRPr lang="en-US" dirty="0"/>
        </a:p>
      </dgm:t>
    </dgm:pt>
    <dgm:pt modelId="{B00E18E6-636E-944B-8FE1-7E3E0F639A33}" type="parTrans" cxnId="{24F5F83A-7A25-A244-B3EA-5210D213604C}">
      <dgm:prSet/>
      <dgm:spPr/>
      <dgm:t>
        <a:bodyPr/>
        <a:lstStyle/>
        <a:p>
          <a:endParaRPr lang="en-US"/>
        </a:p>
      </dgm:t>
    </dgm:pt>
    <dgm:pt modelId="{85573B0D-16A2-D541-BCBD-6796D1608168}" type="sibTrans" cxnId="{24F5F83A-7A25-A244-B3EA-5210D213604C}">
      <dgm:prSet/>
      <dgm:spPr/>
      <dgm:t>
        <a:bodyPr/>
        <a:lstStyle/>
        <a:p>
          <a:endParaRPr lang="en-US"/>
        </a:p>
      </dgm:t>
    </dgm:pt>
    <dgm:pt modelId="{AC921BC2-0EA4-EF4B-AC82-38FCB7300502}">
      <dgm:prSet phldrT="[Text]"/>
      <dgm:spPr/>
      <dgm:t>
        <a:bodyPr/>
        <a:lstStyle/>
        <a:p>
          <a:r>
            <a:rPr lang="en-US" dirty="0" smtClean="0"/>
            <a:t>Utilized based on data and IEP</a:t>
          </a:r>
          <a:endParaRPr lang="en-US" dirty="0"/>
        </a:p>
      </dgm:t>
    </dgm:pt>
    <dgm:pt modelId="{35E9B676-0B5E-7B48-A306-6BD57FD685EE}" type="parTrans" cxnId="{6FB57DA0-0D6D-4649-B11B-91CE92E26688}">
      <dgm:prSet/>
      <dgm:spPr/>
      <dgm:t>
        <a:bodyPr/>
        <a:lstStyle/>
        <a:p>
          <a:endParaRPr lang="en-US"/>
        </a:p>
      </dgm:t>
    </dgm:pt>
    <dgm:pt modelId="{87C1357F-4A2C-DA47-917B-E26C9174D02A}" type="sibTrans" cxnId="{6FB57DA0-0D6D-4649-B11B-91CE92E26688}">
      <dgm:prSet/>
      <dgm:spPr/>
      <dgm:t>
        <a:bodyPr/>
        <a:lstStyle/>
        <a:p>
          <a:endParaRPr lang="en-US"/>
        </a:p>
      </dgm:t>
    </dgm:pt>
    <dgm:pt modelId="{519B85FB-FF7F-8A42-828E-7861CE08A2BC}">
      <dgm:prSet phldrT="[Text]"/>
      <dgm:spPr/>
      <dgm:t>
        <a:bodyPr/>
        <a:lstStyle/>
        <a:p>
          <a:r>
            <a:rPr lang="en-US" dirty="0" smtClean="0"/>
            <a:t>Co-planning and differentiation</a:t>
          </a:r>
          <a:endParaRPr lang="en-US" dirty="0"/>
        </a:p>
      </dgm:t>
    </dgm:pt>
    <dgm:pt modelId="{A36DB3C2-7544-174A-BAE9-AF757616E8D7}" type="parTrans" cxnId="{32B2EF2D-96C0-6942-A33F-30DF3C8B6BB0}">
      <dgm:prSet/>
      <dgm:spPr/>
      <dgm:t>
        <a:bodyPr/>
        <a:lstStyle/>
        <a:p>
          <a:endParaRPr lang="en-US"/>
        </a:p>
      </dgm:t>
    </dgm:pt>
    <dgm:pt modelId="{441D4D23-3993-EE43-8F29-B64DCD449732}" type="sibTrans" cxnId="{32B2EF2D-96C0-6942-A33F-30DF3C8B6BB0}">
      <dgm:prSet/>
      <dgm:spPr/>
      <dgm:t>
        <a:bodyPr/>
        <a:lstStyle/>
        <a:p>
          <a:endParaRPr lang="en-US"/>
        </a:p>
      </dgm:t>
    </dgm:pt>
    <dgm:pt modelId="{CE87841B-8C91-E145-B8DC-C9B13161106C}">
      <dgm:prSet phldrT="[Text]"/>
      <dgm:spPr/>
      <dgm:t>
        <a:bodyPr/>
        <a:lstStyle/>
        <a:p>
          <a:r>
            <a:rPr lang="en-US" dirty="0" smtClean="0"/>
            <a:t>Joint training</a:t>
          </a:r>
          <a:endParaRPr lang="en-US" dirty="0"/>
        </a:p>
      </dgm:t>
    </dgm:pt>
    <dgm:pt modelId="{3A56C330-D392-BA4A-BF27-2369245908BA}" type="parTrans" cxnId="{D123E64A-CF46-E44A-A928-B54D5B5C413E}">
      <dgm:prSet/>
      <dgm:spPr/>
      <dgm:t>
        <a:bodyPr/>
        <a:lstStyle/>
        <a:p>
          <a:endParaRPr lang="en-US"/>
        </a:p>
      </dgm:t>
    </dgm:pt>
    <dgm:pt modelId="{ED166281-99B2-4F40-9C94-A6A6D6181203}" type="sibTrans" cxnId="{D123E64A-CF46-E44A-A928-B54D5B5C413E}">
      <dgm:prSet/>
      <dgm:spPr/>
      <dgm:t>
        <a:bodyPr/>
        <a:lstStyle/>
        <a:p>
          <a:endParaRPr lang="en-US"/>
        </a:p>
      </dgm:t>
    </dgm:pt>
    <dgm:pt modelId="{7364FB1C-F0EC-7F44-9CEC-C39C33CE9051}">
      <dgm:prSet phldrT="[Text]"/>
      <dgm:spPr/>
      <dgm:t>
        <a:bodyPr/>
        <a:lstStyle/>
        <a:p>
          <a:r>
            <a:rPr lang="en-US" dirty="0" smtClean="0"/>
            <a:t>Serves ANY student needing pre-teaching, re-teaching, support, etc.</a:t>
          </a:r>
          <a:endParaRPr lang="en-US" dirty="0"/>
        </a:p>
      </dgm:t>
    </dgm:pt>
    <dgm:pt modelId="{84EAD8D7-B446-394D-8DB4-BE94E6352ABD}" type="parTrans" cxnId="{02F6B757-A639-1444-9338-3FAAF3B9C1DA}">
      <dgm:prSet/>
      <dgm:spPr/>
      <dgm:t>
        <a:bodyPr/>
        <a:lstStyle/>
        <a:p>
          <a:endParaRPr lang="en-US"/>
        </a:p>
      </dgm:t>
    </dgm:pt>
    <dgm:pt modelId="{C96E6F42-4BF6-F84A-893B-2E2A5EB3FE7B}" type="sibTrans" cxnId="{02F6B757-A639-1444-9338-3FAAF3B9C1DA}">
      <dgm:prSet/>
      <dgm:spPr/>
      <dgm:t>
        <a:bodyPr/>
        <a:lstStyle/>
        <a:p>
          <a:endParaRPr lang="en-US"/>
        </a:p>
      </dgm:t>
    </dgm:pt>
    <dgm:pt modelId="{833022D6-EF02-4343-9464-E506FC71A482}">
      <dgm:prSet phldrT="[Text]"/>
      <dgm:spPr/>
      <dgm:t>
        <a:bodyPr/>
        <a:lstStyle/>
        <a:p>
          <a:r>
            <a:rPr lang="en-US" dirty="0" smtClean="0"/>
            <a:t>Mutual ownership and accountability</a:t>
          </a:r>
          <a:endParaRPr lang="en-US" dirty="0"/>
        </a:p>
      </dgm:t>
    </dgm:pt>
    <dgm:pt modelId="{BB136E89-152E-4B4C-9D17-8EB41853F632}" type="parTrans" cxnId="{F5452C49-BFD3-0742-AB55-5C867A626FA3}">
      <dgm:prSet/>
      <dgm:spPr/>
      <dgm:t>
        <a:bodyPr/>
        <a:lstStyle/>
        <a:p>
          <a:endParaRPr lang="en-US"/>
        </a:p>
      </dgm:t>
    </dgm:pt>
    <dgm:pt modelId="{619AD1FA-2D8C-AE46-B831-962C48BE45F1}" type="sibTrans" cxnId="{F5452C49-BFD3-0742-AB55-5C867A626FA3}">
      <dgm:prSet/>
      <dgm:spPr/>
      <dgm:t>
        <a:bodyPr/>
        <a:lstStyle/>
        <a:p>
          <a:endParaRPr lang="en-US"/>
        </a:p>
      </dgm:t>
    </dgm:pt>
    <dgm:pt modelId="{0CD3ACD3-0D38-FD49-80F6-8C518586C3F1}">
      <dgm:prSet phldrT="[Text]"/>
      <dgm:spPr/>
      <dgm:t>
        <a:bodyPr/>
        <a:lstStyle/>
        <a:p>
          <a:r>
            <a:rPr lang="en-US" dirty="0" smtClean="0"/>
            <a:t>Reduces instructional fragmentation</a:t>
          </a:r>
          <a:endParaRPr lang="en-US" dirty="0"/>
        </a:p>
      </dgm:t>
    </dgm:pt>
    <dgm:pt modelId="{1599D530-31AE-4643-A226-8BA4B15D0551}" type="parTrans" cxnId="{B18C6FCD-991C-ED4E-8251-FC0FC9D5CCAF}">
      <dgm:prSet/>
      <dgm:spPr/>
      <dgm:t>
        <a:bodyPr/>
        <a:lstStyle/>
        <a:p>
          <a:endParaRPr lang="en-US"/>
        </a:p>
      </dgm:t>
    </dgm:pt>
    <dgm:pt modelId="{C68C2B49-E7B9-B447-9E87-576A17954C4A}" type="sibTrans" cxnId="{B18C6FCD-991C-ED4E-8251-FC0FC9D5CCAF}">
      <dgm:prSet/>
      <dgm:spPr/>
      <dgm:t>
        <a:bodyPr/>
        <a:lstStyle/>
        <a:p>
          <a:endParaRPr lang="en-US"/>
        </a:p>
      </dgm:t>
    </dgm:pt>
    <dgm:pt modelId="{463CDFE1-2304-A04D-B815-4D3BB9CF61B0}" type="pres">
      <dgm:prSet presAssocID="{D8A9D984-71AF-F640-B6F7-AB63A8BC0D8E}" presName="Name0" presStyleCnt="0">
        <dgm:presLayoutVars>
          <dgm:dir/>
          <dgm:animLvl val="lvl"/>
          <dgm:resizeHandles val="exact"/>
        </dgm:presLayoutVars>
      </dgm:prSet>
      <dgm:spPr/>
      <dgm:t>
        <a:bodyPr/>
        <a:lstStyle/>
        <a:p>
          <a:endParaRPr lang="en-US"/>
        </a:p>
      </dgm:t>
    </dgm:pt>
    <dgm:pt modelId="{D5ECCCC3-7D21-8A4E-9ED6-9512A2F31ACF}" type="pres">
      <dgm:prSet presAssocID="{424A7030-5CBD-A041-95F7-D874868E26CF}" presName="linNode" presStyleCnt="0"/>
      <dgm:spPr/>
      <dgm:t>
        <a:bodyPr/>
        <a:lstStyle/>
        <a:p>
          <a:endParaRPr lang="en-US"/>
        </a:p>
      </dgm:t>
    </dgm:pt>
    <dgm:pt modelId="{2372204A-0DEC-984F-B956-0FC39C923C68}" type="pres">
      <dgm:prSet presAssocID="{424A7030-5CBD-A041-95F7-D874868E26CF}" presName="parentText" presStyleLbl="node1" presStyleIdx="0" presStyleCnt="3">
        <dgm:presLayoutVars>
          <dgm:chMax val="1"/>
          <dgm:bulletEnabled val="1"/>
        </dgm:presLayoutVars>
      </dgm:prSet>
      <dgm:spPr/>
      <dgm:t>
        <a:bodyPr/>
        <a:lstStyle/>
        <a:p>
          <a:endParaRPr lang="en-US"/>
        </a:p>
      </dgm:t>
    </dgm:pt>
    <dgm:pt modelId="{5150CBD6-366A-1547-8794-07A5469222E8}" type="pres">
      <dgm:prSet presAssocID="{424A7030-5CBD-A041-95F7-D874868E26CF}" presName="descendantText" presStyleLbl="alignAccFollowNode1" presStyleIdx="0" presStyleCnt="3">
        <dgm:presLayoutVars>
          <dgm:bulletEnabled val="1"/>
        </dgm:presLayoutVars>
      </dgm:prSet>
      <dgm:spPr/>
      <dgm:t>
        <a:bodyPr/>
        <a:lstStyle/>
        <a:p>
          <a:endParaRPr lang="en-US"/>
        </a:p>
      </dgm:t>
    </dgm:pt>
    <dgm:pt modelId="{6E41CA82-E49D-454F-BAD0-669C9631CB9D}" type="pres">
      <dgm:prSet presAssocID="{8B679C99-770E-A44B-B1F1-8F5A8043917B}" presName="sp" presStyleCnt="0"/>
      <dgm:spPr/>
      <dgm:t>
        <a:bodyPr/>
        <a:lstStyle/>
        <a:p>
          <a:endParaRPr lang="en-US"/>
        </a:p>
      </dgm:t>
    </dgm:pt>
    <dgm:pt modelId="{0E822CFE-02C7-B644-AFAE-AA318E37427D}" type="pres">
      <dgm:prSet presAssocID="{9F67DEA4-2826-FC4D-80FE-C7DA74660A7F}" presName="linNode" presStyleCnt="0"/>
      <dgm:spPr/>
      <dgm:t>
        <a:bodyPr/>
        <a:lstStyle/>
        <a:p>
          <a:endParaRPr lang="en-US"/>
        </a:p>
      </dgm:t>
    </dgm:pt>
    <dgm:pt modelId="{3CABB380-95E7-EF43-A7BC-E6D34B29C2A7}" type="pres">
      <dgm:prSet presAssocID="{9F67DEA4-2826-FC4D-80FE-C7DA74660A7F}" presName="parentText" presStyleLbl="node1" presStyleIdx="1" presStyleCnt="3">
        <dgm:presLayoutVars>
          <dgm:chMax val="1"/>
          <dgm:bulletEnabled val="1"/>
        </dgm:presLayoutVars>
      </dgm:prSet>
      <dgm:spPr/>
      <dgm:t>
        <a:bodyPr/>
        <a:lstStyle/>
        <a:p>
          <a:endParaRPr lang="en-US"/>
        </a:p>
      </dgm:t>
    </dgm:pt>
    <dgm:pt modelId="{EC9941B6-C76F-254F-A0AA-067224F73DE4}" type="pres">
      <dgm:prSet presAssocID="{9F67DEA4-2826-FC4D-80FE-C7DA74660A7F}" presName="descendantText" presStyleLbl="alignAccFollowNode1" presStyleIdx="1" presStyleCnt="3">
        <dgm:presLayoutVars>
          <dgm:bulletEnabled val="1"/>
        </dgm:presLayoutVars>
      </dgm:prSet>
      <dgm:spPr/>
      <dgm:t>
        <a:bodyPr/>
        <a:lstStyle/>
        <a:p>
          <a:endParaRPr lang="en-US"/>
        </a:p>
      </dgm:t>
    </dgm:pt>
    <dgm:pt modelId="{0AF07850-DAE4-E24C-B151-95369D0195A7}" type="pres">
      <dgm:prSet presAssocID="{E6F53EBD-DBB9-D940-9FB9-BEE002664923}" presName="sp" presStyleCnt="0"/>
      <dgm:spPr/>
      <dgm:t>
        <a:bodyPr/>
        <a:lstStyle/>
        <a:p>
          <a:endParaRPr lang="en-US"/>
        </a:p>
      </dgm:t>
    </dgm:pt>
    <dgm:pt modelId="{7D93422F-9E9E-ED40-9A83-6AB40D7F1DC3}" type="pres">
      <dgm:prSet presAssocID="{45805F08-76FA-244B-958B-8D9991821AF3}" presName="linNode" presStyleCnt="0"/>
      <dgm:spPr/>
      <dgm:t>
        <a:bodyPr/>
        <a:lstStyle/>
        <a:p>
          <a:endParaRPr lang="en-US"/>
        </a:p>
      </dgm:t>
    </dgm:pt>
    <dgm:pt modelId="{1F912AD2-3C1F-6340-A446-CC65F1D277D9}" type="pres">
      <dgm:prSet presAssocID="{45805F08-76FA-244B-958B-8D9991821AF3}" presName="parentText" presStyleLbl="node1" presStyleIdx="2" presStyleCnt="3">
        <dgm:presLayoutVars>
          <dgm:chMax val="1"/>
          <dgm:bulletEnabled val="1"/>
        </dgm:presLayoutVars>
      </dgm:prSet>
      <dgm:spPr/>
      <dgm:t>
        <a:bodyPr/>
        <a:lstStyle/>
        <a:p>
          <a:endParaRPr lang="en-US"/>
        </a:p>
      </dgm:t>
    </dgm:pt>
    <dgm:pt modelId="{349E58B5-FBD9-4D47-9854-D80D27B8CD7F}" type="pres">
      <dgm:prSet presAssocID="{45805F08-76FA-244B-958B-8D9991821AF3}" presName="descendantText" presStyleLbl="alignAccFollowNode1" presStyleIdx="2" presStyleCnt="3">
        <dgm:presLayoutVars>
          <dgm:bulletEnabled val="1"/>
        </dgm:presLayoutVars>
      </dgm:prSet>
      <dgm:spPr/>
      <dgm:t>
        <a:bodyPr/>
        <a:lstStyle/>
        <a:p>
          <a:endParaRPr lang="en-US"/>
        </a:p>
      </dgm:t>
    </dgm:pt>
  </dgm:ptLst>
  <dgm:cxnLst>
    <dgm:cxn modelId="{5CEE07A1-C160-7448-B14E-3E58E2BCBE1F}" srcId="{9F67DEA4-2826-FC4D-80FE-C7DA74660A7F}" destId="{8EEE4586-C3E2-8047-A2D7-02184B76DCAA}" srcOrd="0" destOrd="0" parTransId="{7354FA25-E1A5-1844-9771-268339AB3932}" sibTransId="{7E9D02A5-EA38-8A4C-B635-6A417862D2D1}"/>
    <dgm:cxn modelId="{32B2EF2D-96C0-6942-A33F-30DF3C8B6BB0}" srcId="{424A7030-5CBD-A041-95F7-D874868E26CF}" destId="{519B85FB-FF7F-8A42-828E-7861CE08A2BC}" srcOrd="2" destOrd="0" parTransId="{A36DB3C2-7544-174A-BAE9-AF757616E8D7}" sibTransId="{441D4D23-3993-EE43-8F29-B64DCD449732}"/>
    <dgm:cxn modelId="{2F85286A-05AD-1846-A781-0D882E59ECC8}" type="presOf" srcId="{0CD3ACD3-0D38-FD49-80F6-8C518586C3F1}" destId="{EC9941B6-C76F-254F-A0AA-067224F73DE4}" srcOrd="0" destOrd="3" presId="urn:microsoft.com/office/officeart/2005/8/layout/vList5"/>
    <dgm:cxn modelId="{10DAF4BE-AF4C-9D48-8964-BEDAE4EEF69C}" srcId="{424A7030-5CBD-A041-95F7-D874868E26CF}" destId="{081E20B5-E6D0-0A43-ABF4-7561B2D2ECFD}" srcOrd="1" destOrd="0" parTransId="{E6DFDA6D-19E8-8546-ADF0-E1BAC9A6C390}" sibTransId="{3DB95ABA-DDC9-6749-9925-88FEF7DE0C57}"/>
    <dgm:cxn modelId="{BC4D6321-3EE7-9948-84FD-FB2D31AE1809}" srcId="{D8A9D984-71AF-F640-B6F7-AB63A8BC0D8E}" destId="{9F67DEA4-2826-FC4D-80FE-C7DA74660A7F}" srcOrd="1" destOrd="0" parTransId="{ECACF5CB-F195-5D4C-B1D1-E3B4ECFB654D}" sibTransId="{E6F53EBD-DBB9-D940-9FB9-BEE002664923}"/>
    <dgm:cxn modelId="{6FB57DA0-0D6D-4649-B11B-91CE92E26688}" srcId="{45805F08-76FA-244B-958B-8D9991821AF3}" destId="{AC921BC2-0EA4-EF4B-AC82-38FCB7300502}" srcOrd="1" destOrd="0" parTransId="{35E9B676-0B5E-7B48-A306-6BD57FD685EE}" sibTransId="{87C1357F-4A2C-DA47-917B-E26C9174D02A}"/>
    <dgm:cxn modelId="{C22D394C-FDAA-9D46-8528-A5B390837F01}" type="presOf" srcId="{AC921BC2-0EA4-EF4B-AC82-38FCB7300502}" destId="{349E58B5-FBD9-4D47-9854-D80D27B8CD7F}" srcOrd="0" destOrd="1" presId="urn:microsoft.com/office/officeart/2005/8/layout/vList5"/>
    <dgm:cxn modelId="{9BE5D86D-FA4D-7245-8EFC-7EEE4CA3A3A6}" type="presOf" srcId="{8EEE4586-C3E2-8047-A2D7-02184B76DCAA}" destId="{EC9941B6-C76F-254F-A0AA-067224F73DE4}" srcOrd="0" destOrd="0" presId="urn:microsoft.com/office/officeart/2005/8/layout/vList5"/>
    <dgm:cxn modelId="{F7DF1F68-F565-104A-B161-1707DF33D735}" srcId="{D8A9D984-71AF-F640-B6F7-AB63A8BC0D8E}" destId="{45805F08-76FA-244B-958B-8D9991821AF3}" srcOrd="2" destOrd="0" parTransId="{B711760F-FAE6-3F49-B81A-051023BF3536}" sibTransId="{9C724F9D-B566-5A4C-BE3C-1039A4DAC3C5}"/>
    <dgm:cxn modelId="{82F3A853-09FC-FE4C-8FFC-FEF3A9A5CBB9}" type="presOf" srcId="{833022D6-EF02-4343-9464-E506FC71A482}" destId="{EC9941B6-C76F-254F-A0AA-067224F73DE4}" srcOrd="0" destOrd="1" presId="urn:microsoft.com/office/officeart/2005/8/layout/vList5"/>
    <dgm:cxn modelId="{F5452C49-BFD3-0742-AB55-5C867A626FA3}" srcId="{9F67DEA4-2826-FC4D-80FE-C7DA74660A7F}" destId="{833022D6-EF02-4343-9464-E506FC71A482}" srcOrd="1" destOrd="0" parTransId="{BB136E89-152E-4B4C-9D17-8EB41853F632}" sibTransId="{619AD1FA-2D8C-AE46-B831-962C48BE45F1}"/>
    <dgm:cxn modelId="{832285A3-B1F6-CC4A-8D20-74B0511D8E38}" type="presOf" srcId="{D8A9D984-71AF-F640-B6F7-AB63A8BC0D8E}" destId="{463CDFE1-2304-A04D-B815-4D3BB9CF61B0}" srcOrd="0" destOrd="0" presId="urn:microsoft.com/office/officeart/2005/8/layout/vList5"/>
    <dgm:cxn modelId="{24F5F83A-7A25-A244-B3EA-5210D213604C}" srcId="{45805F08-76FA-244B-958B-8D9991821AF3}" destId="{BFB11C96-2E1D-F54F-BF04-46CE074C9AFF}" srcOrd="0" destOrd="0" parTransId="{B00E18E6-636E-944B-8FE1-7E3E0F639A33}" sibTransId="{85573B0D-16A2-D541-BCBD-6796D1608168}"/>
    <dgm:cxn modelId="{02F6B757-A639-1444-9338-3FAAF3B9C1DA}" srcId="{45805F08-76FA-244B-958B-8D9991821AF3}" destId="{7364FB1C-F0EC-7F44-9CEC-C39C33CE9051}" srcOrd="2" destOrd="0" parTransId="{84EAD8D7-B446-394D-8DB4-BE94E6352ABD}" sibTransId="{C96E6F42-4BF6-F84A-893B-2E2A5EB3FE7B}"/>
    <dgm:cxn modelId="{26B8A426-52F6-3A4F-A3E4-E2FED7A115DF}" type="presOf" srcId="{C2FEB4F5-F766-E544-B05E-52A36B4ADDBD}" destId="{5150CBD6-366A-1547-8794-07A5469222E8}" srcOrd="0" destOrd="0" presId="urn:microsoft.com/office/officeart/2005/8/layout/vList5"/>
    <dgm:cxn modelId="{07ABB2B3-4334-B54F-96E4-26B569BEB12A}" srcId="{9F67DEA4-2826-FC4D-80FE-C7DA74660A7F}" destId="{0B95980F-A081-D240-BD4F-BBABC3200012}" srcOrd="2" destOrd="0" parTransId="{CBAFAE37-B3B5-454E-B80A-A572135E6FE9}" sibTransId="{4A117E8B-6711-C249-A1B0-859CDC1DF1D5}"/>
    <dgm:cxn modelId="{E6337830-9431-7140-ADF5-B408BF410BE5}" type="presOf" srcId="{0B95980F-A081-D240-BD4F-BBABC3200012}" destId="{EC9941B6-C76F-254F-A0AA-067224F73DE4}" srcOrd="0" destOrd="2" presId="urn:microsoft.com/office/officeart/2005/8/layout/vList5"/>
    <dgm:cxn modelId="{CE4949DB-C37F-7443-A59E-05E765FA89D1}" type="presOf" srcId="{BFB11C96-2E1D-F54F-BF04-46CE074C9AFF}" destId="{349E58B5-FBD9-4D47-9854-D80D27B8CD7F}" srcOrd="0" destOrd="0" presId="urn:microsoft.com/office/officeart/2005/8/layout/vList5"/>
    <dgm:cxn modelId="{CCCA1F70-A8CD-5C41-9CAD-CCA5F5BEAFB0}" type="presOf" srcId="{45805F08-76FA-244B-958B-8D9991821AF3}" destId="{1F912AD2-3C1F-6340-A446-CC65F1D277D9}" srcOrd="0" destOrd="0" presId="urn:microsoft.com/office/officeart/2005/8/layout/vList5"/>
    <dgm:cxn modelId="{B18C6FCD-991C-ED4E-8251-FC0FC9D5CCAF}" srcId="{9F67DEA4-2826-FC4D-80FE-C7DA74660A7F}" destId="{0CD3ACD3-0D38-FD49-80F6-8C518586C3F1}" srcOrd="3" destOrd="0" parTransId="{1599D530-31AE-4643-A226-8BA4B15D0551}" sibTransId="{C68C2B49-E7B9-B447-9E87-576A17954C4A}"/>
    <dgm:cxn modelId="{592869C2-76E3-544B-9189-87AE26FA0BA3}" type="presOf" srcId="{424A7030-5CBD-A041-95F7-D874868E26CF}" destId="{2372204A-0DEC-984F-B956-0FC39C923C68}" srcOrd="0" destOrd="0" presId="urn:microsoft.com/office/officeart/2005/8/layout/vList5"/>
    <dgm:cxn modelId="{A7D063F7-1FBA-024A-A40F-57C3E74C1DE2}" type="presOf" srcId="{9F67DEA4-2826-FC4D-80FE-C7DA74660A7F}" destId="{3CABB380-95E7-EF43-A7BC-E6D34B29C2A7}" srcOrd="0" destOrd="0" presId="urn:microsoft.com/office/officeart/2005/8/layout/vList5"/>
    <dgm:cxn modelId="{44BD038C-E664-B44E-A9DF-E341DC02F120}" type="presOf" srcId="{519B85FB-FF7F-8A42-828E-7861CE08A2BC}" destId="{5150CBD6-366A-1547-8794-07A5469222E8}" srcOrd="0" destOrd="2" presId="urn:microsoft.com/office/officeart/2005/8/layout/vList5"/>
    <dgm:cxn modelId="{FEB589C3-9E92-B94E-9678-32782C6C0421}" srcId="{D8A9D984-71AF-F640-B6F7-AB63A8BC0D8E}" destId="{424A7030-5CBD-A041-95F7-D874868E26CF}" srcOrd="0" destOrd="0" parTransId="{575B0D1A-813A-9441-9FD9-82DA542372BD}" sibTransId="{8B679C99-770E-A44B-B1F1-8F5A8043917B}"/>
    <dgm:cxn modelId="{BD6E4712-96B1-F84E-A4C5-8D326DB4D741}" type="presOf" srcId="{7364FB1C-F0EC-7F44-9CEC-C39C33CE9051}" destId="{349E58B5-FBD9-4D47-9854-D80D27B8CD7F}" srcOrd="0" destOrd="2" presId="urn:microsoft.com/office/officeart/2005/8/layout/vList5"/>
    <dgm:cxn modelId="{F2927332-9139-084E-87AC-030F5ECC50EE}" type="presOf" srcId="{CE87841B-8C91-E145-B8DC-C9B13161106C}" destId="{5150CBD6-366A-1547-8794-07A5469222E8}" srcOrd="0" destOrd="3" presId="urn:microsoft.com/office/officeart/2005/8/layout/vList5"/>
    <dgm:cxn modelId="{D123E64A-CF46-E44A-A928-B54D5B5C413E}" srcId="{424A7030-5CBD-A041-95F7-D874868E26CF}" destId="{CE87841B-8C91-E145-B8DC-C9B13161106C}" srcOrd="3" destOrd="0" parTransId="{3A56C330-D392-BA4A-BF27-2369245908BA}" sibTransId="{ED166281-99B2-4F40-9C94-A6A6D6181203}"/>
    <dgm:cxn modelId="{A99B1052-EDC7-1D4F-972E-291005EDBED7}" type="presOf" srcId="{081E20B5-E6D0-0A43-ABF4-7561B2D2ECFD}" destId="{5150CBD6-366A-1547-8794-07A5469222E8}" srcOrd="0" destOrd="1" presId="urn:microsoft.com/office/officeart/2005/8/layout/vList5"/>
    <dgm:cxn modelId="{0A4AA891-B756-E441-A549-D47BD35C68FF}" srcId="{424A7030-5CBD-A041-95F7-D874868E26CF}" destId="{C2FEB4F5-F766-E544-B05E-52A36B4ADDBD}" srcOrd="0" destOrd="0" parTransId="{D51B1C65-81E2-5C4C-BA5E-2EFE07B81971}" sibTransId="{50C40805-96BD-2C4E-B829-0556B0D064BC}"/>
    <dgm:cxn modelId="{76AABBA9-5F29-E448-A521-84D42CA94FA6}" type="presParOf" srcId="{463CDFE1-2304-A04D-B815-4D3BB9CF61B0}" destId="{D5ECCCC3-7D21-8A4E-9ED6-9512A2F31ACF}" srcOrd="0" destOrd="0" presId="urn:microsoft.com/office/officeart/2005/8/layout/vList5"/>
    <dgm:cxn modelId="{F9FEB530-5EDC-D14D-897C-1E90962ED8C7}" type="presParOf" srcId="{D5ECCCC3-7D21-8A4E-9ED6-9512A2F31ACF}" destId="{2372204A-0DEC-984F-B956-0FC39C923C68}" srcOrd="0" destOrd="0" presId="urn:microsoft.com/office/officeart/2005/8/layout/vList5"/>
    <dgm:cxn modelId="{8395657C-B9E5-0545-9343-BAC374CCEF35}" type="presParOf" srcId="{D5ECCCC3-7D21-8A4E-9ED6-9512A2F31ACF}" destId="{5150CBD6-366A-1547-8794-07A5469222E8}" srcOrd="1" destOrd="0" presId="urn:microsoft.com/office/officeart/2005/8/layout/vList5"/>
    <dgm:cxn modelId="{4F9FCE5A-0F3B-5C47-B13F-2AFE1B688A29}" type="presParOf" srcId="{463CDFE1-2304-A04D-B815-4D3BB9CF61B0}" destId="{6E41CA82-E49D-454F-BAD0-669C9631CB9D}" srcOrd="1" destOrd="0" presId="urn:microsoft.com/office/officeart/2005/8/layout/vList5"/>
    <dgm:cxn modelId="{99C4EBF7-6F2F-8F40-A5E9-767B548FE858}" type="presParOf" srcId="{463CDFE1-2304-A04D-B815-4D3BB9CF61B0}" destId="{0E822CFE-02C7-B644-AFAE-AA318E37427D}" srcOrd="2" destOrd="0" presId="urn:microsoft.com/office/officeart/2005/8/layout/vList5"/>
    <dgm:cxn modelId="{1FC1DA4A-933E-F64F-B139-61D88857B481}" type="presParOf" srcId="{0E822CFE-02C7-B644-AFAE-AA318E37427D}" destId="{3CABB380-95E7-EF43-A7BC-E6D34B29C2A7}" srcOrd="0" destOrd="0" presId="urn:microsoft.com/office/officeart/2005/8/layout/vList5"/>
    <dgm:cxn modelId="{5EC8BE1F-FD41-E44F-A0F2-52C47FBAFD2A}" type="presParOf" srcId="{0E822CFE-02C7-B644-AFAE-AA318E37427D}" destId="{EC9941B6-C76F-254F-A0AA-067224F73DE4}" srcOrd="1" destOrd="0" presId="urn:microsoft.com/office/officeart/2005/8/layout/vList5"/>
    <dgm:cxn modelId="{EA02320E-E626-054F-966A-7C71430DB038}" type="presParOf" srcId="{463CDFE1-2304-A04D-B815-4D3BB9CF61B0}" destId="{0AF07850-DAE4-E24C-B151-95369D0195A7}" srcOrd="3" destOrd="0" presId="urn:microsoft.com/office/officeart/2005/8/layout/vList5"/>
    <dgm:cxn modelId="{9A986042-6EB9-D342-A9B9-4EB7849852A6}" type="presParOf" srcId="{463CDFE1-2304-A04D-B815-4D3BB9CF61B0}" destId="{7D93422F-9E9E-ED40-9A83-6AB40D7F1DC3}" srcOrd="4" destOrd="0" presId="urn:microsoft.com/office/officeart/2005/8/layout/vList5"/>
    <dgm:cxn modelId="{56DA84F2-9A06-014D-9B3E-53B10756FA33}" type="presParOf" srcId="{7D93422F-9E9E-ED40-9A83-6AB40D7F1DC3}" destId="{1F912AD2-3C1F-6340-A446-CC65F1D277D9}" srcOrd="0" destOrd="0" presId="urn:microsoft.com/office/officeart/2005/8/layout/vList5"/>
    <dgm:cxn modelId="{94A6F511-A8BA-0F46-999B-A8061F40EE60}" type="presParOf" srcId="{7D93422F-9E9E-ED40-9A83-6AB40D7F1DC3}" destId="{349E58B5-FBD9-4D47-9854-D80D27B8CD7F}"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BC4D19E-1B43-F941-8FD7-5DE7A7AB174F}"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6E6BA11F-B18C-474F-B958-828D3FA4D0E0}">
      <dgm:prSet phldrT="[Text]"/>
      <dgm:spPr/>
      <dgm:t>
        <a:bodyPr/>
        <a:lstStyle/>
        <a:p>
          <a:r>
            <a:rPr lang="en-US" dirty="0" smtClean="0"/>
            <a:t>Related services </a:t>
          </a:r>
          <a:endParaRPr lang="en-US" dirty="0"/>
        </a:p>
      </dgm:t>
    </dgm:pt>
    <dgm:pt modelId="{8A62A473-F165-8D47-AEBE-F409060BEF85}" type="parTrans" cxnId="{2FC61219-2DB4-0146-AA24-08DDB9ECD806}">
      <dgm:prSet/>
      <dgm:spPr/>
      <dgm:t>
        <a:bodyPr/>
        <a:lstStyle/>
        <a:p>
          <a:endParaRPr lang="en-US"/>
        </a:p>
      </dgm:t>
    </dgm:pt>
    <dgm:pt modelId="{C30C5B15-B638-324C-A39D-849DBEBDF402}" type="sibTrans" cxnId="{2FC61219-2DB4-0146-AA24-08DDB9ECD806}">
      <dgm:prSet/>
      <dgm:spPr/>
      <dgm:t>
        <a:bodyPr/>
        <a:lstStyle/>
        <a:p>
          <a:endParaRPr lang="en-US"/>
        </a:p>
      </dgm:t>
    </dgm:pt>
    <dgm:pt modelId="{73A66F2A-F5FC-1141-A272-E4AE6853F1DB}">
      <dgm:prSet phldrT="[Text]"/>
      <dgm:spPr/>
      <dgm:t>
        <a:bodyPr/>
        <a:lstStyle/>
        <a:p>
          <a:r>
            <a:rPr lang="en-US" dirty="0" smtClean="0"/>
            <a:t>Aligned to support progress in general curricula</a:t>
          </a:r>
          <a:endParaRPr lang="en-US" dirty="0"/>
        </a:p>
      </dgm:t>
    </dgm:pt>
    <dgm:pt modelId="{EC620948-F5FF-3B46-A825-F651C4BFA692}" type="parTrans" cxnId="{AF12078A-7CA2-9F4D-9E04-09886991F2CB}">
      <dgm:prSet/>
      <dgm:spPr/>
      <dgm:t>
        <a:bodyPr/>
        <a:lstStyle/>
        <a:p>
          <a:endParaRPr lang="en-US"/>
        </a:p>
      </dgm:t>
    </dgm:pt>
    <dgm:pt modelId="{9D06C414-F4CD-B843-9B1F-09E80F2F5430}" type="sibTrans" cxnId="{AF12078A-7CA2-9F4D-9E04-09886991F2CB}">
      <dgm:prSet/>
      <dgm:spPr/>
      <dgm:t>
        <a:bodyPr/>
        <a:lstStyle/>
        <a:p>
          <a:endParaRPr lang="en-US"/>
        </a:p>
      </dgm:t>
    </dgm:pt>
    <dgm:pt modelId="{B5BA39AC-F9DC-304F-AD23-C178342802EB}">
      <dgm:prSet phldrT="[Text]"/>
      <dgm:spPr/>
      <dgm:t>
        <a:bodyPr/>
        <a:lstStyle/>
        <a:p>
          <a:r>
            <a:rPr lang="en-US" dirty="0" smtClean="0"/>
            <a:t>Push in</a:t>
          </a:r>
          <a:endParaRPr lang="en-US" dirty="0"/>
        </a:p>
      </dgm:t>
    </dgm:pt>
    <dgm:pt modelId="{52DCC24C-CB0E-4949-BDF1-A799C5D8176D}" type="parTrans" cxnId="{83ACC0CC-017B-C14F-AE1C-4C26E19A1A2D}">
      <dgm:prSet/>
      <dgm:spPr/>
      <dgm:t>
        <a:bodyPr/>
        <a:lstStyle/>
        <a:p>
          <a:endParaRPr lang="en-US"/>
        </a:p>
      </dgm:t>
    </dgm:pt>
    <dgm:pt modelId="{05AFB2CF-84E2-5948-A2A4-969E02A7103C}" type="sibTrans" cxnId="{83ACC0CC-017B-C14F-AE1C-4C26E19A1A2D}">
      <dgm:prSet/>
      <dgm:spPr/>
      <dgm:t>
        <a:bodyPr/>
        <a:lstStyle/>
        <a:p>
          <a:endParaRPr lang="en-US"/>
        </a:p>
      </dgm:t>
    </dgm:pt>
    <dgm:pt modelId="{ECB358C7-31BD-5449-BA24-D2AD724A5FEE}">
      <dgm:prSet phldrT="[Text]"/>
      <dgm:spPr/>
      <dgm:t>
        <a:bodyPr/>
        <a:lstStyle/>
        <a:p>
          <a:r>
            <a:rPr lang="en-US" dirty="0" smtClean="0"/>
            <a:t>Coaching and PD </a:t>
          </a:r>
          <a:endParaRPr lang="en-US" dirty="0"/>
        </a:p>
      </dgm:t>
    </dgm:pt>
    <dgm:pt modelId="{8FA701CF-A875-A24C-B903-D87851C23726}" type="parTrans" cxnId="{AEACDFCD-1544-CC41-A3B9-331A1AE47C02}">
      <dgm:prSet/>
      <dgm:spPr/>
      <dgm:t>
        <a:bodyPr/>
        <a:lstStyle/>
        <a:p>
          <a:endParaRPr lang="en-US"/>
        </a:p>
      </dgm:t>
    </dgm:pt>
    <dgm:pt modelId="{9E288A1F-651C-EF4D-AEE3-3FB49714E4FE}" type="sibTrans" cxnId="{AEACDFCD-1544-CC41-A3B9-331A1AE47C02}">
      <dgm:prSet/>
      <dgm:spPr/>
      <dgm:t>
        <a:bodyPr/>
        <a:lstStyle/>
        <a:p>
          <a:endParaRPr lang="en-US"/>
        </a:p>
      </dgm:t>
    </dgm:pt>
    <dgm:pt modelId="{3E92E92E-1137-B343-A7C6-839C3868E3C7}">
      <dgm:prSet phldrT="[Text]"/>
      <dgm:spPr/>
      <dgm:t>
        <a:bodyPr/>
        <a:lstStyle/>
        <a:p>
          <a:r>
            <a:rPr lang="en-US" dirty="0" smtClean="0"/>
            <a:t>On-going</a:t>
          </a:r>
          <a:endParaRPr lang="en-US" dirty="0"/>
        </a:p>
      </dgm:t>
    </dgm:pt>
    <dgm:pt modelId="{3EB8873E-A969-BB49-8340-01C7B6D0F33F}" type="parTrans" cxnId="{2EC3E566-6EBD-2144-8C63-BA0A347964B1}">
      <dgm:prSet/>
      <dgm:spPr/>
      <dgm:t>
        <a:bodyPr/>
        <a:lstStyle/>
        <a:p>
          <a:endParaRPr lang="en-US"/>
        </a:p>
      </dgm:t>
    </dgm:pt>
    <dgm:pt modelId="{4D6480FF-4F56-F742-9EBA-97CFBFD9CD7F}" type="sibTrans" cxnId="{2EC3E566-6EBD-2144-8C63-BA0A347964B1}">
      <dgm:prSet/>
      <dgm:spPr/>
      <dgm:t>
        <a:bodyPr/>
        <a:lstStyle/>
        <a:p>
          <a:endParaRPr lang="en-US"/>
        </a:p>
      </dgm:t>
    </dgm:pt>
    <dgm:pt modelId="{21E19794-29FF-F149-B0BA-300068A4EA7E}">
      <dgm:prSet phldrT="[Text]"/>
      <dgm:spPr/>
      <dgm:t>
        <a:bodyPr/>
        <a:lstStyle/>
        <a:p>
          <a:r>
            <a:rPr lang="en-US" dirty="0" smtClean="0"/>
            <a:t>General and Special Ed together</a:t>
          </a:r>
          <a:endParaRPr lang="en-US" dirty="0"/>
        </a:p>
      </dgm:t>
    </dgm:pt>
    <dgm:pt modelId="{51C0C0C3-23E5-7B46-95DA-3D806CE67806}" type="parTrans" cxnId="{C0F96EE5-A625-4F43-A284-A029ECF9B7E1}">
      <dgm:prSet/>
      <dgm:spPr/>
      <dgm:t>
        <a:bodyPr/>
        <a:lstStyle/>
        <a:p>
          <a:endParaRPr lang="en-US"/>
        </a:p>
      </dgm:t>
    </dgm:pt>
    <dgm:pt modelId="{93F2E144-3E1E-E14C-B5D8-14A284EF2470}" type="sibTrans" cxnId="{C0F96EE5-A625-4F43-A284-A029ECF9B7E1}">
      <dgm:prSet/>
      <dgm:spPr/>
      <dgm:t>
        <a:bodyPr/>
        <a:lstStyle/>
        <a:p>
          <a:endParaRPr lang="en-US"/>
        </a:p>
      </dgm:t>
    </dgm:pt>
    <dgm:pt modelId="{37E57D29-DDD0-0F42-BBB6-3E1A3D6830C5}">
      <dgm:prSet phldrT="[Text]"/>
      <dgm:spPr/>
      <dgm:t>
        <a:bodyPr/>
        <a:lstStyle/>
        <a:p>
          <a:r>
            <a:rPr lang="en-US" dirty="0" smtClean="0"/>
            <a:t>Serve more than identified students</a:t>
          </a:r>
          <a:endParaRPr lang="en-US" dirty="0"/>
        </a:p>
      </dgm:t>
    </dgm:pt>
    <dgm:pt modelId="{C7E92FC4-42B1-9244-AA8A-F1B29C5A28E7}" type="parTrans" cxnId="{4647B3EE-C1A3-9F44-874C-A72565A2F9A4}">
      <dgm:prSet/>
      <dgm:spPr/>
      <dgm:t>
        <a:bodyPr/>
        <a:lstStyle/>
        <a:p>
          <a:endParaRPr lang="en-US"/>
        </a:p>
      </dgm:t>
    </dgm:pt>
    <dgm:pt modelId="{7E406B99-D66D-A448-B041-55FC61C91991}" type="sibTrans" cxnId="{4647B3EE-C1A3-9F44-874C-A72565A2F9A4}">
      <dgm:prSet/>
      <dgm:spPr/>
      <dgm:t>
        <a:bodyPr/>
        <a:lstStyle/>
        <a:p>
          <a:endParaRPr lang="en-US"/>
        </a:p>
      </dgm:t>
    </dgm:pt>
    <dgm:pt modelId="{13BFC484-CA80-C345-ACAF-789C02BC4E51}">
      <dgm:prSet phldrT="[Text]"/>
      <dgm:spPr/>
      <dgm:t>
        <a:bodyPr/>
        <a:lstStyle/>
        <a:p>
          <a:r>
            <a:rPr lang="en-US" dirty="0" smtClean="0"/>
            <a:t>Multiple formats</a:t>
          </a:r>
          <a:endParaRPr lang="en-US" dirty="0"/>
        </a:p>
      </dgm:t>
    </dgm:pt>
    <dgm:pt modelId="{2D6149A0-EE7D-8C45-84CE-A03FFD68376C}" type="parTrans" cxnId="{87676BC8-ABD9-DC4D-89AA-266BA92F9DF0}">
      <dgm:prSet/>
      <dgm:spPr/>
      <dgm:t>
        <a:bodyPr/>
        <a:lstStyle/>
        <a:p>
          <a:endParaRPr lang="en-US"/>
        </a:p>
      </dgm:t>
    </dgm:pt>
    <dgm:pt modelId="{041F3E69-3B83-9840-B1C3-86F2C1ECE268}" type="sibTrans" cxnId="{87676BC8-ABD9-DC4D-89AA-266BA92F9DF0}">
      <dgm:prSet/>
      <dgm:spPr/>
      <dgm:t>
        <a:bodyPr/>
        <a:lstStyle/>
        <a:p>
          <a:endParaRPr lang="en-US"/>
        </a:p>
      </dgm:t>
    </dgm:pt>
    <dgm:pt modelId="{1C3EEECA-7D42-7448-949B-3AC9C0CAD756}">
      <dgm:prSet phldrT="[Text]"/>
      <dgm:spPr/>
      <dgm:t>
        <a:bodyPr/>
        <a:lstStyle/>
        <a:p>
          <a:r>
            <a:rPr lang="en-US" dirty="0" smtClean="0"/>
            <a:t>Just in time PD</a:t>
          </a:r>
          <a:endParaRPr lang="en-US" dirty="0"/>
        </a:p>
      </dgm:t>
    </dgm:pt>
    <dgm:pt modelId="{F512DF09-369E-B747-B3B5-735BADABEBF0}" type="parTrans" cxnId="{D0A95611-DDA6-534C-83F4-6F31A5B8CC5D}">
      <dgm:prSet/>
      <dgm:spPr/>
      <dgm:t>
        <a:bodyPr/>
        <a:lstStyle/>
        <a:p>
          <a:endParaRPr lang="en-US"/>
        </a:p>
      </dgm:t>
    </dgm:pt>
    <dgm:pt modelId="{2756E0DE-56F4-834B-9258-BD6676B706CA}" type="sibTrans" cxnId="{D0A95611-DDA6-534C-83F4-6F31A5B8CC5D}">
      <dgm:prSet/>
      <dgm:spPr/>
      <dgm:t>
        <a:bodyPr/>
        <a:lstStyle/>
        <a:p>
          <a:endParaRPr lang="en-US"/>
        </a:p>
      </dgm:t>
    </dgm:pt>
    <dgm:pt modelId="{F6B43753-2618-E448-9F60-5E226CBBAAE1}" type="pres">
      <dgm:prSet presAssocID="{CBC4D19E-1B43-F941-8FD7-5DE7A7AB174F}" presName="Name0" presStyleCnt="0">
        <dgm:presLayoutVars>
          <dgm:dir/>
          <dgm:animLvl val="lvl"/>
          <dgm:resizeHandles val="exact"/>
        </dgm:presLayoutVars>
      </dgm:prSet>
      <dgm:spPr/>
      <dgm:t>
        <a:bodyPr/>
        <a:lstStyle/>
        <a:p>
          <a:endParaRPr lang="en-US"/>
        </a:p>
      </dgm:t>
    </dgm:pt>
    <dgm:pt modelId="{F392B676-133B-3E44-9B33-2336E46EF58B}" type="pres">
      <dgm:prSet presAssocID="{6E6BA11F-B18C-474F-B958-828D3FA4D0E0}" presName="linNode" presStyleCnt="0"/>
      <dgm:spPr/>
      <dgm:t>
        <a:bodyPr/>
        <a:lstStyle/>
        <a:p>
          <a:endParaRPr lang="en-US"/>
        </a:p>
      </dgm:t>
    </dgm:pt>
    <dgm:pt modelId="{6E44E41C-027C-D946-9981-EB9BD5C5F533}" type="pres">
      <dgm:prSet presAssocID="{6E6BA11F-B18C-474F-B958-828D3FA4D0E0}" presName="parentText" presStyleLbl="node1" presStyleIdx="0" presStyleCnt="2">
        <dgm:presLayoutVars>
          <dgm:chMax val="1"/>
          <dgm:bulletEnabled val="1"/>
        </dgm:presLayoutVars>
      </dgm:prSet>
      <dgm:spPr/>
      <dgm:t>
        <a:bodyPr/>
        <a:lstStyle/>
        <a:p>
          <a:endParaRPr lang="en-US"/>
        </a:p>
      </dgm:t>
    </dgm:pt>
    <dgm:pt modelId="{C1C2739D-ACC3-CB45-9F0E-1A6CF15A4159}" type="pres">
      <dgm:prSet presAssocID="{6E6BA11F-B18C-474F-B958-828D3FA4D0E0}" presName="descendantText" presStyleLbl="alignAccFollowNode1" presStyleIdx="0" presStyleCnt="2">
        <dgm:presLayoutVars>
          <dgm:bulletEnabled val="1"/>
        </dgm:presLayoutVars>
      </dgm:prSet>
      <dgm:spPr/>
      <dgm:t>
        <a:bodyPr/>
        <a:lstStyle/>
        <a:p>
          <a:endParaRPr lang="en-US"/>
        </a:p>
      </dgm:t>
    </dgm:pt>
    <dgm:pt modelId="{E28D8110-3CD8-DF44-AE40-19A322AA42AB}" type="pres">
      <dgm:prSet presAssocID="{C30C5B15-B638-324C-A39D-849DBEBDF402}" presName="sp" presStyleCnt="0"/>
      <dgm:spPr/>
      <dgm:t>
        <a:bodyPr/>
        <a:lstStyle/>
        <a:p>
          <a:endParaRPr lang="en-US"/>
        </a:p>
      </dgm:t>
    </dgm:pt>
    <dgm:pt modelId="{872955A9-67D2-9840-8E65-01925E74986B}" type="pres">
      <dgm:prSet presAssocID="{ECB358C7-31BD-5449-BA24-D2AD724A5FEE}" presName="linNode" presStyleCnt="0"/>
      <dgm:spPr/>
      <dgm:t>
        <a:bodyPr/>
        <a:lstStyle/>
        <a:p>
          <a:endParaRPr lang="en-US"/>
        </a:p>
      </dgm:t>
    </dgm:pt>
    <dgm:pt modelId="{AEEC5E6A-1262-3644-BDE6-9D856C5066E2}" type="pres">
      <dgm:prSet presAssocID="{ECB358C7-31BD-5449-BA24-D2AD724A5FEE}" presName="parentText" presStyleLbl="node1" presStyleIdx="1" presStyleCnt="2">
        <dgm:presLayoutVars>
          <dgm:chMax val="1"/>
          <dgm:bulletEnabled val="1"/>
        </dgm:presLayoutVars>
      </dgm:prSet>
      <dgm:spPr/>
      <dgm:t>
        <a:bodyPr/>
        <a:lstStyle/>
        <a:p>
          <a:endParaRPr lang="en-US"/>
        </a:p>
      </dgm:t>
    </dgm:pt>
    <dgm:pt modelId="{23F65D5D-B987-B043-A5C8-6B6ED84CC6CE}" type="pres">
      <dgm:prSet presAssocID="{ECB358C7-31BD-5449-BA24-D2AD724A5FEE}" presName="descendantText" presStyleLbl="alignAccFollowNode1" presStyleIdx="1" presStyleCnt="2">
        <dgm:presLayoutVars>
          <dgm:bulletEnabled val="1"/>
        </dgm:presLayoutVars>
      </dgm:prSet>
      <dgm:spPr/>
      <dgm:t>
        <a:bodyPr/>
        <a:lstStyle/>
        <a:p>
          <a:endParaRPr lang="en-US"/>
        </a:p>
      </dgm:t>
    </dgm:pt>
  </dgm:ptLst>
  <dgm:cxnLst>
    <dgm:cxn modelId="{9EE11FFD-7639-394F-BB97-B6ACDB3B5182}" type="presOf" srcId="{1C3EEECA-7D42-7448-949B-3AC9C0CAD756}" destId="{23F65D5D-B987-B043-A5C8-6B6ED84CC6CE}" srcOrd="0" destOrd="3" presId="urn:microsoft.com/office/officeart/2005/8/layout/vList5"/>
    <dgm:cxn modelId="{090A1413-B44A-E04A-A64F-C28D70D9C722}" type="presOf" srcId="{13BFC484-CA80-C345-ACAF-789C02BC4E51}" destId="{23F65D5D-B987-B043-A5C8-6B6ED84CC6CE}" srcOrd="0" destOrd="1" presId="urn:microsoft.com/office/officeart/2005/8/layout/vList5"/>
    <dgm:cxn modelId="{2FC61219-2DB4-0146-AA24-08DDB9ECD806}" srcId="{CBC4D19E-1B43-F941-8FD7-5DE7A7AB174F}" destId="{6E6BA11F-B18C-474F-B958-828D3FA4D0E0}" srcOrd="0" destOrd="0" parTransId="{8A62A473-F165-8D47-AEBE-F409060BEF85}" sibTransId="{C30C5B15-B638-324C-A39D-849DBEBDF402}"/>
    <dgm:cxn modelId="{AF12078A-7CA2-9F4D-9E04-09886991F2CB}" srcId="{6E6BA11F-B18C-474F-B958-828D3FA4D0E0}" destId="{73A66F2A-F5FC-1141-A272-E4AE6853F1DB}" srcOrd="0" destOrd="0" parTransId="{EC620948-F5FF-3B46-A825-F651C4BFA692}" sibTransId="{9D06C414-F4CD-B843-9B1F-09E80F2F5430}"/>
    <dgm:cxn modelId="{83ACC0CC-017B-C14F-AE1C-4C26E19A1A2D}" srcId="{6E6BA11F-B18C-474F-B958-828D3FA4D0E0}" destId="{B5BA39AC-F9DC-304F-AD23-C178342802EB}" srcOrd="1" destOrd="0" parTransId="{52DCC24C-CB0E-4949-BDF1-A799C5D8176D}" sibTransId="{05AFB2CF-84E2-5948-A2A4-969E02A7103C}"/>
    <dgm:cxn modelId="{DBF3B225-DC03-654C-A897-5976BC409951}" type="presOf" srcId="{73A66F2A-F5FC-1141-A272-E4AE6853F1DB}" destId="{C1C2739D-ACC3-CB45-9F0E-1A6CF15A4159}" srcOrd="0" destOrd="0" presId="urn:microsoft.com/office/officeart/2005/8/layout/vList5"/>
    <dgm:cxn modelId="{0046B75D-546F-5E4C-9EED-8A792DCA388E}" type="presOf" srcId="{CBC4D19E-1B43-F941-8FD7-5DE7A7AB174F}" destId="{F6B43753-2618-E448-9F60-5E226CBBAAE1}" srcOrd="0" destOrd="0" presId="urn:microsoft.com/office/officeart/2005/8/layout/vList5"/>
    <dgm:cxn modelId="{C0F96EE5-A625-4F43-A284-A029ECF9B7E1}" srcId="{ECB358C7-31BD-5449-BA24-D2AD724A5FEE}" destId="{21E19794-29FF-F149-B0BA-300068A4EA7E}" srcOrd="2" destOrd="0" parTransId="{51C0C0C3-23E5-7B46-95DA-3D806CE67806}" sibTransId="{93F2E144-3E1E-E14C-B5D8-14A284EF2470}"/>
    <dgm:cxn modelId="{D0A95611-DDA6-534C-83F4-6F31A5B8CC5D}" srcId="{ECB358C7-31BD-5449-BA24-D2AD724A5FEE}" destId="{1C3EEECA-7D42-7448-949B-3AC9C0CAD756}" srcOrd="3" destOrd="0" parTransId="{F512DF09-369E-B747-B3B5-735BADABEBF0}" sibTransId="{2756E0DE-56F4-834B-9258-BD6676B706CA}"/>
    <dgm:cxn modelId="{AEACDFCD-1544-CC41-A3B9-331A1AE47C02}" srcId="{CBC4D19E-1B43-F941-8FD7-5DE7A7AB174F}" destId="{ECB358C7-31BD-5449-BA24-D2AD724A5FEE}" srcOrd="1" destOrd="0" parTransId="{8FA701CF-A875-A24C-B903-D87851C23726}" sibTransId="{9E288A1F-651C-EF4D-AEE3-3FB49714E4FE}"/>
    <dgm:cxn modelId="{62A8FA23-318B-C846-8410-97ABFD76EE7E}" type="presOf" srcId="{B5BA39AC-F9DC-304F-AD23-C178342802EB}" destId="{C1C2739D-ACC3-CB45-9F0E-1A6CF15A4159}" srcOrd="0" destOrd="1" presId="urn:microsoft.com/office/officeart/2005/8/layout/vList5"/>
    <dgm:cxn modelId="{A27DC35A-5241-4D4B-BF21-3D438E9A1715}" type="presOf" srcId="{ECB358C7-31BD-5449-BA24-D2AD724A5FEE}" destId="{AEEC5E6A-1262-3644-BDE6-9D856C5066E2}" srcOrd="0" destOrd="0" presId="urn:microsoft.com/office/officeart/2005/8/layout/vList5"/>
    <dgm:cxn modelId="{3CD0CDA9-F87C-F847-B585-E61AA181D5D5}" type="presOf" srcId="{6E6BA11F-B18C-474F-B958-828D3FA4D0E0}" destId="{6E44E41C-027C-D946-9981-EB9BD5C5F533}" srcOrd="0" destOrd="0" presId="urn:microsoft.com/office/officeart/2005/8/layout/vList5"/>
    <dgm:cxn modelId="{D894DE13-2373-F54B-B0D9-92C26DED822A}" type="presOf" srcId="{3E92E92E-1137-B343-A7C6-839C3868E3C7}" destId="{23F65D5D-B987-B043-A5C8-6B6ED84CC6CE}" srcOrd="0" destOrd="0" presId="urn:microsoft.com/office/officeart/2005/8/layout/vList5"/>
    <dgm:cxn modelId="{87676BC8-ABD9-DC4D-89AA-266BA92F9DF0}" srcId="{ECB358C7-31BD-5449-BA24-D2AD724A5FEE}" destId="{13BFC484-CA80-C345-ACAF-789C02BC4E51}" srcOrd="1" destOrd="0" parTransId="{2D6149A0-EE7D-8C45-84CE-A03FFD68376C}" sibTransId="{041F3E69-3B83-9840-B1C3-86F2C1ECE268}"/>
    <dgm:cxn modelId="{2EC3E566-6EBD-2144-8C63-BA0A347964B1}" srcId="{ECB358C7-31BD-5449-BA24-D2AD724A5FEE}" destId="{3E92E92E-1137-B343-A7C6-839C3868E3C7}" srcOrd="0" destOrd="0" parTransId="{3EB8873E-A969-BB49-8340-01C7B6D0F33F}" sibTransId="{4D6480FF-4F56-F742-9EBA-97CFBFD9CD7F}"/>
    <dgm:cxn modelId="{4647B3EE-C1A3-9F44-874C-A72565A2F9A4}" srcId="{6E6BA11F-B18C-474F-B958-828D3FA4D0E0}" destId="{37E57D29-DDD0-0F42-BBB6-3E1A3D6830C5}" srcOrd="2" destOrd="0" parTransId="{C7E92FC4-42B1-9244-AA8A-F1B29C5A28E7}" sibTransId="{7E406B99-D66D-A448-B041-55FC61C91991}"/>
    <dgm:cxn modelId="{1FAA0DA7-F93D-064C-8A5C-10F764D2D931}" type="presOf" srcId="{37E57D29-DDD0-0F42-BBB6-3E1A3D6830C5}" destId="{C1C2739D-ACC3-CB45-9F0E-1A6CF15A4159}" srcOrd="0" destOrd="2" presId="urn:microsoft.com/office/officeart/2005/8/layout/vList5"/>
    <dgm:cxn modelId="{0D9FE5AE-157A-DA43-A00D-CF085C11519E}" type="presOf" srcId="{21E19794-29FF-F149-B0BA-300068A4EA7E}" destId="{23F65D5D-B987-B043-A5C8-6B6ED84CC6CE}" srcOrd="0" destOrd="2" presId="urn:microsoft.com/office/officeart/2005/8/layout/vList5"/>
    <dgm:cxn modelId="{925B8CB9-4E30-0A4E-9867-C3175F340DEA}" type="presParOf" srcId="{F6B43753-2618-E448-9F60-5E226CBBAAE1}" destId="{F392B676-133B-3E44-9B33-2336E46EF58B}" srcOrd="0" destOrd="0" presId="urn:microsoft.com/office/officeart/2005/8/layout/vList5"/>
    <dgm:cxn modelId="{3EAF8EC8-288B-B242-B381-AF4E9B035ACA}" type="presParOf" srcId="{F392B676-133B-3E44-9B33-2336E46EF58B}" destId="{6E44E41C-027C-D946-9981-EB9BD5C5F533}" srcOrd="0" destOrd="0" presId="urn:microsoft.com/office/officeart/2005/8/layout/vList5"/>
    <dgm:cxn modelId="{170B5359-3F7B-0F4F-A94E-B90590525D20}" type="presParOf" srcId="{F392B676-133B-3E44-9B33-2336E46EF58B}" destId="{C1C2739D-ACC3-CB45-9F0E-1A6CF15A4159}" srcOrd="1" destOrd="0" presId="urn:microsoft.com/office/officeart/2005/8/layout/vList5"/>
    <dgm:cxn modelId="{0E3B3A0B-9564-A34A-BCAE-3B39BE85CCE1}" type="presParOf" srcId="{F6B43753-2618-E448-9F60-5E226CBBAAE1}" destId="{E28D8110-3CD8-DF44-AE40-19A322AA42AB}" srcOrd="1" destOrd="0" presId="urn:microsoft.com/office/officeart/2005/8/layout/vList5"/>
    <dgm:cxn modelId="{735223BF-AB26-C840-9A48-112018D4977F}" type="presParOf" srcId="{F6B43753-2618-E448-9F60-5E226CBBAAE1}" destId="{872955A9-67D2-9840-8E65-01925E74986B}" srcOrd="2" destOrd="0" presId="urn:microsoft.com/office/officeart/2005/8/layout/vList5"/>
    <dgm:cxn modelId="{1ED0AAD4-8A22-194D-9197-A5E9ECCD884B}" type="presParOf" srcId="{872955A9-67D2-9840-8E65-01925E74986B}" destId="{AEEC5E6A-1262-3644-BDE6-9D856C5066E2}" srcOrd="0" destOrd="0" presId="urn:microsoft.com/office/officeart/2005/8/layout/vList5"/>
    <dgm:cxn modelId="{8437AD8D-0AD9-A742-B8E3-5D259072C31A}" type="presParOf" srcId="{872955A9-67D2-9840-8E65-01925E74986B}" destId="{23F65D5D-B987-B043-A5C8-6B6ED84CC6C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F18967-5128-4A73-9DC0-B578EEDF0B92}">
      <dsp:nvSpPr>
        <dsp:cNvPr id="0" name=""/>
        <dsp:cNvSpPr/>
      </dsp:nvSpPr>
      <dsp:spPr>
        <a:xfrm>
          <a:off x="0" y="21552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AF9E1AF-BCAB-4BD6-AB17-827A6DFB6A16}">
      <dsp:nvSpPr>
        <dsp:cNvPr id="0" name=""/>
        <dsp:cNvSpPr/>
      </dsp:nvSpPr>
      <dsp:spPr>
        <a:xfrm>
          <a:off x="392430" y="5316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Introductions</a:t>
          </a:r>
          <a:endParaRPr lang="en-US" sz="1500" b="1" kern="1200" dirty="0"/>
        </a:p>
      </dsp:txBody>
      <dsp:txXfrm>
        <a:off x="392430" y="53160"/>
        <a:ext cx="5494020" cy="324720"/>
      </dsp:txXfrm>
    </dsp:sp>
    <dsp:sp modelId="{465774FE-69C1-42BC-9DA9-5A4F6084B949}">
      <dsp:nvSpPr>
        <dsp:cNvPr id="0" name=""/>
        <dsp:cNvSpPr/>
      </dsp:nvSpPr>
      <dsp:spPr>
        <a:xfrm>
          <a:off x="0" y="71448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375E0EB-6314-41ED-BF91-8CA73B378BF9}">
      <dsp:nvSpPr>
        <dsp:cNvPr id="0" name=""/>
        <dsp:cNvSpPr/>
      </dsp:nvSpPr>
      <dsp:spPr>
        <a:xfrm>
          <a:off x="392430" y="55212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Charter School Myths &amp; Truths</a:t>
          </a:r>
          <a:endParaRPr lang="en-US" sz="1500" b="1" kern="1200" dirty="0"/>
        </a:p>
      </dsp:txBody>
      <dsp:txXfrm>
        <a:off x="392430" y="552120"/>
        <a:ext cx="5494020" cy="324720"/>
      </dsp:txXfrm>
    </dsp:sp>
    <dsp:sp modelId="{2646C0EB-AE5A-45C2-82C0-A485508EC6CF}">
      <dsp:nvSpPr>
        <dsp:cNvPr id="0" name=""/>
        <dsp:cNvSpPr/>
      </dsp:nvSpPr>
      <dsp:spPr>
        <a:xfrm>
          <a:off x="0" y="121344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FC3C726-1348-4BA8-80F9-19DE431EFA78}">
      <dsp:nvSpPr>
        <dsp:cNvPr id="0" name=""/>
        <dsp:cNvSpPr/>
      </dsp:nvSpPr>
      <dsp:spPr>
        <a:xfrm>
          <a:off x="392430" y="105108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Charter School Data</a:t>
          </a:r>
          <a:endParaRPr lang="en-US" sz="1500" b="1" kern="1200" dirty="0"/>
        </a:p>
      </dsp:txBody>
      <dsp:txXfrm>
        <a:off x="392430" y="1051080"/>
        <a:ext cx="5494020" cy="324720"/>
      </dsp:txXfrm>
    </dsp:sp>
    <dsp:sp modelId="{3045D885-6859-42DA-A1BD-08B20DC6E9F3}">
      <dsp:nvSpPr>
        <dsp:cNvPr id="0" name=""/>
        <dsp:cNvSpPr/>
      </dsp:nvSpPr>
      <dsp:spPr>
        <a:xfrm>
          <a:off x="0" y="171240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BE0676A-FA63-4E6A-BFEC-EC05F9A613F7}">
      <dsp:nvSpPr>
        <dsp:cNvPr id="0" name=""/>
        <dsp:cNvSpPr/>
      </dsp:nvSpPr>
      <dsp:spPr>
        <a:xfrm>
          <a:off x="392430" y="155004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Special Education Structures</a:t>
          </a:r>
          <a:endParaRPr lang="en-US" sz="1500" b="1" kern="1200" dirty="0"/>
        </a:p>
      </dsp:txBody>
      <dsp:txXfrm>
        <a:off x="392430" y="1550040"/>
        <a:ext cx="5494020" cy="324720"/>
      </dsp:txXfrm>
    </dsp:sp>
    <dsp:sp modelId="{9A24E885-5AEB-4881-9656-07D6339169B1}">
      <dsp:nvSpPr>
        <dsp:cNvPr id="0" name=""/>
        <dsp:cNvSpPr/>
      </dsp:nvSpPr>
      <dsp:spPr>
        <a:xfrm>
          <a:off x="0" y="221136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29312EF-827D-4497-8D92-5C5EDCF24B84}">
      <dsp:nvSpPr>
        <dsp:cNvPr id="0" name=""/>
        <dsp:cNvSpPr/>
      </dsp:nvSpPr>
      <dsp:spPr>
        <a:xfrm>
          <a:off x="392430" y="204900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Changing the Landscape: Innovation  in California</a:t>
          </a:r>
          <a:endParaRPr lang="en-US" sz="1500" b="1" kern="1200" dirty="0"/>
        </a:p>
      </dsp:txBody>
      <dsp:txXfrm>
        <a:off x="392430" y="2049000"/>
        <a:ext cx="5494020" cy="324720"/>
      </dsp:txXfrm>
    </dsp:sp>
    <dsp:sp modelId="{B374C4B3-1057-4590-A72A-44C12C903C5D}">
      <dsp:nvSpPr>
        <dsp:cNvPr id="0" name=""/>
        <dsp:cNvSpPr/>
      </dsp:nvSpPr>
      <dsp:spPr>
        <a:xfrm>
          <a:off x="0" y="271032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122FE6A-609F-432F-B793-9325426FA4FE}">
      <dsp:nvSpPr>
        <dsp:cNvPr id="0" name=""/>
        <dsp:cNvSpPr/>
      </dsp:nvSpPr>
      <dsp:spPr>
        <a:xfrm>
          <a:off x="392430" y="254796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Special Education Funding</a:t>
          </a:r>
          <a:endParaRPr lang="en-US" sz="1500" b="1" kern="1200" dirty="0"/>
        </a:p>
      </dsp:txBody>
      <dsp:txXfrm>
        <a:off x="392430" y="2547960"/>
        <a:ext cx="5494020" cy="324720"/>
      </dsp:txXfrm>
    </dsp:sp>
    <dsp:sp modelId="{751C6EF9-6BFA-4086-BEB4-04647388BB01}">
      <dsp:nvSpPr>
        <dsp:cNvPr id="0" name=""/>
        <dsp:cNvSpPr/>
      </dsp:nvSpPr>
      <dsp:spPr>
        <a:xfrm>
          <a:off x="0" y="320928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E5BE78A-B515-4A71-9645-B1F5CE5981A0}">
      <dsp:nvSpPr>
        <dsp:cNvPr id="0" name=""/>
        <dsp:cNvSpPr/>
      </dsp:nvSpPr>
      <dsp:spPr>
        <a:xfrm>
          <a:off x="392430" y="304692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Case Study: Los Angeles</a:t>
          </a:r>
          <a:endParaRPr lang="en-US" sz="1500" b="1" kern="1200" dirty="0"/>
        </a:p>
      </dsp:txBody>
      <dsp:txXfrm>
        <a:off x="392430" y="3046920"/>
        <a:ext cx="5494020" cy="324720"/>
      </dsp:txXfrm>
    </dsp:sp>
    <dsp:sp modelId="{AB358E1A-F0F4-4DE6-A8CD-CE4C4F872469}">
      <dsp:nvSpPr>
        <dsp:cNvPr id="0" name=""/>
        <dsp:cNvSpPr/>
      </dsp:nvSpPr>
      <dsp:spPr>
        <a:xfrm>
          <a:off x="0" y="3708240"/>
          <a:ext cx="784860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25375FE-4C70-446C-BC2C-4F5EF09C1C0E}">
      <dsp:nvSpPr>
        <dsp:cNvPr id="0" name=""/>
        <dsp:cNvSpPr/>
      </dsp:nvSpPr>
      <dsp:spPr>
        <a:xfrm>
          <a:off x="392430" y="3545880"/>
          <a:ext cx="5494020" cy="3247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7661" tIns="0" rIns="207661" bIns="0" numCol="1" spcCol="1270" anchor="ctr" anchorCtr="0">
          <a:noAutofit/>
        </a:bodyPr>
        <a:lstStyle/>
        <a:p>
          <a:pPr lvl="0" algn="l" defTabSz="666750" rtl="0">
            <a:lnSpc>
              <a:spcPct val="90000"/>
            </a:lnSpc>
            <a:spcBef>
              <a:spcPct val="0"/>
            </a:spcBef>
            <a:spcAft>
              <a:spcPct val="35000"/>
            </a:spcAft>
          </a:pPr>
          <a:r>
            <a:rPr lang="en-US" sz="1500" b="1" kern="1200" dirty="0" smtClean="0"/>
            <a:t>Discussion / Q &amp; A</a:t>
          </a:r>
          <a:endParaRPr lang="en-US" sz="1500" b="1" kern="1200" dirty="0"/>
        </a:p>
      </dsp:txBody>
      <dsp:txXfrm>
        <a:off x="392430" y="3545880"/>
        <a:ext cx="5494020" cy="3247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0A4BF3-8D01-4200-B86E-543BB6C023F1}">
      <dsp:nvSpPr>
        <dsp:cNvPr id="0" name=""/>
        <dsp:cNvSpPr/>
      </dsp:nvSpPr>
      <dsp:spPr>
        <a:xfrm>
          <a:off x="1506" y="976581"/>
          <a:ext cx="1731912" cy="865956"/>
        </a:xfrm>
        <a:prstGeom prst="roundRect">
          <a:avLst>
            <a:gd name="adj" fmla="val 10000"/>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Intervention</a:t>
          </a:r>
          <a:endParaRPr lang="en-US" sz="2100" kern="1200" dirty="0"/>
        </a:p>
      </dsp:txBody>
      <dsp:txXfrm>
        <a:off x="1506" y="976581"/>
        <a:ext cx="1731912" cy="865956"/>
      </dsp:txXfrm>
    </dsp:sp>
    <dsp:sp modelId="{98351AD0-E449-4373-A3BA-D6A802937920}">
      <dsp:nvSpPr>
        <dsp:cNvPr id="0" name=""/>
        <dsp:cNvSpPr/>
      </dsp:nvSpPr>
      <dsp:spPr>
        <a:xfrm>
          <a:off x="174698" y="1842537"/>
          <a:ext cx="173191" cy="954266"/>
        </a:xfrm>
        <a:custGeom>
          <a:avLst/>
          <a:gdLst/>
          <a:ahLst/>
          <a:cxnLst/>
          <a:rect l="0" t="0" r="0" b="0"/>
          <a:pathLst>
            <a:path>
              <a:moveTo>
                <a:pt x="0" y="0"/>
              </a:moveTo>
              <a:lnTo>
                <a:pt x="0" y="954266"/>
              </a:lnTo>
              <a:lnTo>
                <a:pt x="173191" y="954266"/>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CB96CF3-2DAD-4F65-BE44-EC4AE8F95DAB}">
      <dsp:nvSpPr>
        <dsp:cNvPr id="0" name=""/>
        <dsp:cNvSpPr/>
      </dsp:nvSpPr>
      <dsp:spPr>
        <a:xfrm>
          <a:off x="347889" y="2059027"/>
          <a:ext cx="1385530" cy="1475555"/>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Intensive charter intervention programs in have led to fewer students being identified</a:t>
          </a:r>
          <a:endParaRPr lang="en-US" sz="1300" kern="1200" dirty="0"/>
        </a:p>
      </dsp:txBody>
      <dsp:txXfrm>
        <a:off x="347889" y="2059027"/>
        <a:ext cx="1385530" cy="1475555"/>
      </dsp:txXfrm>
    </dsp:sp>
    <dsp:sp modelId="{31CBBF84-8FCC-4184-B433-EA705CA38C31}">
      <dsp:nvSpPr>
        <dsp:cNvPr id="0" name=""/>
        <dsp:cNvSpPr/>
      </dsp:nvSpPr>
      <dsp:spPr>
        <a:xfrm>
          <a:off x="2166397" y="976581"/>
          <a:ext cx="1731912" cy="865956"/>
        </a:xfrm>
        <a:prstGeom prst="roundRect">
          <a:avLst>
            <a:gd name="adj" fmla="val 10000"/>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Structures</a:t>
          </a:r>
          <a:endParaRPr lang="en-US" sz="2100" kern="1200" dirty="0"/>
        </a:p>
      </dsp:txBody>
      <dsp:txXfrm>
        <a:off x="2166397" y="976581"/>
        <a:ext cx="1731912" cy="865956"/>
      </dsp:txXfrm>
    </dsp:sp>
    <dsp:sp modelId="{90CA84B7-65DE-491E-9937-EAAAF97B360D}">
      <dsp:nvSpPr>
        <dsp:cNvPr id="0" name=""/>
        <dsp:cNvSpPr/>
      </dsp:nvSpPr>
      <dsp:spPr>
        <a:xfrm>
          <a:off x="2339589" y="1842537"/>
          <a:ext cx="173191" cy="961666"/>
        </a:xfrm>
        <a:custGeom>
          <a:avLst/>
          <a:gdLst/>
          <a:ahLst/>
          <a:cxnLst/>
          <a:rect l="0" t="0" r="0" b="0"/>
          <a:pathLst>
            <a:path>
              <a:moveTo>
                <a:pt x="0" y="0"/>
              </a:moveTo>
              <a:lnTo>
                <a:pt x="0" y="961666"/>
              </a:lnTo>
              <a:lnTo>
                <a:pt x="173191" y="961666"/>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18DEDB4-D4ED-46AD-8C6F-621F5A2083FB}">
      <dsp:nvSpPr>
        <dsp:cNvPr id="0" name=""/>
        <dsp:cNvSpPr/>
      </dsp:nvSpPr>
      <dsp:spPr>
        <a:xfrm>
          <a:off x="2512780" y="2059027"/>
          <a:ext cx="1385530" cy="149035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l" defTabSz="533400">
            <a:lnSpc>
              <a:spcPct val="90000"/>
            </a:lnSpc>
            <a:spcBef>
              <a:spcPct val="0"/>
            </a:spcBef>
            <a:spcAft>
              <a:spcPct val="35000"/>
            </a:spcAft>
          </a:pPr>
          <a:r>
            <a:rPr lang="en-US" sz="1200" kern="1200" dirty="0" smtClean="0"/>
            <a:t>Traditional service delivery structures charter schools limits autonomy and capacity to build programs</a:t>
          </a:r>
          <a:endParaRPr lang="en-US" sz="1200" kern="1200" dirty="0"/>
        </a:p>
      </dsp:txBody>
      <dsp:txXfrm>
        <a:off x="2512780" y="2059027"/>
        <a:ext cx="1385530" cy="1490354"/>
      </dsp:txXfrm>
    </dsp:sp>
    <dsp:sp modelId="{D2AEB10F-C560-4159-816A-5267F9D33ED2}">
      <dsp:nvSpPr>
        <dsp:cNvPr id="0" name=""/>
        <dsp:cNvSpPr/>
      </dsp:nvSpPr>
      <dsp:spPr>
        <a:xfrm>
          <a:off x="4331289" y="976581"/>
          <a:ext cx="1731912" cy="865956"/>
        </a:xfrm>
        <a:prstGeom prst="roundRect">
          <a:avLst>
            <a:gd name="adj" fmla="val 10000"/>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Funding </a:t>
          </a:r>
          <a:endParaRPr lang="en-US" sz="2100" kern="1200" dirty="0"/>
        </a:p>
      </dsp:txBody>
      <dsp:txXfrm>
        <a:off x="4331289" y="976581"/>
        <a:ext cx="1731912" cy="865956"/>
      </dsp:txXfrm>
    </dsp:sp>
    <dsp:sp modelId="{52C8BC52-278F-4E83-A855-50DB6280E863}">
      <dsp:nvSpPr>
        <dsp:cNvPr id="0" name=""/>
        <dsp:cNvSpPr/>
      </dsp:nvSpPr>
      <dsp:spPr>
        <a:xfrm>
          <a:off x="4504480" y="1842537"/>
          <a:ext cx="173191" cy="961666"/>
        </a:xfrm>
        <a:custGeom>
          <a:avLst/>
          <a:gdLst/>
          <a:ahLst/>
          <a:cxnLst/>
          <a:rect l="0" t="0" r="0" b="0"/>
          <a:pathLst>
            <a:path>
              <a:moveTo>
                <a:pt x="0" y="0"/>
              </a:moveTo>
              <a:lnTo>
                <a:pt x="0" y="961666"/>
              </a:lnTo>
              <a:lnTo>
                <a:pt x="173191" y="961666"/>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12B0EC2-91E2-4B72-A707-E3C92B53F890}">
      <dsp:nvSpPr>
        <dsp:cNvPr id="0" name=""/>
        <dsp:cNvSpPr/>
      </dsp:nvSpPr>
      <dsp:spPr>
        <a:xfrm>
          <a:off x="4677671" y="2059027"/>
          <a:ext cx="1385530" cy="149035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Statewide funding schemes have unique implications on charter schools</a:t>
          </a:r>
          <a:endParaRPr lang="en-US" sz="1300" kern="1200" dirty="0"/>
        </a:p>
      </dsp:txBody>
      <dsp:txXfrm>
        <a:off x="4677671" y="2059027"/>
        <a:ext cx="1385530" cy="1490354"/>
      </dsp:txXfrm>
    </dsp:sp>
    <dsp:sp modelId="{36398238-F70B-4547-B5FA-C6F7DC4B6F6A}">
      <dsp:nvSpPr>
        <dsp:cNvPr id="0" name=""/>
        <dsp:cNvSpPr/>
      </dsp:nvSpPr>
      <dsp:spPr>
        <a:xfrm>
          <a:off x="6496180" y="976581"/>
          <a:ext cx="1731912" cy="865956"/>
        </a:xfrm>
        <a:prstGeom prst="roundRect">
          <a:avLst>
            <a:gd name="adj" fmla="val 10000"/>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Choice</a:t>
          </a:r>
          <a:endParaRPr lang="en-US" sz="2100" kern="1200" dirty="0"/>
        </a:p>
      </dsp:txBody>
      <dsp:txXfrm>
        <a:off x="6496180" y="976581"/>
        <a:ext cx="1731912" cy="865956"/>
      </dsp:txXfrm>
    </dsp:sp>
    <dsp:sp modelId="{10095C73-8B0C-4AF1-B60A-FDC4F2A340BB}">
      <dsp:nvSpPr>
        <dsp:cNvPr id="0" name=""/>
        <dsp:cNvSpPr/>
      </dsp:nvSpPr>
      <dsp:spPr>
        <a:xfrm>
          <a:off x="6669371" y="1842537"/>
          <a:ext cx="173191" cy="961666"/>
        </a:xfrm>
        <a:custGeom>
          <a:avLst/>
          <a:gdLst/>
          <a:ahLst/>
          <a:cxnLst/>
          <a:rect l="0" t="0" r="0" b="0"/>
          <a:pathLst>
            <a:path>
              <a:moveTo>
                <a:pt x="0" y="0"/>
              </a:moveTo>
              <a:lnTo>
                <a:pt x="0" y="961666"/>
              </a:lnTo>
              <a:lnTo>
                <a:pt x="173191" y="961666"/>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AAB72E-74EF-49E6-80D8-1D8A3D0D5F2B}">
      <dsp:nvSpPr>
        <dsp:cNvPr id="0" name=""/>
        <dsp:cNvSpPr/>
      </dsp:nvSpPr>
      <dsp:spPr>
        <a:xfrm>
          <a:off x="6842562" y="2059027"/>
          <a:ext cx="1385530" cy="149035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Ultimately, parent choice dictates charter school enrollment</a:t>
          </a:r>
        </a:p>
      </dsp:txBody>
      <dsp:txXfrm>
        <a:off x="6842562" y="2059027"/>
        <a:ext cx="1385530" cy="149035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F3C01F-1BE6-40CF-813D-FDE552776EB1}">
      <dsp:nvSpPr>
        <dsp:cNvPr id="0" name=""/>
        <dsp:cNvSpPr/>
      </dsp:nvSpPr>
      <dsp:spPr>
        <a:xfrm>
          <a:off x="0" y="441963"/>
          <a:ext cx="8229600" cy="3291840"/>
        </a:xfrm>
        <a:prstGeom prst="leftRightRibbon">
          <a:avLst/>
        </a:prstGeom>
        <a:gradFill rotWithShape="0">
          <a:gsLst>
            <a:gs pos="0">
              <a:schemeClr val="dk2">
                <a:hueOff val="0"/>
                <a:satOff val="0"/>
                <a:lumOff val="0"/>
                <a:alphaOff val="0"/>
                <a:shade val="63000"/>
                <a:satMod val="165000"/>
              </a:schemeClr>
            </a:gs>
            <a:gs pos="30000">
              <a:schemeClr val="dk2">
                <a:hueOff val="0"/>
                <a:satOff val="0"/>
                <a:lumOff val="0"/>
                <a:alphaOff val="0"/>
                <a:shade val="58000"/>
                <a:satMod val="165000"/>
              </a:schemeClr>
            </a:gs>
            <a:gs pos="75000">
              <a:schemeClr val="dk2">
                <a:hueOff val="0"/>
                <a:satOff val="0"/>
                <a:lumOff val="0"/>
                <a:alphaOff val="0"/>
                <a:shade val="30000"/>
                <a:satMod val="175000"/>
              </a:schemeClr>
            </a:gs>
            <a:gs pos="100000">
              <a:schemeClr val="dk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400D670A-AC10-4839-85D0-00CCFFF6279F}">
      <dsp:nvSpPr>
        <dsp:cNvPr id="0" name=""/>
        <dsp:cNvSpPr/>
      </dsp:nvSpPr>
      <dsp:spPr>
        <a:xfrm>
          <a:off x="987552" y="977797"/>
          <a:ext cx="2715768" cy="1613001"/>
        </a:xfrm>
        <a:prstGeom prst="rect">
          <a:avLst/>
        </a:prstGeom>
        <a:noFill/>
        <a:ln>
          <a:noFill/>
        </a:ln>
        <a:effectLst>
          <a:outerShdw blurRad="50800" dist="20000" dir="5400000" rotWithShape="0">
            <a:srgbClr val="000000">
              <a:alpha val="42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2456" rIns="0" bIns="99060" numCol="1" spcCol="1270" anchor="ctr" anchorCtr="0">
          <a:noAutofit/>
        </a:bodyPr>
        <a:lstStyle/>
        <a:p>
          <a:pPr lvl="0" algn="ctr" defTabSz="1155700">
            <a:lnSpc>
              <a:spcPct val="90000"/>
            </a:lnSpc>
            <a:spcBef>
              <a:spcPct val="0"/>
            </a:spcBef>
            <a:spcAft>
              <a:spcPct val="35000"/>
            </a:spcAft>
          </a:pPr>
          <a:r>
            <a:rPr lang="en-US" sz="2600" b="0" kern="1200" dirty="0" smtClean="0"/>
            <a:t>School of the District</a:t>
          </a:r>
        </a:p>
        <a:p>
          <a:pPr lvl="0" algn="ctr" defTabSz="1155700">
            <a:lnSpc>
              <a:spcPct val="90000"/>
            </a:lnSpc>
            <a:spcBef>
              <a:spcPct val="0"/>
            </a:spcBef>
            <a:spcAft>
              <a:spcPct val="35000"/>
            </a:spcAft>
          </a:pPr>
          <a:r>
            <a:rPr lang="en-US" sz="1600" b="0" kern="1200" dirty="0" smtClean="0"/>
            <a:t>Ed. Code </a:t>
          </a:r>
          <a:r>
            <a:rPr lang="en-US" sz="1600" kern="1200" dirty="0" smtClean="0"/>
            <a:t>§47641(b)</a:t>
          </a:r>
          <a:r>
            <a:rPr lang="en-US" sz="1600" b="0" kern="1200" dirty="0" smtClean="0"/>
            <a:t> </a:t>
          </a:r>
          <a:endParaRPr lang="en-US" sz="1600" kern="1200" dirty="0" smtClean="0"/>
        </a:p>
      </dsp:txBody>
      <dsp:txXfrm>
        <a:off x="987552" y="977797"/>
        <a:ext cx="2715768" cy="1613001"/>
      </dsp:txXfrm>
    </dsp:sp>
    <dsp:sp modelId="{B56B3CE3-8173-4FA6-9964-9FC612AF898D}">
      <dsp:nvSpPr>
        <dsp:cNvPr id="0" name=""/>
        <dsp:cNvSpPr/>
      </dsp:nvSpPr>
      <dsp:spPr>
        <a:xfrm>
          <a:off x="4114800" y="1704746"/>
          <a:ext cx="3209544" cy="1613001"/>
        </a:xfrm>
        <a:prstGeom prst="rect">
          <a:avLst/>
        </a:prstGeom>
        <a:noFill/>
        <a:ln>
          <a:noFill/>
        </a:ln>
        <a:effectLst>
          <a:outerShdw blurRad="50800" dist="20000" dir="5400000" rotWithShape="0">
            <a:srgbClr val="000000">
              <a:alpha val="42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71120" rIns="0" bIns="76200" numCol="1" spcCol="1270" anchor="ctr" anchorCtr="0">
          <a:noAutofit/>
        </a:bodyPr>
        <a:lstStyle/>
        <a:p>
          <a:pPr lvl="0" algn="ctr" defTabSz="889000">
            <a:lnSpc>
              <a:spcPct val="90000"/>
            </a:lnSpc>
            <a:spcBef>
              <a:spcPct val="0"/>
            </a:spcBef>
            <a:spcAft>
              <a:spcPct val="35000"/>
            </a:spcAft>
          </a:pPr>
          <a:r>
            <a:rPr lang="en-US" sz="2000" b="1" kern="1200" dirty="0" smtClean="0"/>
            <a:t>Local Educational Agency </a:t>
          </a:r>
          <a:r>
            <a:rPr lang="en-US" sz="2000" b="0" kern="1200" dirty="0" smtClean="0"/>
            <a:t>for Special Education</a:t>
          </a:r>
        </a:p>
        <a:p>
          <a:pPr lvl="0" algn="ctr" defTabSz="889000">
            <a:lnSpc>
              <a:spcPct val="90000"/>
            </a:lnSpc>
            <a:spcBef>
              <a:spcPct val="0"/>
            </a:spcBef>
            <a:spcAft>
              <a:spcPct val="35000"/>
            </a:spcAft>
          </a:pPr>
          <a:r>
            <a:rPr lang="en-US" sz="1600" b="0" kern="1200" dirty="0" smtClean="0"/>
            <a:t>Ed. Code </a:t>
          </a:r>
          <a:r>
            <a:rPr lang="en-US" sz="1600" kern="1200" dirty="0" smtClean="0"/>
            <a:t>§47641(a)</a:t>
          </a:r>
          <a:r>
            <a:rPr lang="en-US" sz="1600" b="0" kern="1200" dirty="0" smtClean="0"/>
            <a:t> </a:t>
          </a:r>
        </a:p>
        <a:p>
          <a:pPr lvl="0" algn="ctr" defTabSz="889000">
            <a:lnSpc>
              <a:spcPct val="90000"/>
            </a:lnSpc>
            <a:spcBef>
              <a:spcPct val="0"/>
            </a:spcBef>
            <a:spcAft>
              <a:spcPct val="35000"/>
            </a:spcAft>
          </a:pPr>
          <a:endParaRPr lang="en-US" sz="2400" kern="1200" dirty="0"/>
        </a:p>
      </dsp:txBody>
      <dsp:txXfrm>
        <a:off x="4114800" y="1704746"/>
        <a:ext cx="3209544" cy="161300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DDE85A-95B2-4086-8DFC-9389BA7AE249}">
      <dsp:nvSpPr>
        <dsp:cNvPr id="0" name=""/>
        <dsp:cNvSpPr/>
      </dsp:nvSpPr>
      <dsp:spPr>
        <a:xfrm>
          <a:off x="0" y="3671025"/>
          <a:ext cx="8534400" cy="1204912"/>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b="1" kern="1200" dirty="0" smtClean="0">
              <a:latin typeface="+mj-lt"/>
            </a:rPr>
            <a:t>Schools</a:t>
          </a:r>
          <a:endParaRPr lang="en-US" sz="2300" kern="1200" dirty="0"/>
        </a:p>
      </dsp:txBody>
      <dsp:txXfrm>
        <a:off x="0" y="3671025"/>
        <a:ext cx="8534400" cy="650652"/>
      </dsp:txXfrm>
    </dsp:sp>
    <dsp:sp modelId="{61DA6B6B-8986-4BC4-B425-D9BD107B7131}">
      <dsp:nvSpPr>
        <dsp:cNvPr id="0" name=""/>
        <dsp:cNvSpPr/>
      </dsp:nvSpPr>
      <dsp:spPr>
        <a:xfrm>
          <a:off x="4167" y="4297579"/>
          <a:ext cx="2842021" cy="55425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smtClean="0"/>
            <a:t>Interacts with students and families </a:t>
          </a:r>
          <a:endParaRPr lang="en-US" sz="1400" kern="1200" dirty="0"/>
        </a:p>
      </dsp:txBody>
      <dsp:txXfrm>
        <a:off x="4167" y="4297579"/>
        <a:ext cx="2842021" cy="554259"/>
      </dsp:txXfrm>
    </dsp:sp>
    <dsp:sp modelId="{FDAF1DDA-1552-4E9B-8ABF-0DAA6C4FF9F9}">
      <dsp:nvSpPr>
        <dsp:cNvPr id="0" name=""/>
        <dsp:cNvSpPr/>
      </dsp:nvSpPr>
      <dsp:spPr>
        <a:xfrm>
          <a:off x="2846189" y="4297579"/>
          <a:ext cx="2842021" cy="55425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Supports service delivery for students at site</a:t>
          </a:r>
        </a:p>
      </dsp:txBody>
      <dsp:txXfrm>
        <a:off x="2846189" y="4297579"/>
        <a:ext cx="2842021" cy="554259"/>
      </dsp:txXfrm>
    </dsp:sp>
    <dsp:sp modelId="{5DA9AD7C-1242-4DD2-BB3B-DFD3266FA3F9}">
      <dsp:nvSpPr>
        <dsp:cNvPr id="0" name=""/>
        <dsp:cNvSpPr/>
      </dsp:nvSpPr>
      <dsp:spPr>
        <a:xfrm>
          <a:off x="5688210" y="4297579"/>
          <a:ext cx="2842021" cy="55425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b="0" kern="1200" dirty="0" smtClean="0">
              <a:latin typeface="+mj-lt"/>
            </a:rPr>
            <a:t>Contributes financially to district-wide costs</a:t>
          </a:r>
          <a:endParaRPr lang="en-US" sz="1400" b="0" i="0" kern="1200" dirty="0" smtClean="0">
            <a:latin typeface="+mj-lt"/>
          </a:endParaRPr>
        </a:p>
      </dsp:txBody>
      <dsp:txXfrm>
        <a:off x="5688210" y="4297579"/>
        <a:ext cx="2842021" cy="554259"/>
      </dsp:txXfrm>
    </dsp:sp>
    <dsp:sp modelId="{06748434-08C3-4B15-AED8-4D73C8689619}">
      <dsp:nvSpPr>
        <dsp:cNvPr id="0" name=""/>
        <dsp:cNvSpPr/>
      </dsp:nvSpPr>
      <dsp:spPr>
        <a:xfrm rot="10800000">
          <a:off x="0" y="1835943"/>
          <a:ext cx="8534400" cy="1853155"/>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b="1" kern="1200" dirty="0" smtClean="0">
              <a:latin typeface="+mj-lt"/>
            </a:rPr>
            <a:t>Local Education Agency (LEA)</a:t>
          </a:r>
          <a:endParaRPr lang="en-US" sz="2300" kern="1200" dirty="0"/>
        </a:p>
      </dsp:txBody>
      <dsp:txXfrm>
        <a:off x="0" y="1835943"/>
        <a:ext cx="8534400" cy="650457"/>
      </dsp:txXfrm>
    </dsp:sp>
    <dsp:sp modelId="{6D3006A3-48F6-4896-B1A4-A8AF48AA4F48}">
      <dsp:nvSpPr>
        <dsp:cNvPr id="0" name=""/>
        <dsp:cNvSpPr/>
      </dsp:nvSpPr>
      <dsp:spPr>
        <a:xfrm>
          <a:off x="4167" y="2486401"/>
          <a:ext cx="2842021" cy="554093"/>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Participates in SELPA governance</a:t>
          </a:r>
          <a:endParaRPr lang="en-US" sz="1400" kern="1200" dirty="0"/>
        </a:p>
      </dsp:txBody>
      <dsp:txXfrm>
        <a:off x="4167" y="2486401"/>
        <a:ext cx="2842021" cy="554093"/>
      </dsp:txXfrm>
    </dsp:sp>
    <dsp:sp modelId="{F53ED4BB-C97C-4DF7-A9CB-B5F8DBC61E1C}">
      <dsp:nvSpPr>
        <dsp:cNvPr id="0" name=""/>
        <dsp:cNvSpPr/>
      </dsp:nvSpPr>
      <dsp:spPr>
        <a:xfrm>
          <a:off x="2846189" y="2486401"/>
          <a:ext cx="2842021" cy="554093"/>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Carries legal responsibility for special education</a:t>
          </a:r>
          <a:endParaRPr lang="en-US" sz="1400" b="1" i="0" kern="1200" dirty="0" smtClean="0">
            <a:latin typeface="+mj-lt"/>
          </a:endParaRPr>
        </a:p>
      </dsp:txBody>
      <dsp:txXfrm>
        <a:off x="2846189" y="2486401"/>
        <a:ext cx="2842021" cy="554093"/>
      </dsp:txXfrm>
    </dsp:sp>
    <dsp:sp modelId="{CC65DFF7-8448-4F03-9814-02D521783B78}">
      <dsp:nvSpPr>
        <dsp:cNvPr id="0" name=""/>
        <dsp:cNvSpPr/>
      </dsp:nvSpPr>
      <dsp:spPr>
        <a:xfrm>
          <a:off x="5688210" y="2486401"/>
          <a:ext cx="2842021" cy="554093"/>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Receives and spends or allocates special education funds </a:t>
          </a:r>
          <a:endParaRPr lang="en-US" sz="1400" b="1" i="0" kern="1200" dirty="0" smtClean="0">
            <a:latin typeface="+mj-lt"/>
          </a:endParaRPr>
        </a:p>
      </dsp:txBody>
      <dsp:txXfrm>
        <a:off x="5688210" y="2486401"/>
        <a:ext cx="2842021" cy="554093"/>
      </dsp:txXfrm>
    </dsp:sp>
    <dsp:sp modelId="{667D6E4A-C2D3-41F1-8F02-AF127CC7AF16}">
      <dsp:nvSpPr>
        <dsp:cNvPr id="0" name=""/>
        <dsp:cNvSpPr/>
      </dsp:nvSpPr>
      <dsp:spPr>
        <a:xfrm rot="10800000">
          <a:off x="0" y="0"/>
          <a:ext cx="8534400" cy="1853155"/>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kumimoji="0" lang="en-US" sz="2200" b="1" i="0" u="none" strike="noStrike" kern="1200" cap="none" spc="0" normalizeH="0" baseline="0" noProof="0" dirty="0" smtClean="0">
              <a:ln/>
              <a:effectLst/>
              <a:uLnTx/>
              <a:uFillTx/>
              <a:latin typeface="+mj-lt"/>
              <a:ea typeface="+mn-ea"/>
              <a:cs typeface="+mn-cs"/>
            </a:rPr>
            <a:t>Special Education Local Plan Area (SELPA)</a:t>
          </a:r>
          <a:endParaRPr lang="en-US" sz="2200" kern="1200" dirty="0"/>
        </a:p>
      </dsp:txBody>
      <dsp:txXfrm>
        <a:off x="0" y="0"/>
        <a:ext cx="8534400" cy="650457"/>
      </dsp:txXfrm>
    </dsp:sp>
    <dsp:sp modelId="{25DD2C40-2283-4E57-8E1B-01C6647355A0}">
      <dsp:nvSpPr>
        <dsp:cNvPr id="0" name=""/>
        <dsp:cNvSpPr/>
      </dsp:nvSpPr>
      <dsp:spPr>
        <a:xfrm>
          <a:off x="0" y="651319"/>
          <a:ext cx="4267199" cy="554093"/>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rtl="0">
            <a:lnSpc>
              <a:spcPct val="90000"/>
            </a:lnSpc>
            <a:spcBef>
              <a:spcPct val="0"/>
            </a:spcBef>
            <a:spcAft>
              <a:spcPct val="35000"/>
            </a:spcAft>
          </a:pPr>
          <a:r>
            <a:rPr kumimoji="0" lang="en-US" sz="1400" b="0" i="0" u="none" strike="noStrike" kern="1200" cap="none" spc="0" normalizeH="0" baseline="0" noProof="0" dirty="0" smtClean="0">
              <a:ln/>
              <a:effectLst/>
              <a:uLnTx/>
              <a:uFillTx/>
              <a:latin typeface="+mj-lt"/>
              <a:ea typeface="+mn-ea"/>
              <a:cs typeface="+mn-cs"/>
            </a:rPr>
            <a:t>Develops a plan for educating</a:t>
          </a:r>
          <a:r>
            <a:rPr kumimoji="0" lang="en-US" sz="1400" b="0" i="0" u="none" strike="noStrike" kern="1200" cap="none" spc="0" normalizeH="0" noProof="0" dirty="0" smtClean="0">
              <a:ln/>
              <a:effectLst/>
              <a:uLnTx/>
              <a:uFillTx/>
              <a:latin typeface="+mj-lt"/>
              <a:ea typeface="+mn-ea"/>
              <a:cs typeface="+mn-cs"/>
            </a:rPr>
            <a:t> all students with disabilities, enabling districts to share services </a:t>
          </a:r>
          <a:endParaRPr lang="en-US" sz="1400" kern="1200" dirty="0"/>
        </a:p>
      </dsp:txBody>
      <dsp:txXfrm>
        <a:off x="0" y="651319"/>
        <a:ext cx="4267199" cy="554093"/>
      </dsp:txXfrm>
    </dsp:sp>
    <dsp:sp modelId="{29923EC0-8C6E-438C-8B74-01A26401A0BF}">
      <dsp:nvSpPr>
        <dsp:cNvPr id="0" name=""/>
        <dsp:cNvSpPr/>
      </dsp:nvSpPr>
      <dsp:spPr>
        <a:xfrm>
          <a:off x="4267200" y="651319"/>
          <a:ext cx="4267199" cy="554093"/>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rtl="0">
            <a:lnSpc>
              <a:spcPct val="90000"/>
            </a:lnSpc>
            <a:spcBef>
              <a:spcPct val="0"/>
            </a:spcBef>
            <a:spcAft>
              <a:spcPct val="35000"/>
            </a:spcAft>
          </a:pPr>
          <a:r>
            <a:rPr kumimoji="0" lang="en-US" sz="1400" b="0" i="0" u="none" strike="noStrike" kern="1200" cap="none" spc="0" normalizeH="0" baseline="0" noProof="0" dirty="0" smtClean="0">
              <a:ln/>
              <a:effectLst/>
              <a:uLnTx/>
              <a:uFillTx/>
              <a:latin typeface="+mj-lt"/>
              <a:ea typeface="+mn-ea"/>
              <a:cs typeface="+mn-cs"/>
            </a:rPr>
            <a:t>Receives and allocates State and Federal funds</a:t>
          </a:r>
          <a:endParaRPr lang="en-US" sz="1400" kern="1200" dirty="0" smtClean="0">
            <a:latin typeface="+mj-lt"/>
          </a:endParaRPr>
        </a:p>
      </dsp:txBody>
      <dsp:txXfrm>
        <a:off x="4267200" y="651319"/>
        <a:ext cx="4267199" cy="55409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drawing1.xml><?xml version="1.0" encoding="utf-8"?>
<c:userShapes xmlns:c="http://schemas.openxmlformats.org/drawingml/2006/chart">
  <cdr:relSizeAnchor xmlns:cdr="http://schemas.openxmlformats.org/drawingml/2006/chartDrawing">
    <cdr:from>
      <cdr:x>0.88944</cdr:x>
      <cdr:y>0.2238</cdr:y>
    </cdr:from>
    <cdr:to>
      <cdr:x>0.98506</cdr:x>
      <cdr:y>0.39432</cdr:y>
    </cdr:to>
    <cdr:sp macro="" textlink="">
      <cdr:nvSpPr>
        <cdr:cNvPr id="2" name="TextBox 1"/>
        <cdr:cNvSpPr txBox="1"/>
      </cdr:nvSpPr>
      <cdr:spPr>
        <a:xfrm xmlns:a="http://schemas.openxmlformats.org/drawingml/2006/main">
          <a:off x="8505825" y="12001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0.86152</cdr:x>
      <cdr:y>0.35395</cdr:y>
    </cdr:from>
    <cdr:to>
      <cdr:x>1</cdr:x>
      <cdr:y>0.4433</cdr:y>
    </cdr:to>
    <cdr:sp macro="" textlink="">
      <cdr:nvSpPr>
        <cdr:cNvPr id="3" name="TextBox 2"/>
        <cdr:cNvSpPr txBox="1"/>
      </cdr:nvSpPr>
      <cdr:spPr>
        <a:xfrm xmlns:a="http://schemas.openxmlformats.org/drawingml/2006/main">
          <a:off x="5711361" y="1564317"/>
          <a:ext cx="918039" cy="39489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900" b="1" i="0" baseline="0" dirty="0">
              <a:latin typeface="Arial" pitchFamily="34" charset="0"/>
            </a:rPr>
            <a:t>Time in</a:t>
          </a:r>
        </a:p>
        <a:p xmlns:a="http://schemas.openxmlformats.org/drawingml/2006/main">
          <a:pPr algn="ctr"/>
          <a:r>
            <a:rPr lang="en-US" sz="900" b="1" i="0" baseline="0" dirty="0">
              <a:latin typeface="Arial" pitchFamily="34" charset="0"/>
            </a:rPr>
            <a:t>Regular Classroom</a:t>
          </a:r>
        </a:p>
      </cdr:txBody>
    </cdr:sp>
  </cdr:relSizeAnchor>
</c:userShapes>
</file>

<file path=ppt/drawings/drawing2.xml><?xml version="1.0" encoding="utf-8"?>
<c:userShapes xmlns:c="http://schemas.openxmlformats.org/drawingml/2006/chart">
  <cdr:relSizeAnchor xmlns:cdr="http://schemas.openxmlformats.org/drawingml/2006/chartDrawing">
    <cdr:from>
      <cdr:x>0.49741</cdr:x>
      <cdr:y>0.19212</cdr:y>
    </cdr:from>
    <cdr:to>
      <cdr:x>0.5138</cdr:x>
      <cdr:y>0.19212</cdr:y>
    </cdr:to>
    <cdr:cxnSp macro="">
      <cdr:nvCxnSpPr>
        <cdr:cNvPr id="3" name="Straight Arrow Connector 2"/>
        <cdr:cNvCxnSpPr/>
      </cdr:nvCxnSpPr>
      <cdr:spPr>
        <a:xfrm xmlns:a="http://schemas.openxmlformats.org/drawingml/2006/main" flipH="1">
          <a:off x="4300370" y="1036367"/>
          <a:ext cx="141701" cy="0"/>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50268D3-F734-47B2-962C-B75D8633FF32}" type="datetimeFigureOut">
              <a:rPr lang="en-US" smtClean="0"/>
              <a:pPr/>
              <a:t>6/27/11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E795947-8B70-4608-A79F-689988F9421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51069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795947-8B70-4608-A79F-689988F9421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E9A437-3F4C-4B49-815C-0FCBF5541977}"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E9A437-3F4C-4B49-815C-0FCBF5541977}"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2188" cy="3600450"/>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4143593" y="9119475"/>
            <a:ext cx="3169921" cy="480060"/>
          </a:xfrm>
          <a:prstGeom prst="rect">
            <a:avLst/>
          </a:prstGeom>
        </p:spPr>
        <p:txBody>
          <a:bodyPr lIns="97654" tIns="48826" rIns="97654" bIns="48826"/>
          <a:lstStyle/>
          <a:p>
            <a:fld id="{35962BCB-F279-4E9E-87B8-3786ED354E7B}" type="slidenum">
              <a:rPr lang="en-US" smtClean="0"/>
              <a:pPr/>
              <a:t>20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2188" cy="3600450"/>
          </a:xfrm>
          <a:prstGeom prst="rect">
            <a:avLst/>
          </a:prstGeom>
        </p:spPr>
      </p:sp>
      <p:sp>
        <p:nvSpPr>
          <p:cNvPr id="3" name="Notes Placeholder 2"/>
          <p:cNvSpPr>
            <a:spLocks noGrp="1"/>
          </p:cNvSpPr>
          <p:nvPr>
            <p:ph type="body" idx="1"/>
          </p:nvPr>
        </p:nvSpPr>
        <p:spPr/>
        <p:txBody>
          <a:bodyPr>
            <a:normAutofit/>
          </a:bodyPr>
          <a:lstStyle/>
          <a:p>
            <a:pPr>
              <a:buFont typeface="Arial" pitchFamily="34" charset="0"/>
              <a:buChar char="•"/>
            </a:pPr>
            <a:endParaRPr lang="en-US" sz="1400" dirty="0" smtClean="0"/>
          </a:p>
          <a:p>
            <a:pPr>
              <a:buFont typeface="Arial" pitchFamily="34" charset="0"/>
              <a:buChar char="•"/>
            </a:pPr>
            <a:endParaRPr lang="en-US" sz="1400" dirty="0" smtClean="0"/>
          </a:p>
          <a:p>
            <a:endParaRPr lang="en-US" sz="1400" dirty="0" smtClean="0"/>
          </a:p>
          <a:p>
            <a:endParaRPr lang="en-US" sz="1400" dirty="0" smtClean="0"/>
          </a:p>
          <a:p>
            <a:endParaRPr lang="en-US" sz="1400" dirty="0"/>
          </a:p>
        </p:txBody>
      </p:sp>
      <p:sp>
        <p:nvSpPr>
          <p:cNvPr id="4" name="Slide Number Placeholder 3"/>
          <p:cNvSpPr>
            <a:spLocks noGrp="1"/>
          </p:cNvSpPr>
          <p:nvPr>
            <p:ph type="sldNum" sz="quarter" idx="10"/>
          </p:nvPr>
        </p:nvSpPr>
        <p:spPr>
          <a:xfrm>
            <a:off x="4143592" y="9119475"/>
            <a:ext cx="3169921" cy="480060"/>
          </a:xfrm>
          <a:prstGeom prst="rect">
            <a:avLst/>
          </a:prstGeom>
        </p:spPr>
        <p:txBody>
          <a:bodyPr lIns="97654" tIns="48826" rIns="97654" bIns="48826"/>
          <a:lstStyle/>
          <a:p>
            <a:fld id="{35962BCB-F279-4E9E-87B8-3786ED354E7B}" type="slidenum">
              <a:rPr lang="en-US" smtClean="0"/>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2188" cy="3600450"/>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4143590" y="9119474"/>
            <a:ext cx="3169921" cy="480060"/>
          </a:xfrm>
          <a:prstGeom prst="rect">
            <a:avLst/>
          </a:prstGeom>
        </p:spPr>
        <p:txBody>
          <a:bodyPr lIns="97654" tIns="48826" rIns="97654" bIns="48826"/>
          <a:lstStyle/>
          <a:p>
            <a:fld id="{35962BCB-F279-4E9E-87B8-3786ED354E7B}" type="slidenum">
              <a:rPr lang="en-US" smtClean="0"/>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19138"/>
            <a:ext cx="4799012" cy="3598862"/>
          </a:xfrm>
          <a:prstGeom prst="rect">
            <a:avLst/>
          </a:prstGeom>
        </p:spPr>
      </p:sp>
      <p:sp>
        <p:nvSpPr>
          <p:cNvPr id="3" name="Notes Placeholder 2"/>
          <p:cNvSpPr>
            <a:spLocks noGrp="1"/>
          </p:cNvSpPr>
          <p:nvPr>
            <p:ph type="body" idx="1"/>
          </p:nvPr>
        </p:nvSpPr>
        <p:spPr/>
        <p:txBody>
          <a:bodyPr>
            <a:normAutofit/>
          </a:bodyPr>
          <a:lstStyle/>
          <a:p>
            <a:pPr eaLnBrk="1" hangingPunct="1"/>
            <a:r>
              <a:rPr lang="en-US" b="1" dirty="0" smtClean="0"/>
              <a:t>Default option:</a:t>
            </a:r>
          </a:p>
          <a:p>
            <a:pPr eaLnBrk="1" hangingPunct="1"/>
            <a:r>
              <a:rPr lang="en-US" dirty="0" smtClean="0"/>
              <a:t>If</a:t>
            </a:r>
            <a:r>
              <a:rPr lang="en-US" baseline="0" dirty="0" smtClean="0"/>
              <a:t> the school does not specifically elect to operate as an LEA by applying to and being accepted into a SELPA as an LEA for special </a:t>
            </a:r>
            <a:r>
              <a:rPr lang="en-US" baseline="0" dirty="0" err="1" smtClean="0"/>
              <a:t>ed</a:t>
            </a:r>
            <a:endParaRPr lang="en-US" baseline="0" dirty="0" smtClean="0"/>
          </a:p>
          <a:p>
            <a:pPr eaLnBrk="1" hangingPunct="1"/>
            <a:r>
              <a:rPr lang="en-US" baseline="0" dirty="0" smtClean="0"/>
              <a:t>Charters have historically faced challenges in gaining SELPA membership – while options are increasing, access is still a challenge for two reasons: 1) insufficient options; 2) inability to demonstrate capacity to serve all kids, primarily stemming from district control over special </a:t>
            </a:r>
            <a:r>
              <a:rPr lang="en-US" baseline="0" dirty="0" err="1" smtClean="0"/>
              <a:t>ed</a:t>
            </a:r>
            <a:r>
              <a:rPr lang="en-US" baseline="0" dirty="0" smtClean="0"/>
              <a:t> as a school of the district</a:t>
            </a:r>
            <a:endParaRPr lang="en-US" dirty="0" smtClean="0"/>
          </a:p>
          <a:p>
            <a:pPr eaLnBrk="1" hangingPunct="1"/>
            <a:endParaRPr lang="en-US" dirty="0" smtClean="0"/>
          </a:p>
          <a:p>
            <a:pPr eaLnBrk="1" hangingPunct="1"/>
            <a:r>
              <a:rPr lang="en-US" b="1" dirty="0" smtClean="0"/>
              <a:t>This means the District carries</a:t>
            </a:r>
            <a:r>
              <a:rPr lang="en-US" b="1" baseline="0" dirty="0" smtClean="0"/>
              <a:t> responsibility</a:t>
            </a:r>
            <a:r>
              <a:rPr lang="en-US" b="1" dirty="0" smtClean="0"/>
              <a:t>:</a:t>
            </a:r>
          </a:p>
          <a:p>
            <a:pPr eaLnBrk="1" hangingPunct="1"/>
            <a:r>
              <a:rPr lang="en-US" dirty="0" smtClean="0"/>
              <a:t>The chartering entity is ultimately responsible if charter school fails to provide appropriate special education.</a:t>
            </a:r>
          </a:p>
          <a:p>
            <a:pPr eaLnBrk="1" hangingPunct="1"/>
            <a:endParaRPr lang="en-US" dirty="0" smtClean="0"/>
          </a:p>
          <a:p>
            <a:r>
              <a:rPr lang="en-US" b="1" dirty="0" smtClean="0"/>
              <a:t>…and retains all funding and decision making authority</a:t>
            </a:r>
            <a:endParaRPr lang="en-US" b="1" dirty="0"/>
          </a:p>
        </p:txBody>
      </p:sp>
      <p:sp>
        <p:nvSpPr>
          <p:cNvPr id="4" name="Slide Number Placeholder 3"/>
          <p:cNvSpPr>
            <a:spLocks noGrp="1"/>
          </p:cNvSpPr>
          <p:nvPr>
            <p:ph type="sldNum" sz="quarter" idx="10"/>
          </p:nvPr>
        </p:nvSpPr>
        <p:spPr>
          <a:xfrm>
            <a:off x="4143590" y="9119475"/>
            <a:ext cx="3169921" cy="480060"/>
          </a:xfrm>
          <a:prstGeom prst="rect">
            <a:avLst/>
          </a:prstGeom>
        </p:spPr>
        <p:txBody>
          <a:bodyPr lIns="96628" tIns="48314" rIns="96628" bIns="48314"/>
          <a:lstStyle/>
          <a:p>
            <a:fld id="{35962BCB-F279-4E9E-87B8-3786ED354E7B}" type="slidenum">
              <a:rPr lang="en-US" smtClean="0"/>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19138"/>
            <a:ext cx="4799012" cy="3598862"/>
          </a:xfrm>
          <a:prstGeom prst="rect">
            <a:avLst/>
          </a:prstGeom>
        </p:spPr>
      </p:sp>
      <p:sp>
        <p:nvSpPr>
          <p:cNvPr id="3" name="Notes Placeholder 2"/>
          <p:cNvSpPr>
            <a:spLocks noGrp="1"/>
          </p:cNvSpPr>
          <p:nvPr>
            <p:ph type="body" idx="1"/>
          </p:nvPr>
        </p:nvSpPr>
        <p:spPr/>
        <p:txBody>
          <a:bodyPr>
            <a:normAutofit fontScale="92500" lnSpcReduction="20000"/>
          </a:bodyPr>
          <a:lstStyle/>
          <a:p>
            <a:pPr>
              <a:buFont typeface="Arial" pitchFamily="34" charset="0"/>
              <a:buNone/>
            </a:pPr>
            <a:r>
              <a:rPr lang="en-US" sz="1400" dirty="0" smtClean="0"/>
              <a:t>The only way to avoid the challenges that created by school of the district status is for charters to operated independently for special education by becoming their own LEA for special education</a:t>
            </a:r>
          </a:p>
          <a:p>
            <a:pPr>
              <a:buFont typeface="Arial" pitchFamily="34" charset="0"/>
              <a:buNone/>
            </a:pPr>
            <a:endParaRPr lang="en-US" sz="1400" dirty="0" smtClean="0"/>
          </a:p>
          <a:p>
            <a:pPr>
              <a:buFont typeface="Arial" pitchFamily="34" charset="0"/>
              <a:buNone/>
            </a:pPr>
            <a:r>
              <a:rPr lang="en-US" sz="1400" dirty="0" smtClean="0"/>
              <a:t>With this, comes full responsibility and full control over both funding and service delivery</a:t>
            </a:r>
          </a:p>
          <a:p>
            <a:pPr>
              <a:buFont typeface="Arial" pitchFamily="34" charset="0"/>
              <a:buNone/>
            </a:pPr>
            <a:endParaRPr lang="en-US" sz="1400" dirty="0" smtClean="0"/>
          </a:p>
          <a:p>
            <a:pPr>
              <a:buFont typeface="Arial" pitchFamily="34" charset="0"/>
              <a:buNone/>
            </a:pPr>
            <a:r>
              <a:rPr lang="en-US" sz="1400" dirty="0" smtClean="0"/>
              <a:t>So, this is a great option. What’s holding us back? There are a number of barriers that historically existed for charters:</a:t>
            </a:r>
          </a:p>
          <a:p>
            <a:pPr>
              <a:buFont typeface="Arial" pitchFamily="34" charset="0"/>
              <a:buChar char="•"/>
            </a:pPr>
            <a:r>
              <a:rPr lang="en-US" sz="1400" dirty="0" smtClean="0"/>
              <a:t>Before a charter school can become an LEA for special education, it must apply for membership and be accepted into a SELPA. </a:t>
            </a:r>
          </a:p>
          <a:p>
            <a:pPr>
              <a:buFont typeface="Arial" pitchFamily="34" charset="0"/>
              <a:buChar char="•"/>
            </a:pPr>
            <a:r>
              <a:rPr lang="en-US" sz="1400" dirty="0" smtClean="0"/>
              <a:t>Not all SELPAs accept charter schools as LEA members</a:t>
            </a:r>
          </a:p>
          <a:p>
            <a:pPr lvl="1">
              <a:buFont typeface="Arial" pitchFamily="34" charset="0"/>
              <a:buChar char="•"/>
            </a:pPr>
            <a:r>
              <a:rPr lang="en-US" sz="1400" dirty="0" smtClean="0"/>
              <a:t>Some SELPAs, like San Diego Unified and LA Unified, are single district SELPAs and therefore don’t accept any other LEAs</a:t>
            </a:r>
          </a:p>
          <a:p>
            <a:pPr lvl="1">
              <a:buFont typeface="Arial" pitchFamily="34" charset="0"/>
              <a:buChar char="•"/>
            </a:pPr>
            <a:r>
              <a:rPr lang="en-US" sz="1400" dirty="0" smtClean="0"/>
              <a:t>Other SELPAs might accept school districts as LEAs, but their local plan doesn’t not provide for charter schools as LEAs</a:t>
            </a:r>
          </a:p>
          <a:p>
            <a:pPr lvl="1">
              <a:buFont typeface="Arial" pitchFamily="34" charset="0"/>
              <a:buChar char="•"/>
            </a:pPr>
            <a:r>
              <a:rPr lang="en-US" sz="1400" dirty="0" smtClean="0"/>
              <a:t>Traditionally, SELPAs were required to be regional, which limited charters to the SELPAs in their geographic region. If the SELPAs where the charter was located did not accept them, they were required to operate as a school of the district. </a:t>
            </a:r>
          </a:p>
          <a:p>
            <a:pPr lvl="1">
              <a:buFont typeface="Arial" pitchFamily="34" charset="0"/>
              <a:buChar char="•"/>
            </a:pPr>
            <a:r>
              <a:rPr lang="en-US" sz="1400" dirty="0" smtClean="0"/>
              <a:t>Even where they are prepared to accept the charter, they may not because they perceive the charter as lacking the expertise and infrastructure to succeed </a:t>
            </a:r>
            <a:r>
              <a:rPr lang="en-US" sz="1400" dirty="0" err="1" smtClean="0"/>
              <a:t>independantly</a:t>
            </a:r>
            <a:endParaRPr lang="en-US" sz="1400" dirty="0" smtClean="0"/>
          </a:p>
          <a:p>
            <a:pPr lvl="1">
              <a:buFont typeface="Arial" pitchFamily="34" charset="0"/>
              <a:buChar char="•"/>
            </a:pPr>
            <a:endParaRPr lang="en-US" sz="1400" dirty="0" smtClean="0"/>
          </a:p>
          <a:p>
            <a:pPr lvl="1">
              <a:buFont typeface="Arial" pitchFamily="34" charset="0"/>
              <a:buNone/>
            </a:pPr>
            <a:r>
              <a:rPr lang="en-US" sz="1400" dirty="0" smtClean="0">
                <a:sym typeface="Wingdings" pitchFamily="2" charset="2"/>
              </a:rPr>
              <a:t> </a:t>
            </a:r>
            <a:r>
              <a:rPr lang="en-US" sz="1400" dirty="0" smtClean="0"/>
              <a:t>Once a charter is accepted into a SELPA and becomes an LEA, the responsibility shifts to the school. </a:t>
            </a:r>
          </a:p>
          <a:p>
            <a:pPr>
              <a:buFont typeface="Arial" pitchFamily="34" charset="0"/>
              <a:buChar char="•"/>
            </a:pPr>
            <a:endParaRPr lang="en-US" sz="1400" dirty="0"/>
          </a:p>
        </p:txBody>
      </p:sp>
      <p:sp>
        <p:nvSpPr>
          <p:cNvPr id="4" name="Slide Number Placeholder 3"/>
          <p:cNvSpPr>
            <a:spLocks noGrp="1"/>
          </p:cNvSpPr>
          <p:nvPr>
            <p:ph type="sldNum" sz="quarter" idx="10"/>
          </p:nvPr>
        </p:nvSpPr>
        <p:spPr>
          <a:xfrm>
            <a:off x="4143593" y="9119475"/>
            <a:ext cx="3169921" cy="480060"/>
          </a:xfrm>
          <a:prstGeom prst="rect">
            <a:avLst/>
          </a:prstGeom>
        </p:spPr>
        <p:txBody>
          <a:bodyPr lIns="96628" tIns="48314" rIns="96628" bIns="48314"/>
          <a:lstStyle/>
          <a:p>
            <a:fld id="{35962BCB-F279-4E9E-87B8-3786ED354E7B}" type="slidenum">
              <a:rPr lang="en-US" smtClean="0"/>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DB9D2-EEA0-4A02-8F33-568C1A352876}" type="slidenum">
              <a:rPr lang="en-US" smtClean="0"/>
              <a:pPr/>
              <a:t>50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53684584"/>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a:prstGeom prst="rect">
            <a:avLst/>
          </a:prstGeom>
        </p:spPr>
      </p:sp>
      <p:sp>
        <p:nvSpPr>
          <p:cNvPr id="3" name="Notes Placeholder 2"/>
          <p:cNvSpPr>
            <a:spLocks noGrp="1"/>
          </p:cNvSpPr>
          <p:nvPr>
            <p:ph type="body" idx="1"/>
          </p:nvPr>
        </p:nvSpPr>
        <p:spPr/>
        <p:txBody>
          <a:bodyPr>
            <a:normAutofit/>
          </a:bodyPr>
          <a:lstStyle/>
          <a:p>
            <a:r>
              <a:rPr lang="en-US" sz="1300" dirty="0" smtClean="0"/>
              <a:t>It is often stated that charter schools do not serve the same population of students with unique learning needs – such as students with disabilities – as their traditional public school counterparts. Since the inception of the charter school movement, this claim has taken a variety of forms. Some say that charter schools are unwilling to serve students with disabilities, often accusing charters of “counseling out” or referring students with disabilities to other schools. Others acknowledge that charter schools serve students with mild to moderate disabilities, but declare that charters are unwilling or unprepared to serve students with the most severe needs. Still, some simply allege that charter schools serve a smaller population of students with disabilities than traditional public schools.  </a:t>
            </a:r>
            <a:endParaRPr lang="en-US" sz="1300" dirty="0"/>
          </a:p>
        </p:txBody>
      </p:sp>
      <p:sp>
        <p:nvSpPr>
          <p:cNvPr id="4" name="Slide Number Placeholder 3"/>
          <p:cNvSpPr>
            <a:spLocks noGrp="1"/>
          </p:cNvSpPr>
          <p:nvPr>
            <p:ph type="sldNum" sz="quarter" idx="10"/>
          </p:nvPr>
        </p:nvSpPr>
        <p:spPr>
          <a:xfrm>
            <a:off x="4143588" y="9119475"/>
            <a:ext cx="3169920" cy="480060"/>
          </a:xfrm>
          <a:prstGeom prst="rect">
            <a:avLst/>
          </a:prstGeom>
        </p:spPr>
        <p:txBody>
          <a:bodyPr lIns="97665" tIns="48833" rIns="97665" bIns="48833"/>
          <a:lstStyle/>
          <a:p>
            <a:fld id="{35962BCB-F279-4E9E-87B8-3786ED354E7B}"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Does</a:t>
            </a:r>
            <a:r>
              <a:rPr lang="en-US" baseline="0" dirty="0" smtClean="0"/>
              <a:t> Aisha’s </a:t>
            </a:r>
            <a:r>
              <a:rPr lang="en-US" baseline="0" dirty="0" err="1" smtClean="0"/>
              <a:t>ppt</a:t>
            </a:r>
            <a:r>
              <a:rPr lang="en-US" baseline="0" dirty="0" smtClean="0"/>
              <a:t> address this</a:t>
            </a:r>
            <a:endParaRPr lang="en-US" dirty="0"/>
          </a:p>
        </p:txBody>
      </p:sp>
      <p:sp>
        <p:nvSpPr>
          <p:cNvPr id="4" name="Slide Number Placeholder 3"/>
          <p:cNvSpPr>
            <a:spLocks noGrp="1"/>
          </p:cNvSpPr>
          <p:nvPr>
            <p:ph type="sldNum" sz="quarter" idx="10"/>
          </p:nvPr>
        </p:nvSpPr>
        <p:spPr/>
        <p:txBody>
          <a:bodyPr/>
          <a:lstStyle/>
          <a:p>
            <a:fld id="{64E9A437-3F4C-4B49-815C-0FCBF5541977}"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770A94-E17C-4E54-B9AB-C403A63F30EF}" type="slidenum">
              <a:rPr lang="en-US" smtClean="0">
                <a:solidFill>
                  <a:prstClr val="black"/>
                </a:solidFill>
              </a:rPr>
              <a:pPr/>
              <a:t>7</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n-US" sz="1300" u="sng" dirty="0" smtClean="0">
                <a:solidFill>
                  <a:srgbClr val="C00000"/>
                </a:solidFill>
              </a:rPr>
              <a:t>Charters are more likely to far over-perform their prediction than traditional public schools. To a somewhat lesser extent, charters are also more likely to far under-perform their prediction.</a:t>
            </a:r>
          </a:p>
          <a:p>
            <a:pPr defTabSz="966612">
              <a:defRPr/>
            </a:pPr>
            <a:r>
              <a:rPr lang="en-US" sz="1300" dirty="0" smtClean="0">
                <a:solidFill>
                  <a:srgbClr val="C00000"/>
                </a:solidFill>
              </a:rPr>
              <a:t>Charters </a:t>
            </a:r>
            <a:r>
              <a:rPr lang="en-US" sz="1300" dirty="0" smtClean="0"/>
              <a:t>are over </a:t>
            </a:r>
            <a:r>
              <a:rPr lang="en-US" sz="1300" b="1" dirty="0" smtClean="0"/>
              <a:t>four times as likely </a:t>
            </a:r>
            <a:r>
              <a:rPr lang="en-US" sz="1300" dirty="0" smtClean="0"/>
              <a:t>as non-charters to be among the </a:t>
            </a:r>
            <a:r>
              <a:rPr lang="en-US" sz="1300" b="1" dirty="0" smtClean="0"/>
              <a:t>top </a:t>
            </a:r>
            <a:r>
              <a:rPr lang="en-US" sz="1300" dirty="0" smtClean="0"/>
              <a:t>5% of schools statewide in terms of performance relative to a prediction, yet are also over </a:t>
            </a:r>
            <a:r>
              <a:rPr lang="en-US" sz="1300" b="1" dirty="0" smtClean="0"/>
              <a:t>two times as likely</a:t>
            </a:r>
            <a:r>
              <a:rPr lang="en-US" sz="1300" dirty="0" smtClean="0"/>
              <a:t> to be among the </a:t>
            </a:r>
            <a:r>
              <a:rPr lang="en-US" sz="1300" b="1" dirty="0" smtClean="0"/>
              <a:t>bottom </a:t>
            </a:r>
            <a:r>
              <a:rPr lang="en-US" sz="1300" dirty="0" smtClean="0"/>
              <a:t>5% of schools statewide.</a:t>
            </a:r>
          </a:p>
          <a:p>
            <a:endParaRPr lang="en-US" dirty="0"/>
          </a:p>
        </p:txBody>
      </p:sp>
      <p:sp>
        <p:nvSpPr>
          <p:cNvPr id="4" name="Slide Number Placeholder 3"/>
          <p:cNvSpPr>
            <a:spLocks noGrp="1"/>
          </p:cNvSpPr>
          <p:nvPr>
            <p:ph type="sldNum" sz="quarter" idx="10"/>
          </p:nvPr>
        </p:nvSpPr>
        <p:spPr/>
        <p:txBody>
          <a:bodyPr/>
          <a:lstStyle/>
          <a:p>
            <a:fld id="{64E9A437-3F4C-4B49-815C-0FCBF5541977}" type="slidenum">
              <a:rPr lang="en-US" smtClean="0"/>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n-US" sz="1300" dirty="0" smtClean="0"/>
              <a:t>More than </a:t>
            </a:r>
            <a:r>
              <a:rPr lang="en-US" sz="1300" b="1" dirty="0" smtClean="0"/>
              <a:t>twice as many students </a:t>
            </a:r>
            <a:r>
              <a:rPr lang="en-US" sz="1300" dirty="0" smtClean="0"/>
              <a:t>are served by charter schools performing far above their prediction than by under-performing ones. </a:t>
            </a:r>
          </a:p>
          <a:p>
            <a:endParaRPr lang="en-US" dirty="0"/>
          </a:p>
        </p:txBody>
      </p:sp>
      <p:sp>
        <p:nvSpPr>
          <p:cNvPr id="4" name="Slide Number Placeholder 3"/>
          <p:cNvSpPr>
            <a:spLocks noGrp="1"/>
          </p:cNvSpPr>
          <p:nvPr>
            <p:ph type="sldNum" sz="quarter" idx="10"/>
          </p:nvPr>
        </p:nvSpPr>
        <p:spPr/>
        <p:txBody>
          <a:bodyPr/>
          <a:lstStyle/>
          <a:p>
            <a:fld id="{AE024010-7529-43FF-9D27-5C2366B310EB}" type="slidenum">
              <a:rPr lang="en-US" smtClean="0"/>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300" dirty="0" smtClean="0"/>
              <a:t>Income level has four times less of an impact on the school’s API performance for charters as</a:t>
            </a:r>
          </a:p>
          <a:p>
            <a:r>
              <a:rPr lang="en-US" sz="1300" dirty="0" smtClean="0"/>
              <a:t>it has on non-charters API performance. The r2 coefficient in Table 6 shows that for</a:t>
            </a:r>
          </a:p>
          <a:p>
            <a:r>
              <a:rPr lang="en-US" sz="1300" dirty="0" smtClean="0"/>
              <a:t>non-charters, 51.0% of the variance in their API scores is explained by variation in</a:t>
            </a:r>
          </a:p>
          <a:p>
            <a:r>
              <a:rPr lang="en-US" sz="1300" dirty="0" smtClean="0"/>
              <a:t>the percent of students eligible for the Free or Reduced Price Lunch program at the</a:t>
            </a:r>
          </a:p>
          <a:p>
            <a:r>
              <a:rPr lang="en-US" sz="1300" dirty="0" smtClean="0"/>
              <a:t>non-charter school. For charter schools, it is only 11.5% of the variance. This suggests</a:t>
            </a:r>
          </a:p>
          <a:p>
            <a:r>
              <a:rPr lang="en-US" sz="1300" dirty="0" smtClean="0"/>
              <a:t>that charter schools are finding ways to surpass the traditional limitations of poverty</a:t>
            </a:r>
          </a:p>
          <a:p>
            <a:r>
              <a:rPr lang="en-US" sz="1300" dirty="0" smtClean="0"/>
              <a:t>more effectively than are non-charter schools.</a:t>
            </a:r>
            <a:endParaRPr lang="en-US" dirty="0"/>
          </a:p>
        </p:txBody>
      </p:sp>
      <p:sp>
        <p:nvSpPr>
          <p:cNvPr id="4" name="Slide Number Placeholder 3"/>
          <p:cNvSpPr>
            <a:spLocks noGrp="1"/>
          </p:cNvSpPr>
          <p:nvPr>
            <p:ph type="sldNum" sz="quarter" idx="10"/>
          </p:nvPr>
        </p:nvSpPr>
        <p:spPr/>
        <p:txBody>
          <a:bodyPr/>
          <a:lstStyle/>
          <a:p>
            <a:fld id="{AE024010-7529-43FF-9D27-5C2366B310EB}" type="slidenum">
              <a:rPr lang="en-US" smtClean="0"/>
              <a:pPr/>
              <a:t>11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42.2% of charter school students in L-I schools</a:t>
            </a:r>
            <a:r>
              <a:rPr lang="en-US" baseline="0" dirty="0" smtClean="0"/>
              <a:t> are top 10%. Only 10.6% of students in low-income non-charters.</a:t>
            </a:r>
            <a:endParaRPr lang="en-US" dirty="0"/>
          </a:p>
        </p:txBody>
      </p:sp>
      <p:sp>
        <p:nvSpPr>
          <p:cNvPr id="4" name="Slide Number Placeholder 3"/>
          <p:cNvSpPr>
            <a:spLocks noGrp="1"/>
          </p:cNvSpPr>
          <p:nvPr>
            <p:ph type="sldNum" sz="quarter" idx="10"/>
          </p:nvPr>
        </p:nvSpPr>
        <p:spPr/>
        <p:txBody>
          <a:bodyPr/>
          <a:lstStyle/>
          <a:p>
            <a:fld id="{64E9A437-3F4C-4B49-815C-0FCBF5541977}" type="slidenum">
              <a:rPr lang="en-US" smtClean="0"/>
              <a:pPr/>
              <a:t>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min</a:t>
            </a:r>
          </a:p>
          <a:p>
            <a:r>
              <a:rPr lang="en-US" dirty="0" smtClean="0"/>
              <a:t>Additional</a:t>
            </a:r>
            <a:r>
              <a:rPr lang="en-US" baseline="0" dirty="0" smtClean="0"/>
              <a:t> data: </a:t>
            </a:r>
            <a:endParaRPr lang="en-US" dirty="0" smtClean="0"/>
          </a:p>
          <a:p>
            <a:r>
              <a:rPr lang="en-US" dirty="0" smtClean="0"/>
              <a:t>Status/Growth Framework: Schools and Students Served</a:t>
            </a:r>
          </a:p>
          <a:p>
            <a:pPr lvl="1"/>
            <a:r>
              <a:rPr lang="en-US" dirty="0" smtClean="0"/>
              <a:t>Total charter schools in high status: 237 (48.9% of schools)</a:t>
            </a:r>
          </a:p>
          <a:p>
            <a:pPr lvl="1"/>
            <a:r>
              <a:rPr lang="en-US" dirty="0" smtClean="0"/>
              <a:t>Total non-charter schools in high status: 3,834 (51.4% of schools)</a:t>
            </a:r>
          </a:p>
          <a:p>
            <a:pPr lvl="1"/>
            <a:r>
              <a:rPr lang="en-US" dirty="0" smtClean="0"/>
              <a:t>Total charter schools in high growth: 257 (53.0% of schools)</a:t>
            </a:r>
          </a:p>
          <a:p>
            <a:pPr lvl="1"/>
            <a:r>
              <a:rPr lang="en-US" dirty="0" smtClean="0"/>
              <a:t>Total non-charter schools in high growth: 3,675 (49.3% of schools) </a:t>
            </a:r>
          </a:p>
          <a:p>
            <a:r>
              <a:rPr lang="en-US" dirty="0" smtClean="0"/>
              <a:t> </a:t>
            </a:r>
          </a:p>
          <a:p>
            <a:pPr lvl="1"/>
            <a:r>
              <a:rPr lang="en-US" dirty="0" smtClean="0"/>
              <a:t>Total charter students in high status: 79,087 (50.9% of students)</a:t>
            </a:r>
          </a:p>
          <a:p>
            <a:pPr lvl="1"/>
            <a:r>
              <a:rPr lang="en-US" dirty="0" smtClean="0"/>
              <a:t>Total non-charter students in high status: 1,894,136 (47.3% of students)</a:t>
            </a:r>
          </a:p>
          <a:p>
            <a:pPr lvl="1"/>
            <a:r>
              <a:rPr lang="en-US" dirty="0" smtClean="0"/>
              <a:t>Total charter students in high growth: 91,451 (58.9% of students)</a:t>
            </a:r>
          </a:p>
          <a:p>
            <a:pPr lvl="1"/>
            <a:r>
              <a:rPr lang="en-US" dirty="0" smtClean="0"/>
              <a:t>Total non-charter students in high growth: 2,049,332 (51.1% of students) </a:t>
            </a:r>
          </a:p>
          <a:p>
            <a:endParaRPr lang="en-US" dirty="0"/>
          </a:p>
        </p:txBody>
      </p:sp>
      <p:sp>
        <p:nvSpPr>
          <p:cNvPr id="4" name="Slide Number Placeholder 3"/>
          <p:cNvSpPr>
            <a:spLocks noGrp="1"/>
          </p:cNvSpPr>
          <p:nvPr>
            <p:ph type="sldNum" sz="quarter" idx="10"/>
          </p:nvPr>
        </p:nvSpPr>
        <p:spPr/>
        <p:txBody>
          <a:bodyPr/>
          <a:lstStyle/>
          <a:p>
            <a:fld id="{64E9A437-3F4C-4B49-815C-0FCBF5541977}"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767EF65-0582-4ACE-BB7C-D01D10C9FE3A}" type="datetimeFigureOut">
              <a:rPr lang="en-US" smtClean="0"/>
              <a:pPr/>
              <a:t>6/27/11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0F2ECC4-7D39-44D7-8590-8F9ED81E06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67EF65-0582-4ACE-BB7C-D01D10C9FE3A}" type="datetimeFigureOut">
              <a:rPr lang="en-US" smtClean="0"/>
              <a:pPr/>
              <a:t>6/27/11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F2ECC4-7D39-44D7-8590-8F9ED81E06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67EF65-0582-4ACE-BB7C-D01D10C9FE3A}" type="datetimeFigureOut">
              <a:rPr lang="en-US" smtClean="0"/>
              <a:pPr/>
              <a:t>6/27/11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F2ECC4-7D39-44D7-8590-8F9ED81E06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767EF65-0582-4ACE-BB7C-D01D10C9FE3A}" type="datetimeFigureOut">
              <a:rPr lang="en-US" smtClean="0"/>
              <a:pPr/>
              <a:t>6/27/11</a:t>
            </a:fld>
            <a:endParaRPr lang="en-US"/>
          </a:p>
        </p:txBody>
      </p:sp>
      <p:sp>
        <p:nvSpPr>
          <p:cNvPr id="9" name="Slide Number Placeholder 8"/>
          <p:cNvSpPr>
            <a:spLocks noGrp="1"/>
          </p:cNvSpPr>
          <p:nvPr>
            <p:ph type="sldNum" sz="quarter" idx="15"/>
          </p:nvPr>
        </p:nvSpPr>
        <p:spPr/>
        <p:txBody>
          <a:bodyPr rtlCol="0"/>
          <a:lstStyle/>
          <a:p>
            <a:fld id="{80F2ECC4-7D39-44D7-8590-8F9ED81E069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767EF65-0582-4ACE-BB7C-D01D10C9FE3A}" type="datetimeFigureOut">
              <a:rPr lang="en-US" smtClean="0"/>
              <a:pPr/>
              <a:t>6/27/11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0F2ECC4-7D39-44D7-8590-8F9ED81E06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767EF65-0582-4ACE-BB7C-D01D10C9FE3A}" type="datetimeFigureOut">
              <a:rPr lang="en-US" smtClean="0"/>
              <a:pPr/>
              <a:t>6/27/11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F2ECC4-7D39-44D7-8590-8F9ED81E069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767EF65-0582-4ACE-BB7C-D01D10C9FE3A}" type="datetimeFigureOut">
              <a:rPr lang="en-US" smtClean="0"/>
              <a:pPr/>
              <a:t>6/27/11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F2ECC4-7D39-44D7-8590-8F9ED81E069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767EF65-0582-4ACE-BB7C-D01D10C9FE3A}" type="datetimeFigureOut">
              <a:rPr lang="en-US" smtClean="0"/>
              <a:pPr/>
              <a:t>6/27/11</a:t>
            </a:fld>
            <a:endParaRPr lang="en-US"/>
          </a:p>
        </p:txBody>
      </p:sp>
      <p:sp>
        <p:nvSpPr>
          <p:cNvPr id="7" name="Slide Number Placeholder 6"/>
          <p:cNvSpPr>
            <a:spLocks noGrp="1"/>
          </p:cNvSpPr>
          <p:nvPr>
            <p:ph type="sldNum" sz="quarter" idx="11"/>
          </p:nvPr>
        </p:nvSpPr>
        <p:spPr/>
        <p:txBody>
          <a:bodyPr rtlCol="0"/>
          <a:lstStyle/>
          <a:p>
            <a:fld id="{80F2ECC4-7D39-44D7-8590-8F9ED81E069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7EF65-0582-4ACE-BB7C-D01D10C9FE3A}" type="datetimeFigureOut">
              <a:rPr lang="en-US" smtClean="0"/>
              <a:pPr/>
              <a:t>6/27/11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F2ECC4-7D39-44D7-8590-8F9ED81E06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767EF65-0582-4ACE-BB7C-D01D10C9FE3A}" type="datetimeFigureOut">
              <a:rPr lang="en-US" smtClean="0"/>
              <a:pPr/>
              <a:t>6/27/11</a:t>
            </a:fld>
            <a:endParaRPr lang="en-US"/>
          </a:p>
        </p:txBody>
      </p:sp>
      <p:sp>
        <p:nvSpPr>
          <p:cNvPr id="22" name="Slide Number Placeholder 21"/>
          <p:cNvSpPr>
            <a:spLocks noGrp="1"/>
          </p:cNvSpPr>
          <p:nvPr>
            <p:ph type="sldNum" sz="quarter" idx="15"/>
          </p:nvPr>
        </p:nvSpPr>
        <p:spPr/>
        <p:txBody>
          <a:bodyPr rtlCol="0"/>
          <a:lstStyle/>
          <a:p>
            <a:fld id="{80F2ECC4-7D39-44D7-8590-8F9ED81E069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767EF65-0582-4ACE-BB7C-D01D10C9FE3A}" type="datetimeFigureOut">
              <a:rPr lang="en-US" smtClean="0"/>
              <a:pPr/>
              <a:t>6/27/11</a:t>
            </a:fld>
            <a:endParaRPr lang="en-US"/>
          </a:p>
        </p:txBody>
      </p:sp>
      <p:sp>
        <p:nvSpPr>
          <p:cNvPr id="18" name="Slide Number Placeholder 17"/>
          <p:cNvSpPr>
            <a:spLocks noGrp="1"/>
          </p:cNvSpPr>
          <p:nvPr>
            <p:ph type="sldNum" sz="quarter" idx="11"/>
          </p:nvPr>
        </p:nvSpPr>
        <p:spPr/>
        <p:txBody>
          <a:bodyPr rtlCol="0"/>
          <a:lstStyle/>
          <a:p>
            <a:fld id="{80F2ECC4-7D39-44D7-8590-8F9ED81E069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767EF65-0582-4ACE-BB7C-D01D10C9FE3A}" type="datetimeFigureOut">
              <a:rPr lang="en-US" smtClean="0"/>
              <a:pPr/>
              <a:t>6/27/11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0F2ECC4-7D39-44D7-8590-8F9ED81E06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file:///\\Dc\Users\fheim\My%20Documents\datafile\charterselpaPupilCount2011.xls!Sheet5!R1C1:R15C5"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file:///\\Dc\Users\fheim\My%20Documents\datafile\charterselpaPupilCount2011.xls!Sheet1!R1C1:R7C5" TargetMode="External"/></Relationships>
</file>

<file path=ppt/slides/_rels/slide34.xml.rels><?xml version="1.0" encoding="UTF-8" standalone="yes"?>
<Relationships xmlns="http://schemas.openxmlformats.org/package/2006/relationships"><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file:///C:\Users\francieheim\AppData\Local\datafile\charterselpapupilcount.xls!summary%20pc%20charter!R10C1:R18C4"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7.xml.rels><?xml version="1.0" encoding="UTF-8" standalone="yes"?>
<Relationships xmlns="http://schemas.openxmlformats.org/package/2006/relationships"><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file:///C:\Users\francieheim\AppData\Local\datafile\charterselpapupilcount.xls!summary%20pc%20state!R42C2:R59C8"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7.png"/></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chart" Target="../charts/char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Microsoft_Excel_97_-_2004_Worksheet1.xls"/><Relationship Id="rId5" Type="http://schemas.openxmlformats.org/officeDocument/2006/relationships/oleObject" Target="../embeddings/Microsoft_Excel_97_-_2004_Worksheet2.xls"/><Relationship Id="rId6" Type="http://schemas.openxmlformats.org/officeDocument/2006/relationships/oleObject" Target="../embeddings/Microsoft_Excel_97_-_2004_Worksheet3.xls"/><Relationship Id="rId7" Type="http://schemas.openxmlformats.org/officeDocument/2006/relationships/oleObject" Target="../embeddings/Microsoft_Excel_97_-_2004_Worksheet4.xls"/><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8600"/>
            <a:ext cx="6629400" cy="4027962"/>
          </a:xfrm>
        </p:spPr>
        <p:txBody>
          <a:bodyPr>
            <a:normAutofit fontScale="90000"/>
          </a:bodyPr>
          <a:lstStyle/>
          <a:p>
            <a:r>
              <a:rPr lang="en-US" sz="5000" dirty="0" smtClean="0"/>
              <a:t>National Charter Schools Conference</a:t>
            </a:r>
            <a:r>
              <a:rPr lang="en-US" dirty="0" smtClean="0"/>
              <a:t/>
            </a:r>
            <a:br>
              <a:rPr lang="en-US" dirty="0" smtClean="0"/>
            </a:br>
            <a:r>
              <a:rPr lang="en-US" dirty="0" smtClean="0"/>
              <a:t/>
            </a:r>
            <a:br>
              <a:rPr lang="en-US" dirty="0" smtClean="0"/>
            </a:br>
            <a:r>
              <a:rPr lang="en-US" sz="2000" dirty="0" smtClean="0"/>
              <a:t>June 22, 2011</a:t>
            </a:r>
            <a:r>
              <a:rPr lang="en-US" dirty="0" smtClean="0"/>
              <a:t/>
            </a:r>
            <a:br>
              <a:rPr lang="en-US" dirty="0" smtClean="0"/>
            </a:br>
            <a:r>
              <a:rPr lang="en-US" dirty="0"/>
              <a:t/>
            </a:r>
            <a:br>
              <a:rPr lang="en-US" dirty="0"/>
            </a:br>
            <a:r>
              <a:rPr lang="en-US" dirty="0" smtClean="0"/>
              <a:t>Charter Schools Leading the Special Education Revolution</a:t>
            </a:r>
            <a:endParaRPr lang="en-US" dirty="0"/>
          </a:p>
        </p:txBody>
      </p:sp>
      <p:sp>
        <p:nvSpPr>
          <p:cNvPr id="3" name="Subtitle 2"/>
          <p:cNvSpPr>
            <a:spLocks noGrp="1"/>
          </p:cNvSpPr>
          <p:nvPr>
            <p:ph type="subTitle" idx="1"/>
          </p:nvPr>
        </p:nvSpPr>
        <p:spPr>
          <a:xfrm>
            <a:off x="2286000" y="4419600"/>
            <a:ext cx="6477000" cy="2209800"/>
          </a:xfrm>
        </p:spPr>
        <p:txBody>
          <a:bodyPr>
            <a:normAutofit fontScale="62500" lnSpcReduction="20000"/>
          </a:bodyPr>
          <a:lstStyle/>
          <a:p>
            <a:endParaRPr lang="en-US" sz="2000" dirty="0" smtClean="0"/>
          </a:p>
          <a:p>
            <a:r>
              <a:rPr lang="en-US" sz="2600" dirty="0" smtClean="0"/>
              <a:t>Dr. Vicki Barber, Superintendent, El Dorado County Office of Education</a:t>
            </a:r>
          </a:p>
          <a:p>
            <a:endParaRPr lang="en-US" sz="2600" dirty="0" smtClean="0"/>
          </a:p>
          <a:p>
            <a:r>
              <a:rPr lang="en-US" sz="2600" dirty="0" smtClean="0"/>
              <a:t>Dr. Alice Parker, Former State Director of Special Education, CA</a:t>
            </a:r>
          </a:p>
          <a:p>
            <a:endParaRPr lang="en-US" sz="2600" dirty="0" smtClean="0"/>
          </a:p>
          <a:p>
            <a:r>
              <a:rPr lang="en-US" sz="2600" dirty="0" smtClean="0"/>
              <a:t>Gina Plate, Sr. Advisor, CA Charter Schools Association </a:t>
            </a:r>
            <a:endParaRPr lang="en-US" sz="2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5"/>
          <p:cNvSpPr/>
          <p:nvPr/>
        </p:nvSpPr>
        <p:spPr>
          <a:xfrm>
            <a:off x="5410200" y="6172200"/>
            <a:ext cx="35814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Many more students are served by high performing charters.</a:t>
            </a:r>
            <a:endParaRPr lang="en-US" sz="2400" b="1" dirty="0">
              <a:solidFill>
                <a:schemeClr val="bg1"/>
              </a:solidFill>
              <a:effectLst>
                <a:outerShdw blurRad="38100" dist="38100" dir="2700000" algn="tl">
                  <a:srgbClr val="000000">
                    <a:alpha val="43137"/>
                  </a:srgbClr>
                </a:outerShdw>
              </a:effectLst>
            </a:endParaRPr>
          </a:p>
        </p:txBody>
      </p:sp>
      <p:pic>
        <p:nvPicPr>
          <p:cNvPr id="4" name="Content Placeholder 3" descr="Figure-3--Number-of-Students-Tested-in-Charters,-Shown-by-Statewide-Distribution-of-Percent-Predicted-API,-2010.jpg"/>
          <p:cNvPicPr>
            <a:picLocks noGrp="1" noChangeAspect="1"/>
          </p:cNvPicPr>
          <p:nvPr>
            <p:ph sz="quarter" idx="1"/>
          </p:nvPr>
        </p:nvPicPr>
        <p:blipFill>
          <a:blip r:embed="rId3" cstate="print"/>
          <a:stretch>
            <a:fillRect/>
          </a:stretch>
        </p:blipFill>
        <p:spPr>
          <a:xfrm>
            <a:off x="990600" y="1447800"/>
            <a:ext cx="7162800" cy="3233620"/>
          </a:xfrm>
        </p:spPr>
      </p:pic>
      <p:pic>
        <p:nvPicPr>
          <p:cNvPr id="5" name="Picture 4" descr="Figure-3--Number-of-Students-Tested-in-Charters,-Shown-by-Statewide-Distribution-of-Percent-Predicted-API,-2010-TABLE.jpg"/>
          <p:cNvPicPr>
            <a:picLocks noChangeAspect="1"/>
          </p:cNvPicPr>
          <p:nvPr/>
        </p:nvPicPr>
        <p:blipFill>
          <a:blip r:embed="rId4" cstate="print"/>
          <a:stretch>
            <a:fillRect/>
          </a:stretch>
        </p:blipFill>
        <p:spPr>
          <a:xfrm>
            <a:off x="609600" y="4648200"/>
            <a:ext cx="7924800" cy="218615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4017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fontScale="90000"/>
          </a:bodyPr>
          <a:lstStyle/>
          <a:p>
            <a:pPr algn="ctr"/>
            <a:r>
              <a:rPr lang="en-US" sz="2400" b="1" dirty="0" smtClean="0">
                <a:solidFill>
                  <a:schemeClr val="bg1"/>
                </a:solidFill>
                <a:effectLst>
                  <a:outerShdw blurRad="38100" dist="38100" dir="2700000" algn="tl">
                    <a:srgbClr val="000000">
                      <a:alpha val="43137"/>
                    </a:srgbClr>
                  </a:outerShdw>
                </a:effectLst>
              </a:rPr>
              <a:t>The impact of family income on charter schools’ API performance is four times less than the impact of family income on non-charters’ performance.</a:t>
            </a:r>
            <a:endParaRPr lang="en-US" sz="2400" b="1" dirty="0">
              <a:solidFill>
                <a:schemeClr val="bg1"/>
              </a:solidFill>
              <a:effectLst>
                <a:outerShdw blurRad="38100" dist="38100" dir="2700000" algn="tl">
                  <a:srgbClr val="000000">
                    <a:alpha val="43137"/>
                  </a:srgbClr>
                </a:outerShdw>
              </a:effectLst>
            </a:endParaRPr>
          </a:p>
        </p:txBody>
      </p:sp>
      <p:pic>
        <p:nvPicPr>
          <p:cNvPr id="4098" name="Picture 2"/>
          <p:cNvPicPr>
            <a:picLocks noChangeAspect="1" noChangeArrowheads="1"/>
          </p:cNvPicPr>
          <p:nvPr/>
        </p:nvPicPr>
        <p:blipFill>
          <a:blip r:embed="rId3" cstate="print"/>
          <a:srcRect/>
          <a:stretch>
            <a:fillRect/>
          </a:stretch>
        </p:blipFill>
        <p:spPr bwMode="auto">
          <a:xfrm>
            <a:off x="1676400" y="1905000"/>
            <a:ext cx="5723224" cy="4419600"/>
          </a:xfrm>
          <a:prstGeom prst="rect">
            <a:avLst/>
          </a:prstGeom>
          <a:noFill/>
          <a:ln w="9525">
            <a:noFill/>
            <a:miter lim="800000"/>
            <a:headEnd/>
            <a:tailEnd/>
          </a:ln>
        </p:spPr>
      </p:pic>
      <p:sp>
        <p:nvSpPr>
          <p:cNvPr id="4" name="Rectangle 3"/>
          <p:cNvSpPr/>
          <p:nvPr/>
        </p:nvSpPr>
        <p:spPr>
          <a:xfrm>
            <a:off x="3733800" y="3505200"/>
            <a:ext cx="1676400" cy="304800"/>
          </a:xfrm>
          <a:prstGeom prst="rect">
            <a:avLst/>
          </a:prstGeom>
          <a:solidFill>
            <a:schemeClr val="accent2">
              <a:lumMod val="25000"/>
              <a:lumOff val="75000"/>
              <a:alpha val="18000"/>
            </a:schemeClr>
          </a:solidFill>
          <a:ln>
            <a:solidFill>
              <a:schemeClr val="accent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3733800" y="5638800"/>
            <a:ext cx="1676400" cy="304800"/>
          </a:xfrm>
          <a:prstGeom prst="rect">
            <a:avLst/>
          </a:prstGeom>
          <a:solidFill>
            <a:schemeClr val="accent2">
              <a:lumMod val="25000"/>
              <a:lumOff val="75000"/>
              <a:alpha val="18000"/>
            </a:schemeClr>
          </a:solidFill>
          <a:ln>
            <a:solidFill>
              <a:schemeClr val="accent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Portrait of the Movement 2011: </a:t>
            </a:r>
            <a:br>
              <a:rPr lang="en-US" sz="2400" b="1" dirty="0" smtClean="0">
                <a:solidFill>
                  <a:schemeClr val="bg1"/>
                </a:solidFill>
                <a:effectLst>
                  <a:outerShdw blurRad="38100" dist="38100" dir="2700000" algn="tl">
                    <a:srgbClr val="000000">
                      <a:alpha val="43137"/>
                    </a:srgbClr>
                  </a:outerShdw>
                </a:effectLst>
              </a:rPr>
            </a:br>
            <a:r>
              <a:rPr lang="en-US" sz="2400" b="1" dirty="0" smtClean="0">
                <a:solidFill>
                  <a:schemeClr val="bg1"/>
                </a:solidFill>
                <a:effectLst>
                  <a:outerShdw blurRad="38100" dist="38100" dir="2700000" algn="tl">
                    <a:srgbClr val="000000">
                      <a:alpha val="43137"/>
                    </a:srgbClr>
                  </a:outerShdw>
                </a:effectLst>
              </a:rPr>
              <a:t>Highlights from Findings</a:t>
            </a:r>
            <a:endParaRPr lang="en-US" sz="2400"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600200"/>
            <a:ext cx="8229600" cy="5105400"/>
          </a:xfrm>
        </p:spPr>
        <p:txBody>
          <a:bodyPr>
            <a:noAutofit/>
          </a:bodyPr>
          <a:lstStyle/>
          <a:p>
            <a:pPr lvl="0">
              <a:spcBef>
                <a:spcPts val="600"/>
              </a:spcBef>
              <a:spcAft>
                <a:spcPts val="600"/>
              </a:spcAft>
            </a:pPr>
            <a:r>
              <a:rPr lang="en-US" sz="2200" b="1" dirty="0" smtClean="0">
                <a:solidFill>
                  <a:srgbClr val="C00000"/>
                </a:solidFill>
              </a:rPr>
              <a:t>Charters </a:t>
            </a:r>
            <a:r>
              <a:rPr lang="en-US" sz="2200" dirty="0" smtClean="0"/>
              <a:t>are over </a:t>
            </a:r>
            <a:r>
              <a:rPr lang="en-US" sz="2200" b="1" dirty="0" smtClean="0"/>
              <a:t>four times as likely </a:t>
            </a:r>
            <a:r>
              <a:rPr lang="en-US" sz="2200" dirty="0" smtClean="0"/>
              <a:t>as non-charters to be among the </a:t>
            </a:r>
            <a:r>
              <a:rPr lang="en-US" sz="2200" b="1" dirty="0" smtClean="0"/>
              <a:t>top </a:t>
            </a:r>
            <a:r>
              <a:rPr lang="en-US" sz="2200" dirty="0" smtClean="0"/>
              <a:t>5% of schools statewide in terms of performance relative to a prediction, yet are also over </a:t>
            </a:r>
            <a:r>
              <a:rPr lang="en-US" sz="2200" b="1" dirty="0" smtClean="0"/>
              <a:t>two times as likely</a:t>
            </a:r>
            <a:r>
              <a:rPr lang="en-US" sz="2200" dirty="0" smtClean="0"/>
              <a:t> to be among the </a:t>
            </a:r>
            <a:r>
              <a:rPr lang="en-US" sz="2200" b="1" dirty="0" smtClean="0"/>
              <a:t>bottom </a:t>
            </a:r>
            <a:r>
              <a:rPr lang="en-US" sz="2200" dirty="0" smtClean="0"/>
              <a:t>5% of schools statewide.</a:t>
            </a:r>
          </a:p>
          <a:p>
            <a:pPr>
              <a:spcBef>
                <a:spcPts val="600"/>
              </a:spcBef>
              <a:spcAft>
                <a:spcPts val="600"/>
              </a:spcAft>
            </a:pPr>
            <a:r>
              <a:rPr lang="en-US" sz="2200" dirty="0" smtClean="0"/>
              <a:t>We see some evidence that the concentration of far under-performing charters</a:t>
            </a:r>
            <a:r>
              <a:rPr lang="en-US" sz="2200" b="1" dirty="0" smtClean="0"/>
              <a:t> </a:t>
            </a:r>
            <a:r>
              <a:rPr lang="en-US" sz="2200" dirty="0" smtClean="0"/>
              <a:t>is </a:t>
            </a:r>
            <a:r>
              <a:rPr lang="en-US" sz="2200" b="1" dirty="0" smtClean="0"/>
              <a:t>decreasing over time</a:t>
            </a:r>
            <a:r>
              <a:rPr lang="en-US" sz="2200" dirty="0" smtClean="0"/>
              <a:t>.</a:t>
            </a:r>
          </a:p>
          <a:p>
            <a:pPr>
              <a:spcBef>
                <a:spcPts val="600"/>
              </a:spcBef>
              <a:spcAft>
                <a:spcPts val="600"/>
              </a:spcAft>
            </a:pPr>
            <a:r>
              <a:rPr lang="en-US" sz="2200" dirty="0" smtClean="0"/>
              <a:t>More than </a:t>
            </a:r>
            <a:r>
              <a:rPr lang="en-US" sz="2200" b="1" dirty="0" smtClean="0"/>
              <a:t>twice as many students </a:t>
            </a:r>
            <a:r>
              <a:rPr lang="en-US" sz="2200" dirty="0" smtClean="0"/>
              <a:t>are served by charter schools performing far above their prediction than by under-performing ones. </a:t>
            </a:r>
          </a:p>
          <a:p>
            <a:pPr>
              <a:spcBef>
                <a:spcPts val="600"/>
              </a:spcBef>
              <a:spcAft>
                <a:spcPts val="600"/>
              </a:spcAft>
            </a:pPr>
            <a:r>
              <a:rPr lang="en-US" sz="2200" dirty="0" smtClean="0"/>
              <a:t>Charters serving </a:t>
            </a:r>
            <a:r>
              <a:rPr lang="en-US" sz="2200" b="1" dirty="0" smtClean="0">
                <a:solidFill>
                  <a:srgbClr val="C00000"/>
                </a:solidFill>
              </a:rPr>
              <a:t>low-income populations </a:t>
            </a:r>
            <a:r>
              <a:rPr lang="en-US" sz="2200" dirty="0" smtClean="0"/>
              <a:t>are </a:t>
            </a:r>
            <a:r>
              <a:rPr lang="en-US" sz="2200" b="1" dirty="0" smtClean="0"/>
              <a:t>over-performing </a:t>
            </a:r>
            <a:r>
              <a:rPr lang="en-US" sz="2200" dirty="0" smtClean="0"/>
              <a:t>at high rates relative to the traditional system.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Highlights from Findings cont’d. </a:t>
            </a:r>
            <a:br>
              <a:rPr lang="en-US" sz="2400" b="1" dirty="0" smtClean="0">
                <a:solidFill>
                  <a:schemeClr val="bg1"/>
                </a:solidFill>
                <a:effectLst>
                  <a:outerShdw blurRad="38100" dist="38100" dir="2700000" algn="tl">
                    <a:srgbClr val="000000">
                      <a:alpha val="43137"/>
                    </a:srgbClr>
                  </a:outerShdw>
                </a:effectLst>
              </a:rPr>
            </a:br>
            <a:r>
              <a:rPr lang="en-US" sz="2400" b="1" dirty="0" smtClean="0">
                <a:solidFill>
                  <a:schemeClr val="bg1"/>
                </a:solidFill>
                <a:effectLst>
                  <a:outerShdw blurRad="38100" dist="38100" dir="2700000" algn="tl">
                    <a:srgbClr val="000000">
                      <a:alpha val="43137"/>
                    </a:srgbClr>
                  </a:outerShdw>
                </a:effectLst>
              </a:rPr>
              <a:t>(Charters 4+ years)</a:t>
            </a:r>
            <a:endParaRPr lang="en-US" sz="2400"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600200"/>
            <a:ext cx="8458200" cy="4648200"/>
          </a:xfrm>
        </p:spPr>
        <p:txBody>
          <a:bodyPr>
            <a:noAutofit/>
          </a:bodyPr>
          <a:lstStyle/>
          <a:p>
            <a:r>
              <a:rPr lang="en-US" sz="2200" b="1" dirty="0" smtClean="0">
                <a:solidFill>
                  <a:srgbClr val="C00000"/>
                </a:solidFill>
              </a:rPr>
              <a:t>Charters</a:t>
            </a:r>
            <a:r>
              <a:rPr lang="en-US" sz="2200" b="1" dirty="0" smtClean="0"/>
              <a:t> </a:t>
            </a:r>
            <a:r>
              <a:rPr lang="en-US" sz="2200" dirty="0" smtClean="0"/>
              <a:t>are </a:t>
            </a:r>
            <a:r>
              <a:rPr lang="en-US" sz="2200" b="1" dirty="0" smtClean="0"/>
              <a:t>more likely </a:t>
            </a:r>
            <a:r>
              <a:rPr lang="en-US" sz="2200" dirty="0" smtClean="0"/>
              <a:t>than non-charters to:</a:t>
            </a:r>
          </a:p>
          <a:p>
            <a:pPr lvl="1"/>
            <a:r>
              <a:rPr lang="en-US" sz="2200" dirty="0" smtClean="0"/>
              <a:t>have </a:t>
            </a:r>
            <a:r>
              <a:rPr lang="en-US" sz="2200" b="1" dirty="0" smtClean="0"/>
              <a:t>high </a:t>
            </a:r>
            <a:r>
              <a:rPr lang="en-US" sz="2200" dirty="0" smtClean="0"/>
              <a:t>academic status and high growth. </a:t>
            </a:r>
          </a:p>
          <a:p>
            <a:pPr lvl="1"/>
            <a:r>
              <a:rPr lang="en-US" sz="2200" dirty="0" smtClean="0"/>
              <a:t>have </a:t>
            </a:r>
            <a:r>
              <a:rPr lang="en-US" sz="2200" b="1" dirty="0" smtClean="0"/>
              <a:t>low</a:t>
            </a:r>
            <a:r>
              <a:rPr lang="en-US" sz="2200" dirty="0" smtClean="0"/>
              <a:t> academic status and low growth, </a:t>
            </a:r>
            <a:r>
              <a:rPr lang="en-US" sz="2200" b="1" i="1" dirty="0" smtClean="0"/>
              <a:t>but</a:t>
            </a:r>
            <a:r>
              <a:rPr lang="en-US" sz="2200" dirty="0" smtClean="0"/>
              <a:t> those charters serve proportionally fewer students than low-performing non-charters.</a:t>
            </a:r>
          </a:p>
          <a:p>
            <a:r>
              <a:rPr lang="en-US" sz="2200" dirty="0" smtClean="0"/>
              <a:t>Charters serving </a:t>
            </a:r>
            <a:r>
              <a:rPr lang="en-US" sz="2200" b="1" dirty="0" smtClean="0">
                <a:solidFill>
                  <a:srgbClr val="C00000"/>
                </a:solidFill>
              </a:rPr>
              <a:t>low-income populations </a:t>
            </a:r>
            <a:r>
              <a:rPr lang="en-US" sz="2200" dirty="0" smtClean="0"/>
              <a:t>are </a:t>
            </a:r>
          </a:p>
          <a:p>
            <a:pPr lvl="1"/>
            <a:r>
              <a:rPr lang="en-US" sz="2200" b="1" dirty="0" smtClean="0"/>
              <a:t>more likely </a:t>
            </a:r>
            <a:r>
              <a:rPr lang="en-US" sz="2200" dirty="0" smtClean="0"/>
              <a:t>to have </a:t>
            </a:r>
            <a:r>
              <a:rPr lang="en-US" sz="2200" b="1" dirty="0" smtClean="0"/>
              <a:t>high </a:t>
            </a:r>
            <a:r>
              <a:rPr lang="en-US" sz="2200" dirty="0" smtClean="0"/>
              <a:t>academic status and high growth, and</a:t>
            </a:r>
          </a:p>
          <a:p>
            <a:pPr lvl="1"/>
            <a:r>
              <a:rPr lang="en-US" sz="2200" b="1" dirty="0" smtClean="0"/>
              <a:t>less likely </a:t>
            </a:r>
            <a:r>
              <a:rPr lang="en-US" sz="2200" dirty="0" smtClean="0"/>
              <a:t>to have </a:t>
            </a:r>
            <a:r>
              <a:rPr lang="en-US" sz="2200" b="1" dirty="0" smtClean="0"/>
              <a:t>low </a:t>
            </a:r>
            <a:r>
              <a:rPr lang="en-US" sz="2200" dirty="0" smtClean="0"/>
              <a:t>academic status and low growth than non-charters serving low-income populations.</a:t>
            </a:r>
          </a:p>
          <a:p>
            <a:r>
              <a:rPr lang="en-US" sz="2200" dirty="0" smtClean="0"/>
              <a:t>The </a:t>
            </a:r>
            <a:r>
              <a:rPr lang="en-US" sz="2200" b="1" dirty="0" smtClean="0">
                <a:solidFill>
                  <a:srgbClr val="C00000"/>
                </a:solidFill>
              </a:rPr>
              <a:t>impact of family income </a:t>
            </a:r>
            <a:r>
              <a:rPr lang="en-US" sz="2200" dirty="0" smtClean="0"/>
              <a:t>on charter schools’ performance is </a:t>
            </a:r>
            <a:r>
              <a:rPr lang="en-US" sz="2200" b="1" dirty="0" smtClean="0"/>
              <a:t>four times less </a:t>
            </a:r>
            <a:r>
              <a:rPr lang="en-US" sz="2200" dirty="0" smtClean="0"/>
              <a:t>than the impact of family income on non-charters’ performance.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4779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CCSA is now beginning to collect data on the vast range of high risk populations served by charters</a:t>
            </a:r>
            <a:endParaRPr lang="en-US" sz="2400" b="1" dirty="0">
              <a:solidFill>
                <a:schemeClr val="bg1"/>
              </a:solidFill>
              <a:effectLst>
                <a:outerShdw blurRad="38100" dist="38100" dir="2700000" algn="tl">
                  <a:srgbClr val="000000">
                    <a:alpha val="43137"/>
                  </a:srgbClr>
                </a:outerShdw>
              </a:effectLst>
            </a:endParaRPr>
          </a:p>
        </p:txBody>
      </p:sp>
      <p:sp>
        <p:nvSpPr>
          <p:cNvPr id="5" name="Content Placeholder 4"/>
          <p:cNvSpPr>
            <a:spLocks noGrp="1"/>
          </p:cNvSpPr>
          <p:nvPr>
            <p:ph sz="quarter" idx="1"/>
          </p:nvPr>
        </p:nvSpPr>
        <p:spPr>
          <a:xfrm>
            <a:off x="457200" y="1981200"/>
            <a:ext cx="8229600" cy="4525963"/>
          </a:xfrm>
        </p:spPr>
        <p:txBody>
          <a:bodyPr>
            <a:noAutofit/>
          </a:bodyPr>
          <a:lstStyle/>
          <a:p>
            <a:pPr marL="0" indent="0" fontAlgn="t">
              <a:buNone/>
            </a:pPr>
            <a:r>
              <a:rPr lang="en-US" sz="2000" b="1" dirty="0" smtClean="0"/>
              <a:t>A recent study of a subset of charters found they served the following high risk population groups:</a:t>
            </a:r>
          </a:p>
          <a:p>
            <a:pPr fontAlgn="b">
              <a:spcBef>
                <a:spcPts val="0"/>
              </a:spcBef>
            </a:pPr>
            <a:r>
              <a:rPr lang="en-US" sz="2000" dirty="0" smtClean="0"/>
              <a:t>Highly mobile/transient</a:t>
            </a:r>
          </a:p>
          <a:p>
            <a:pPr fontAlgn="b">
              <a:spcBef>
                <a:spcPts val="0"/>
              </a:spcBef>
            </a:pPr>
            <a:r>
              <a:rPr lang="en-US" sz="2000" dirty="0" smtClean="0"/>
              <a:t>Dysfunctional homes</a:t>
            </a:r>
          </a:p>
          <a:p>
            <a:pPr fontAlgn="b">
              <a:spcBef>
                <a:spcPts val="0"/>
              </a:spcBef>
            </a:pPr>
            <a:r>
              <a:rPr lang="en-US" sz="2000" dirty="0" smtClean="0"/>
              <a:t>Credit deficient</a:t>
            </a:r>
          </a:p>
          <a:p>
            <a:pPr fontAlgn="b">
              <a:spcBef>
                <a:spcPts val="0"/>
              </a:spcBef>
            </a:pPr>
            <a:r>
              <a:rPr lang="en-US" sz="2000" dirty="0" smtClean="0"/>
              <a:t>Dropouts</a:t>
            </a:r>
          </a:p>
          <a:p>
            <a:pPr fontAlgn="b">
              <a:spcBef>
                <a:spcPts val="0"/>
              </a:spcBef>
            </a:pPr>
            <a:r>
              <a:rPr lang="en-US" sz="2000" dirty="0" smtClean="0"/>
              <a:t>Emotional or behavioral issues</a:t>
            </a:r>
          </a:p>
          <a:p>
            <a:pPr fontAlgn="b">
              <a:spcBef>
                <a:spcPts val="0"/>
              </a:spcBef>
            </a:pPr>
            <a:r>
              <a:rPr lang="en-US" sz="2000" dirty="0" smtClean="0"/>
              <a:t>Foster youth</a:t>
            </a:r>
          </a:p>
          <a:p>
            <a:pPr fontAlgn="b">
              <a:spcBef>
                <a:spcPts val="0"/>
              </a:spcBef>
            </a:pPr>
            <a:r>
              <a:rPr lang="en-US" sz="2000" dirty="0" smtClean="0"/>
              <a:t>Migrant families</a:t>
            </a:r>
          </a:p>
          <a:p>
            <a:pPr fontAlgn="b">
              <a:spcBef>
                <a:spcPts val="0"/>
              </a:spcBef>
            </a:pPr>
            <a:r>
              <a:rPr lang="en-US" sz="2000" dirty="0" smtClean="0"/>
              <a:t>Gang-affiliated</a:t>
            </a:r>
          </a:p>
          <a:p>
            <a:pPr fontAlgn="b">
              <a:spcBef>
                <a:spcPts val="0"/>
              </a:spcBef>
            </a:pPr>
            <a:r>
              <a:rPr lang="en-US" sz="2000" dirty="0" smtClean="0"/>
              <a:t>Adjudicated youth</a:t>
            </a:r>
          </a:p>
          <a:p>
            <a:pPr fontAlgn="b">
              <a:spcBef>
                <a:spcPts val="0"/>
              </a:spcBef>
            </a:pPr>
            <a:r>
              <a:rPr lang="en-US" sz="2000" dirty="0" smtClean="0"/>
              <a:t>Pregnant/parenting</a:t>
            </a:r>
          </a:p>
          <a:p>
            <a:pPr fontAlgn="b">
              <a:spcBef>
                <a:spcPts val="0"/>
              </a:spcBef>
            </a:pPr>
            <a:r>
              <a:rPr lang="en-US" sz="2000" dirty="0" smtClean="0"/>
              <a:t>Medical needs</a:t>
            </a:r>
          </a:p>
          <a:p>
            <a:pPr fontAlgn="b">
              <a:spcBef>
                <a:spcPts val="0"/>
              </a:spcBef>
            </a:pPr>
            <a:r>
              <a:rPr lang="en-US" sz="2000" dirty="0" smtClean="0"/>
              <a:t>Recent immigrant backgrounds</a:t>
            </a:r>
          </a:p>
          <a:p>
            <a:pPr fontAlgn="b">
              <a:spcBef>
                <a:spcPts val="0"/>
              </a:spcBef>
            </a:pPr>
            <a:r>
              <a:rPr lang="en-US" sz="2000" dirty="0" smtClean="0"/>
              <a:t>Homeless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The barriers: </a:t>
            </a:r>
            <a:br>
              <a:rPr lang="en-US" sz="2400" b="1" dirty="0" smtClean="0">
                <a:solidFill>
                  <a:schemeClr val="bg1"/>
                </a:solidFill>
                <a:effectLst>
                  <a:outerShdw blurRad="38100" dist="38100" dir="2700000" algn="tl">
                    <a:srgbClr val="000000">
                      <a:alpha val="43137"/>
                    </a:srgbClr>
                  </a:outerShdw>
                </a:effectLst>
              </a:rPr>
            </a:br>
            <a:r>
              <a:rPr lang="en-US" sz="2400" b="1" dirty="0" smtClean="0">
                <a:solidFill>
                  <a:schemeClr val="bg1"/>
                </a:solidFill>
                <a:effectLst>
                  <a:outerShdw blurRad="38100" dist="38100" dir="2700000" algn="tl">
                    <a:srgbClr val="000000">
                      <a:alpha val="43137"/>
                    </a:srgbClr>
                  </a:outerShdw>
                </a:effectLst>
              </a:rPr>
              <a:t> Why the numbers look different </a:t>
            </a:r>
          </a:p>
          <a:p>
            <a:pPr algn="ctr"/>
            <a:endParaRPr lang="en-US" sz="2400" b="1" dirty="0">
              <a:solidFill>
                <a:schemeClr val="bg1"/>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756337274"/>
              </p:ext>
            </p:extLst>
          </p:nvPr>
        </p:nvGraphicFramePr>
        <p:xfrm>
          <a:off x="457200" y="2027237"/>
          <a:ext cx="8229600" cy="4525963"/>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57200" y="1447800"/>
            <a:ext cx="8153400" cy="1600438"/>
          </a:xfrm>
          <a:prstGeom prst="rect">
            <a:avLst/>
          </a:prstGeom>
          <a:noFill/>
        </p:spPr>
        <p:txBody>
          <a:bodyPr wrap="square" rtlCol="0">
            <a:spAutoFit/>
          </a:bodyPr>
          <a:lstStyle/>
          <a:p>
            <a:pPr algn="ctr"/>
            <a:r>
              <a:rPr lang="en-US" sz="2000" b="1" dirty="0" smtClean="0"/>
              <a:t>While Charter schools </a:t>
            </a:r>
            <a:r>
              <a:rPr lang="en-US" sz="2000" b="1" dirty="0" smtClean="0">
                <a:solidFill>
                  <a:srgbClr val="C00000"/>
                </a:solidFill>
              </a:rPr>
              <a:t>do</a:t>
            </a:r>
            <a:r>
              <a:rPr lang="en-US" sz="2000" b="1" dirty="0" smtClean="0"/>
              <a:t> serve students with special needs, the actual special education demographic in charter schools differs from that of traditional public schools for a number of reasons.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Overcoming Barriers</a:t>
            </a:r>
          </a:p>
        </p:txBody>
      </p:sp>
      <p:sp>
        <p:nvSpPr>
          <p:cNvPr id="3" name="Content Placeholder 2"/>
          <p:cNvSpPr txBox="1">
            <a:spLocks/>
          </p:cNvSpPr>
          <p:nvPr/>
        </p:nvSpPr>
        <p:spPr>
          <a:xfrm>
            <a:off x="457200" y="1676400"/>
            <a:ext cx="8229600" cy="4648200"/>
          </a:xfrm>
          <a:prstGeom prst="rect">
            <a:avLst/>
          </a:prstGeom>
        </p:spPr>
        <p:txBody>
          <a:bodyPr/>
          <a:lstStyle/>
          <a:p>
            <a:pPr marL="342900" marR="0" lvl="0" indent="-342900" algn="l" defTabSz="914400" rtl="0" eaLnBrk="1" fontAlgn="auto" latinLnBrk="0" hangingPunct="1">
              <a:lnSpc>
                <a:spcPct val="100000"/>
              </a:lnSpc>
              <a:spcBef>
                <a:spcPts val="1200"/>
              </a:spcBef>
              <a:spcAft>
                <a:spcPts val="0"/>
              </a:spcAft>
              <a:buClrTx/>
              <a:buSzTx/>
              <a:buFont typeface="Arial" charset="0"/>
              <a:buNone/>
              <a:tabLst/>
              <a:defRPr/>
            </a:pPr>
            <a:endParaRPr lang="en-US" sz="2000" b="1" dirty="0" smtClean="0">
              <a:solidFill>
                <a:srgbClr val="C00000"/>
              </a:solidFill>
            </a:endParaRPr>
          </a:p>
          <a:p>
            <a:pPr marL="342900" marR="0" lvl="0" indent="-342900" algn="l" defTabSz="914400" rtl="0" eaLnBrk="1" fontAlgn="auto" latinLnBrk="0" hangingPunct="1">
              <a:lnSpc>
                <a:spcPct val="100000"/>
              </a:lnSpc>
              <a:spcBef>
                <a:spcPts val="1200"/>
              </a:spcBef>
              <a:spcAft>
                <a:spcPts val="0"/>
              </a:spcAft>
              <a:buClrTx/>
              <a:buSzTx/>
              <a:buFont typeface="Arial" charset="0"/>
              <a:buNone/>
              <a:tabLst/>
              <a:defRPr/>
            </a:pPr>
            <a:r>
              <a:rPr kumimoji="0" lang="en-US" sz="2000" b="1" i="0" u="none" strike="noStrike" kern="1200" cap="none" spc="0" normalizeH="0" baseline="0" noProof="0" dirty="0" smtClean="0">
                <a:ln>
                  <a:noFill/>
                </a:ln>
                <a:solidFill>
                  <a:srgbClr val="C00000"/>
                </a:solidFill>
                <a:effectLst/>
                <a:uLnTx/>
                <a:uFillTx/>
                <a:latin typeface="+mn-lt"/>
                <a:ea typeface="+mn-ea"/>
                <a:cs typeface="+mn-cs"/>
              </a:rPr>
              <a:t>Underlying Barriers: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Statewide</a:t>
            </a:r>
            <a:r>
              <a:rPr kumimoji="0" lang="en-US" sz="1600" b="0" i="0" u="none" strike="noStrike" kern="1200" cap="none" spc="0" normalizeH="0" noProof="0" dirty="0" smtClean="0">
                <a:ln>
                  <a:noFill/>
                </a:ln>
                <a:solidFill>
                  <a:schemeClr val="tx1"/>
                </a:solidFill>
                <a:effectLst/>
                <a:uLnTx/>
                <a:uFillTx/>
                <a:latin typeface="+mn-lt"/>
                <a:ea typeface="+mn-ea"/>
                <a:cs typeface="+mn-cs"/>
              </a:rPr>
              <a:t> special education structures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that result in inadequate funding and lack of control over services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Lack of access to the full continuum of special education services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Lack of data to show how and to what extent charters are serving students with special needs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1200"/>
              </a:spcBef>
              <a:spcAft>
                <a:spcPts val="0"/>
              </a:spcAft>
              <a:buClrTx/>
              <a:buSzTx/>
              <a:buFont typeface="Arial" charset="0"/>
              <a:buNone/>
              <a:tabLst/>
              <a:defRPr/>
            </a:pPr>
            <a:r>
              <a:rPr kumimoji="0" lang="en-US" sz="2000" b="1" i="0" u="none" strike="noStrike" kern="1200" cap="none" spc="0" normalizeH="0" baseline="0" noProof="0" dirty="0" smtClean="0">
                <a:ln>
                  <a:noFill/>
                </a:ln>
                <a:solidFill>
                  <a:srgbClr val="C00000"/>
                </a:solidFill>
                <a:effectLst/>
                <a:uLnTx/>
                <a:uFillTx/>
                <a:latin typeface="+mn-lt"/>
                <a:ea typeface="+mn-ea"/>
                <a:cs typeface="+mn-cs"/>
              </a:rPr>
              <a:t>Efforts to Overcome Barriers</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36550" marR="0" lvl="2" indent="-3365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Reform to improve special education arrangements</a:t>
            </a:r>
          </a:p>
          <a:p>
            <a:pPr marL="336550" marR="0" lvl="2" indent="-3365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Infrastructure building to make sure charters have access to services and funding</a:t>
            </a:r>
          </a:p>
          <a:p>
            <a:pPr marL="336550" marR="0" lvl="2" indent="-3365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Data collection to data to demonstrate how and to what extent charters are serving students with special needs</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3">
            <a:schemeClr val="lt1"/>
          </a:lnRef>
          <a:fillRef idx="1">
            <a:schemeClr val="accent1"/>
          </a:fillRef>
          <a:effectRef idx="1">
            <a:schemeClr val="accent1"/>
          </a:effectRef>
          <a:fontRef idx="minor">
            <a:schemeClr val="lt1"/>
          </a:fontRef>
        </p:style>
        <p:txBody>
          <a:bodyPr>
            <a:normAutofit/>
          </a:bodyPr>
          <a:lstStyle/>
          <a:p>
            <a:pPr algn="ctr"/>
            <a:r>
              <a:rPr lang="en-US" sz="4000" dirty="0" smtClean="0"/>
              <a:t>Special Education Structures in California </a:t>
            </a: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51087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Language of Special Education </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95400"/>
            <a:ext cx="7467600" cy="5178552"/>
          </a:xfrm>
        </p:spPr>
        <p:txBody>
          <a:bodyPr>
            <a:normAutofit fontScale="92500"/>
          </a:bodyPr>
          <a:lstStyle/>
          <a:p>
            <a:r>
              <a:rPr lang="en-US" dirty="0">
                <a:latin typeface="Corbel" charset="0"/>
                <a:ea typeface="ＭＳ Ｐゴシック" charset="0"/>
              </a:rPr>
              <a:t>Each district (and charter school) must belong to a SELPA</a:t>
            </a:r>
            <a:r>
              <a:rPr lang="en-US" dirty="0" smtClean="0">
                <a:latin typeface="Corbel" charset="0"/>
                <a:ea typeface="ＭＳ Ｐゴシック" charset="0"/>
              </a:rPr>
              <a:t>.</a:t>
            </a:r>
            <a:endParaRPr lang="en-US" dirty="0">
              <a:latin typeface="Corbel" charset="0"/>
              <a:ea typeface="ＭＳ Ｐゴシック" charset="0"/>
            </a:endParaRPr>
          </a:p>
          <a:p>
            <a:pPr algn="ctr">
              <a:buNone/>
            </a:pPr>
            <a:r>
              <a:rPr lang="en-US" i="1" dirty="0">
                <a:solidFill>
                  <a:srgbClr val="FF0000"/>
                </a:solidFill>
                <a:latin typeface="Corbel" charset="0"/>
                <a:ea typeface="ＭＳ Ｐゴシック" charset="0"/>
              </a:rPr>
              <a:t>Special Education Local Plan </a:t>
            </a:r>
            <a:r>
              <a:rPr lang="en-US" i="1" dirty="0" smtClean="0">
                <a:solidFill>
                  <a:srgbClr val="FF0000"/>
                </a:solidFill>
                <a:latin typeface="Corbel" charset="0"/>
                <a:ea typeface="ＭＳ Ｐゴシック" charset="0"/>
              </a:rPr>
              <a:t>Area</a:t>
            </a:r>
          </a:p>
          <a:p>
            <a:pPr algn="ctr">
              <a:buNone/>
            </a:pPr>
            <a:endParaRPr lang="en-US" i="1" dirty="0">
              <a:solidFill>
                <a:srgbClr val="FF0000"/>
              </a:solidFill>
              <a:latin typeface="Corbel" charset="0"/>
              <a:ea typeface="ＭＳ Ｐゴシック" charset="0"/>
            </a:endParaRPr>
          </a:p>
          <a:p>
            <a:r>
              <a:rPr lang="en-US" dirty="0">
                <a:latin typeface="Corbel" charset="0"/>
                <a:ea typeface="ＭＳ Ｐゴシック" charset="0"/>
              </a:rPr>
              <a:t>A Special Education Local Plan Area (SELPA) is the service area covered by the local plan for providing special education services to individuals with disabilities in that area under the state and federal law (EC 56195.1). </a:t>
            </a:r>
          </a:p>
          <a:p>
            <a:pPr>
              <a:buNone/>
            </a:pPr>
            <a:r>
              <a:rPr lang="en-US" dirty="0">
                <a:latin typeface="Corbel" charset="0"/>
                <a:ea typeface="ＭＳ Ｐゴシック" charset="0"/>
              </a:rPr>
              <a:t> </a:t>
            </a:r>
          </a:p>
          <a:p>
            <a:r>
              <a:rPr lang="en-US" dirty="0">
                <a:latin typeface="Corbel" charset="0"/>
                <a:ea typeface="ＭＳ Ｐゴシック" charset="0"/>
              </a:rPr>
              <a:t>District may be a single SELPA or a member of a multi district SELPA.  Each SELPA looks different, but what they have in common is</a:t>
            </a:r>
            <a:r>
              <a:rPr lang="en-US" dirty="0" smtClean="0">
                <a:latin typeface="Corbel" charset="0"/>
                <a:ea typeface="ＭＳ Ｐゴシック" charset="0"/>
              </a:rPr>
              <a:t>:</a:t>
            </a:r>
            <a:endParaRPr lang="en-US" dirty="0">
              <a:latin typeface="Corbel" charset="0"/>
              <a:ea typeface="ＭＳ Ｐゴシック" charset="0"/>
            </a:endParaRPr>
          </a:p>
          <a:p>
            <a:pPr lvl="1"/>
            <a:r>
              <a:rPr lang="en-US" dirty="0">
                <a:latin typeface="Corbel" charset="0"/>
                <a:ea typeface="ＭＳ Ｐゴシック" charset="0"/>
              </a:rPr>
              <a:t> LOCAL PLAN that determines how they provide services  and establishes the governance structure </a:t>
            </a:r>
          </a:p>
          <a:p>
            <a:pPr lvl="1"/>
            <a:r>
              <a:rPr lang="en-US" dirty="0">
                <a:latin typeface="Corbel" charset="0"/>
                <a:ea typeface="ＭＳ Ｐゴシック" charset="0"/>
              </a:rPr>
              <a:t>ALLOCATION PLAN that determines how they distribute funds.</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102760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Language of Special Education (cont.)</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dirty="0" smtClean="0">
                <a:solidFill>
                  <a:srgbClr val="FF0000"/>
                </a:solidFill>
              </a:rPr>
              <a:t>SELPAs</a:t>
            </a:r>
            <a:r>
              <a:rPr lang="en-US" dirty="0" smtClean="0"/>
              <a:t> in California are similar to:</a:t>
            </a:r>
          </a:p>
          <a:p>
            <a:pPr lvl="1"/>
            <a:r>
              <a:rPr lang="en-US" dirty="0" smtClean="0"/>
              <a:t>Educational Service Associations</a:t>
            </a:r>
          </a:p>
          <a:p>
            <a:pPr lvl="1"/>
            <a:r>
              <a:rPr lang="en-US" dirty="0" err="1" smtClean="0"/>
              <a:t>Parrishes</a:t>
            </a:r>
            <a:endParaRPr lang="en-US" dirty="0" smtClean="0"/>
          </a:p>
          <a:p>
            <a:pPr lvl="1"/>
            <a:r>
              <a:rPr lang="en-US" dirty="0" smtClean="0"/>
              <a:t>Boroughs</a:t>
            </a:r>
          </a:p>
          <a:p>
            <a:pPr lvl="1"/>
            <a:r>
              <a:rPr lang="en-US" dirty="0" err="1" smtClean="0"/>
              <a:t>Boces</a:t>
            </a:r>
            <a:r>
              <a:rPr lang="en-US" dirty="0" smtClean="0"/>
              <a:t> </a:t>
            </a:r>
          </a:p>
          <a:p>
            <a:endParaRPr lang="en-US" dirty="0" smtClean="0"/>
          </a:p>
          <a:p>
            <a:r>
              <a:rPr lang="en-US" dirty="0" smtClean="0"/>
              <a:t>Other Terms:</a:t>
            </a:r>
          </a:p>
          <a:p>
            <a:pPr lvl="1"/>
            <a:r>
              <a:rPr lang="en-US" dirty="0" smtClean="0">
                <a:solidFill>
                  <a:srgbClr val="FF0000"/>
                </a:solidFill>
              </a:rPr>
              <a:t>ADA</a:t>
            </a:r>
            <a:r>
              <a:rPr lang="en-US" dirty="0" smtClean="0"/>
              <a:t> – Average Daily Attendance</a:t>
            </a:r>
          </a:p>
          <a:p>
            <a:pPr lvl="1"/>
            <a:r>
              <a:rPr lang="en-US" dirty="0" smtClean="0">
                <a:solidFill>
                  <a:srgbClr val="FF0000"/>
                </a:solidFill>
              </a:rPr>
              <a:t>LEA</a:t>
            </a:r>
            <a:r>
              <a:rPr lang="en-US" dirty="0" smtClean="0"/>
              <a:t> – Local Education Agency</a:t>
            </a:r>
          </a:p>
          <a:p>
            <a:pPr lvl="1"/>
            <a:r>
              <a:rPr lang="en-US" dirty="0" smtClean="0">
                <a:solidFill>
                  <a:srgbClr val="FF0000"/>
                </a:solidFill>
              </a:rPr>
              <a:t>Out of Geographic Charter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85424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ctr"/>
            <a:r>
              <a:rPr lang="en-US" sz="5000" b="1" dirty="0" smtClean="0"/>
              <a:t>Agenda</a:t>
            </a:r>
            <a:endParaRPr lang="en-US" sz="5000" b="1" dirty="0"/>
          </a:p>
        </p:txBody>
      </p:sp>
      <p:sp>
        <p:nvSpPr>
          <p:cNvPr id="3" name="Text Placeholder 2"/>
          <p:cNvSpPr>
            <a:spLocks noGrp="1"/>
          </p:cNvSpPr>
          <p:nvPr>
            <p:ph type="body" idx="4294967295"/>
          </p:nvPr>
        </p:nvSpPr>
        <p:spPr>
          <a:xfrm>
            <a:off x="1371600" y="581025"/>
            <a:ext cx="7772400" cy="1500188"/>
          </a:xfrm>
        </p:spPr>
        <p:txBody>
          <a:bodyPr/>
          <a:lstStyle/>
          <a:p>
            <a:pPr>
              <a:buNone/>
            </a:pPr>
            <a:r>
              <a:rPr lang="en-US" dirty="0" smtClean="0"/>
              <a:t> </a:t>
            </a:r>
            <a:endParaRPr lang="en-US" dirty="0"/>
          </a:p>
        </p:txBody>
      </p:sp>
      <p:graphicFrame>
        <p:nvGraphicFramePr>
          <p:cNvPr id="6" name="Diagram 5"/>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14716242"/>
              </p:ext>
            </p:extLst>
          </p:nvPr>
        </p:nvGraphicFramePr>
        <p:xfrm>
          <a:off x="609600" y="1676400"/>
          <a:ext cx="7848600" cy="40386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423396221"/>
              </p:ext>
            </p:extLst>
          </p:nvPr>
        </p:nvGraphicFramePr>
        <p:xfrm>
          <a:off x="381000" y="2057400"/>
          <a:ext cx="8229600" cy="4495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09600" y="1752600"/>
            <a:ext cx="8077200" cy="381000"/>
          </a:xfrm>
          <a:prstGeom prst="rect">
            <a:avLst/>
          </a:prstGeom>
          <a:noFill/>
        </p:spPr>
        <p:txBody>
          <a:bodyPr wrap="square" rtlCol="0">
            <a:spAutoFit/>
          </a:bodyPr>
          <a:lstStyle/>
          <a:p>
            <a:r>
              <a:rPr lang="en-US" b="1" dirty="0" smtClean="0"/>
              <a:t>TWO OPTIONS EXIST </a:t>
            </a:r>
            <a:r>
              <a:rPr lang="en-US" dirty="0" smtClean="0"/>
              <a:t>for special education service delivery and responsibility:</a:t>
            </a:r>
            <a:endParaRPr lang="en-US" dirty="0"/>
          </a:p>
        </p:txBody>
      </p:sp>
      <p:sp>
        <p:nvSpPr>
          <p:cNvPr id="7" name="TextBox 6"/>
          <p:cNvSpPr txBox="1"/>
          <p:nvPr/>
        </p:nvSpPr>
        <p:spPr>
          <a:xfrm>
            <a:off x="152400" y="5943600"/>
            <a:ext cx="8534400" cy="830997"/>
          </a:xfrm>
          <a:prstGeom prst="rect">
            <a:avLst/>
          </a:prstGeom>
          <a:noFill/>
        </p:spPr>
        <p:txBody>
          <a:bodyPr wrap="square" rtlCol="0">
            <a:spAutoFit/>
          </a:bodyPr>
          <a:lstStyle/>
          <a:p>
            <a:pPr algn="ctr"/>
            <a:r>
              <a:rPr lang="en-US" sz="1600" dirty="0" smtClean="0"/>
              <a:t>Currently, most charter schools are </a:t>
            </a:r>
            <a:r>
              <a:rPr lang="en-US" sz="1600" b="1" dirty="0" smtClean="0"/>
              <a:t>SCHOOLS OF THE DISTRICT </a:t>
            </a:r>
            <a:r>
              <a:rPr lang="en-US" sz="1600" dirty="0" smtClean="0"/>
              <a:t>for </a:t>
            </a:r>
          </a:p>
          <a:p>
            <a:pPr algn="ctr"/>
            <a:r>
              <a:rPr lang="en-US" sz="1600" dirty="0" smtClean="0"/>
              <a:t>special education purposes.  130 charters are LEAs for special education.  This number is growing.</a:t>
            </a:r>
            <a:endParaRPr lang="en-US" sz="1600" b="1" dirty="0"/>
          </a:p>
        </p:txBody>
      </p:sp>
      <p:sp>
        <p:nvSpPr>
          <p:cNvPr id="9" name="Title 1"/>
          <p:cNvSpPr>
            <a:spLocks noGrp="1"/>
          </p:cNvSpPr>
          <p:nvPr>
            <p:ph type="title"/>
          </p:nvPr>
        </p:nvSpPr>
        <p:spPr>
          <a:xfrm>
            <a:off x="457200" y="274638"/>
            <a:ext cx="8077200" cy="12493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fontScale="90000"/>
          </a:bodyPr>
          <a:lstStyle/>
          <a:p>
            <a:pPr algn="ctr"/>
            <a:r>
              <a:rPr lang="en-US" b="1" dirty="0" smtClean="0">
                <a:solidFill>
                  <a:schemeClr val="bg1"/>
                </a:solidFill>
                <a:effectLst>
                  <a:outerShdw blurRad="38100" dist="38100" dir="2700000" algn="tl">
                    <a:srgbClr val="000000">
                      <a:alpha val="43137"/>
                    </a:srgbClr>
                  </a:outerShdw>
                </a:effectLst>
              </a:rPr>
              <a:t>The Foundation:</a:t>
            </a:r>
            <a:br>
              <a:rPr lang="en-US" b="1" dirty="0" smtClean="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Two Options for Charter Schools in California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Statewide Special Education Structures</a:t>
            </a:r>
            <a:endParaRPr lang="en-US" b="1" dirty="0">
              <a:solidFill>
                <a:schemeClr val="bg1"/>
              </a:solidFill>
              <a:effectLst>
                <a:outerShdw blurRad="38100" dist="38100" dir="2700000" algn="tl">
                  <a:srgbClr val="000000">
                    <a:alpha val="43137"/>
                  </a:srgbClr>
                </a:outerShdw>
              </a:effectLst>
            </a:endParaRPr>
          </a:p>
        </p:txBody>
      </p:sp>
      <p:graphicFrame>
        <p:nvGraphicFramePr>
          <p:cNvPr id="5" name="Diagram 4"/>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625690535"/>
              </p:ext>
            </p:extLst>
          </p:nvPr>
        </p:nvGraphicFramePr>
        <p:xfrm>
          <a:off x="152400" y="1524000"/>
          <a:ext cx="8534400" cy="4876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Understanding the Options</a:t>
            </a:r>
          </a:p>
        </p:txBody>
      </p:sp>
      <p:sp>
        <p:nvSpPr>
          <p:cNvPr id="5" name="Title 1"/>
          <p:cNvSpPr txBox="1">
            <a:spLocks/>
          </p:cNvSpPr>
          <p:nvPr/>
        </p:nvSpPr>
        <p:spPr bwMode="auto">
          <a:xfrm>
            <a:off x="304800" y="155448"/>
            <a:ext cx="8839200" cy="1252728"/>
          </a:xfrm>
          <a:prstGeom prst="rect">
            <a:avLst/>
          </a:prstGeom>
          <a:ln>
            <a:miter lim="800000"/>
            <a:headEnd/>
            <a:tailEnd/>
          </a:ln>
        </p:spPr>
        <p:txBody>
          <a:bodyPr vert="horz" wrap="square" lIns="91440" tIns="45720" rIns="91440" bIns="45720" numCol="1" rtlCol="0" anchor="t" anchorCtr="0" compatLnSpc="1">
            <a:prstTxWarp prst="textNoShape">
              <a:avLst/>
            </a:prstTxWarp>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1" u="none" strike="noStrike" kern="1200" cap="none" spc="0" normalizeH="0" baseline="0" noProof="0" dirty="0" smtClean="0">
              <a:ln>
                <a:noFill/>
              </a:ln>
              <a:solidFill>
                <a:schemeClr val="bg1"/>
              </a:solidFill>
              <a:effectLst/>
              <a:uLnTx/>
              <a:uFillTx/>
              <a:latin typeface="+mn-lt"/>
              <a:ea typeface="ＭＳ Ｐゴシック" pitchFamily="-106" charset="-128"/>
              <a:cs typeface="+mj-cs"/>
            </a:endParaRPr>
          </a:p>
        </p:txBody>
      </p:sp>
      <p:sp>
        <p:nvSpPr>
          <p:cNvPr id="6" name="TextBox 5"/>
          <p:cNvSpPr txBox="1"/>
          <p:nvPr/>
        </p:nvSpPr>
        <p:spPr>
          <a:xfrm>
            <a:off x="6172200" y="4724400"/>
            <a:ext cx="2743200" cy="1107996"/>
          </a:xfrm>
          <a:prstGeom prst="rect">
            <a:avLst/>
          </a:prstGeom>
          <a:noFill/>
          <a:ln cap="rnd">
            <a:noFill/>
          </a:ln>
        </p:spPr>
        <p:style>
          <a:lnRef idx="2">
            <a:schemeClr val="accent3"/>
          </a:lnRef>
          <a:fillRef idx="1">
            <a:schemeClr val="lt1"/>
          </a:fillRef>
          <a:effectRef idx="0">
            <a:schemeClr val="accent3"/>
          </a:effectRef>
          <a:fontRef idx="minor">
            <a:schemeClr val="dk1"/>
          </a:fontRef>
        </p:style>
        <p:txBody>
          <a:bodyPr wrap="square">
            <a:spAutoFit/>
          </a:bodyPr>
          <a:lstStyle/>
          <a:p>
            <a:pPr marL="177800" indent="-177800" algn="ctr" fontAlgn="auto">
              <a:spcBef>
                <a:spcPts val="0"/>
              </a:spcBef>
              <a:spcAft>
                <a:spcPts val="0"/>
              </a:spcAft>
              <a:defRPr/>
            </a:pPr>
            <a:endParaRPr lang="en-US" sz="1600" dirty="0" smtClean="0"/>
          </a:p>
          <a:p>
            <a:pPr marL="177800" indent="-177800" algn="ctr" fontAlgn="auto">
              <a:spcBef>
                <a:spcPts val="0"/>
              </a:spcBef>
              <a:spcAft>
                <a:spcPts val="0"/>
              </a:spcAft>
              <a:defRPr/>
            </a:pPr>
            <a:r>
              <a:rPr lang="en-US" sz="2500" dirty="0" smtClean="0"/>
              <a:t>LEA for Special Education</a:t>
            </a:r>
            <a:endParaRPr lang="en-US" sz="2500" dirty="0"/>
          </a:p>
        </p:txBody>
      </p:sp>
      <p:sp>
        <p:nvSpPr>
          <p:cNvPr id="7" name="TextBox 6"/>
          <p:cNvSpPr txBox="1"/>
          <p:nvPr/>
        </p:nvSpPr>
        <p:spPr>
          <a:xfrm>
            <a:off x="1676400" y="5029200"/>
            <a:ext cx="4343400" cy="861774"/>
          </a:xfrm>
          <a:prstGeom prst="rect">
            <a:avLst/>
          </a:prstGeom>
          <a:noFill/>
          <a:ln cap="rnd">
            <a:noFill/>
          </a:ln>
        </p:spPr>
        <p:style>
          <a:lnRef idx="2">
            <a:schemeClr val="accent3"/>
          </a:lnRef>
          <a:fillRef idx="1">
            <a:schemeClr val="lt1"/>
          </a:fillRef>
          <a:effectRef idx="0">
            <a:schemeClr val="accent3"/>
          </a:effectRef>
          <a:fontRef idx="minor">
            <a:schemeClr val="dk1"/>
          </a:fontRef>
        </p:style>
        <p:txBody>
          <a:bodyPr wrap="square">
            <a:spAutoFit/>
          </a:bodyPr>
          <a:lstStyle/>
          <a:p>
            <a:pPr marL="177800" indent="-177800" algn="ctr" fontAlgn="auto">
              <a:spcBef>
                <a:spcPts val="0"/>
              </a:spcBef>
              <a:spcAft>
                <a:spcPts val="0"/>
              </a:spcAft>
              <a:defRPr/>
            </a:pPr>
            <a:r>
              <a:rPr lang="en-US" sz="1600" dirty="0" smtClean="0"/>
              <a:t>	</a:t>
            </a:r>
            <a:r>
              <a:rPr lang="en-US" sz="2500" dirty="0" smtClean="0"/>
              <a:t>School of </a:t>
            </a:r>
          </a:p>
          <a:p>
            <a:pPr marL="177800" indent="-177800" algn="ctr" fontAlgn="auto">
              <a:spcBef>
                <a:spcPts val="0"/>
              </a:spcBef>
              <a:spcAft>
                <a:spcPts val="0"/>
              </a:spcAft>
              <a:defRPr/>
            </a:pPr>
            <a:r>
              <a:rPr lang="en-US" sz="2500" dirty="0" smtClean="0"/>
              <a:t>The District</a:t>
            </a:r>
            <a:endParaRPr lang="en-US" sz="2500" dirty="0"/>
          </a:p>
        </p:txBody>
      </p:sp>
      <p:sp>
        <p:nvSpPr>
          <p:cNvPr id="8" name="Oval 7"/>
          <p:cNvSpPr/>
          <p:nvPr/>
        </p:nvSpPr>
        <p:spPr bwMode="auto">
          <a:xfrm>
            <a:off x="6326188" y="2057400"/>
            <a:ext cx="2342014" cy="2438400"/>
          </a:xfrm>
          <a:prstGeom prst="ellipse">
            <a:avLst/>
          </a:prstGeom>
          <a:ln>
            <a:solidFill>
              <a:srgbClr val="C00000"/>
            </a:solidFill>
          </a:ln>
        </p:spPr>
        <p:style>
          <a:lnRef idx="2">
            <a:schemeClr val="accent4"/>
          </a:lnRef>
          <a:fillRef idx="1">
            <a:schemeClr val="lt1"/>
          </a:fillRef>
          <a:effectRef idx="0">
            <a:schemeClr val="accent4"/>
          </a:effectRef>
          <a:fontRef idx="minor">
            <a:schemeClr val="dk1"/>
          </a:fontRef>
        </p:style>
        <p:txBody>
          <a:bodyPr anchor="ctr"/>
          <a:lstStyle/>
          <a:p>
            <a:pPr marL="231775" indent="-231775" algn="ctr" fontAlgn="auto">
              <a:spcBef>
                <a:spcPts val="0"/>
              </a:spcBef>
              <a:spcAft>
                <a:spcPts val="0"/>
              </a:spcAft>
              <a:buFont typeface="Arial" pitchFamily="34" charset="0"/>
              <a:buChar char="•"/>
              <a:defRPr/>
            </a:pPr>
            <a:endParaRPr lang="en-US" dirty="0">
              <a:solidFill>
                <a:schemeClr val="tx1"/>
              </a:solidFill>
              <a:latin typeface="Kievit-Book" pitchFamily="2" charset="0"/>
            </a:endParaRPr>
          </a:p>
        </p:txBody>
      </p:sp>
      <p:sp>
        <p:nvSpPr>
          <p:cNvPr id="9" name="Oval 8"/>
          <p:cNvSpPr/>
          <p:nvPr/>
        </p:nvSpPr>
        <p:spPr bwMode="auto">
          <a:xfrm>
            <a:off x="7315200" y="2209800"/>
            <a:ext cx="519461" cy="514097"/>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10" name="Oval 9"/>
          <p:cNvSpPr/>
          <p:nvPr/>
        </p:nvSpPr>
        <p:spPr bwMode="auto">
          <a:xfrm>
            <a:off x="7924800" y="2895600"/>
            <a:ext cx="519461" cy="514097"/>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11" name="Oval 10"/>
          <p:cNvSpPr/>
          <p:nvPr/>
        </p:nvSpPr>
        <p:spPr bwMode="auto">
          <a:xfrm>
            <a:off x="6553200" y="2971800"/>
            <a:ext cx="519461" cy="514097"/>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12" name="Oval 11"/>
          <p:cNvSpPr/>
          <p:nvPr/>
        </p:nvSpPr>
        <p:spPr bwMode="auto">
          <a:xfrm>
            <a:off x="7315200" y="3581400"/>
            <a:ext cx="519461" cy="514097"/>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13" name="Oval 12"/>
          <p:cNvSpPr/>
          <p:nvPr/>
        </p:nvSpPr>
        <p:spPr bwMode="auto">
          <a:xfrm>
            <a:off x="7315820" y="2895600"/>
            <a:ext cx="532780" cy="534417"/>
          </a:xfrm>
          <a:prstGeom prst="ellipse">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grpSp>
        <p:nvGrpSpPr>
          <p:cNvPr id="3" name="Group 39"/>
          <p:cNvGrpSpPr>
            <a:grpSpLocks/>
          </p:cNvGrpSpPr>
          <p:nvPr/>
        </p:nvGrpSpPr>
        <p:grpSpPr bwMode="auto">
          <a:xfrm>
            <a:off x="381000" y="2057400"/>
            <a:ext cx="4801066" cy="2694295"/>
            <a:chOff x="1303020" y="1600200"/>
            <a:chExt cx="2812053" cy="1599737"/>
          </a:xfrm>
        </p:grpSpPr>
        <p:sp>
          <p:nvSpPr>
            <p:cNvPr id="15" name="Oval 14"/>
            <p:cNvSpPr/>
            <p:nvPr/>
          </p:nvSpPr>
          <p:spPr>
            <a:xfrm>
              <a:off x="2743321" y="1600200"/>
              <a:ext cx="1371752" cy="1447800"/>
            </a:xfrm>
            <a:prstGeom prst="ellipse">
              <a:avLst/>
            </a:prstGeom>
            <a:ln>
              <a:solidFill>
                <a:srgbClr val="C00000"/>
              </a:solidFill>
            </a:ln>
          </p:spPr>
          <p:style>
            <a:lnRef idx="2">
              <a:schemeClr val="accent4"/>
            </a:lnRef>
            <a:fillRef idx="1">
              <a:schemeClr val="lt1"/>
            </a:fillRef>
            <a:effectRef idx="0">
              <a:schemeClr val="accent4"/>
            </a:effectRef>
            <a:fontRef idx="minor">
              <a:schemeClr val="dk1"/>
            </a:fontRef>
          </p:style>
          <p:txBody>
            <a:bodyPr anchor="ctr"/>
            <a:lstStyle/>
            <a:p>
              <a:pPr marL="231775" indent="-231775" algn="ctr" fontAlgn="auto">
                <a:spcBef>
                  <a:spcPts val="0"/>
                </a:spcBef>
                <a:spcAft>
                  <a:spcPts val="0"/>
                </a:spcAft>
                <a:buFont typeface="Arial" pitchFamily="34" charset="0"/>
                <a:buChar char="•"/>
                <a:defRPr/>
              </a:pPr>
              <a:endParaRPr lang="en-US" dirty="0">
                <a:solidFill>
                  <a:schemeClr val="tx1"/>
                </a:solidFill>
                <a:latin typeface="Kievit-Book" pitchFamily="2" charset="0"/>
              </a:endParaRPr>
            </a:p>
          </p:txBody>
        </p:sp>
        <p:sp>
          <p:nvSpPr>
            <p:cNvPr id="16" name="TextBox 15"/>
            <p:cNvSpPr txBox="1"/>
            <p:nvPr/>
          </p:nvSpPr>
          <p:spPr>
            <a:xfrm>
              <a:off x="1570809" y="2172081"/>
              <a:ext cx="1026523" cy="283251"/>
            </a:xfrm>
            <a:prstGeom prst="rect">
              <a:avLst/>
            </a:prstGeom>
            <a:noFill/>
            <a:ln cap="rnd">
              <a:noFill/>
            </a:ln>
          </p:spPr>
          <p:style>
            <a:lnRef idx="2">
              <a:schemeClr val="accent3"/>
            </a:lnRef>
            <a:fillRef idx="1">
              <a:schemeClr val="lt1"/>
            </a:fillRef>
            <a:effectRef idx="0">
              <a:schemeClr val="accent3"/>
            </a:effectRef>
            <a:fontRef idx="minor">
              <a:schemeClr val="dk1"/>
            </a:fontRef>
          </p:style>
          <p:txBody>
            <a:bodyPr wrap="square">
              <a:spAutoFit/>
            </a:bodyPr>
            <a:lstStyle/>
            <a:p>
              <a:pPr marL="177800" indent="-177800" fontAlgn="auto">
                <a:spcBef>
                  <a:spcPts val="0"/>
                </a:spcBef>
                <a:spcAft>
                  <a:spcPts val="0"/>
                </a:spcAft>
                <a:defRPr/>
              </a:pPr>
              <a:r>
                <a:rPr lang="en-US" dirty="0" smtClean="0">
                  <a:latin typeface="Kievit-Book" pitchFamily="2" charset="0"/>
                </a:rPr>
                <a:t>   </a:t>
              </a:r>
              <a:r>
                <a:rPr lang="en-US" sz="2500" dirty="0" smtClean="0">
                  <a:latin typeface="Kievit-Book" pitchFamily="2" charset="0"/>
                </a:rPr>
                <a:t>School </a:t>
              </a:r>
              <a:r>
                <a:rPr lang="en-US" sz="2500" dirty="0">
                  <a:latin typeface="Kievit-Book" pitchFamily="2" charset="0"/>
                </a:rPr>
                <a:t>District</a:t>
              </a:r>
            </a:p>
          </p:txBody>
        </p:sp>
        <p:sp>
          <p:nvSpPr>
            <p:cNvPr id="17" name="Oval 16"/>
            <p:cNvSpPr/>
            <p:nvPr/>
          </p:nvSpPr>
          <p:spPr>
            <a:xfrm>
              <a:off x="3201005" y="1752219"/>
              <a:ext cx="304256" cy="305245"/>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fontAlgn="auto">
                <a:spcBef>
                  <a:spcPts val="0"/>
                </a:spcBef>
                <a:spcAft>
                  <a:spcPts val="0"/>
                </a:spcAft>
                <a:buFont typeface="Arial" pitchFamily="34" charset="0"/>
                <a:buChar char="•"/>
                <a:defRPr/>
              </a:pPr>
              <a:endParaRPr lang="en-US" dirty="0">
                <a:solidFill>
                  <a:schemeClr val="tx1"/>
                </a:solidFill>
                <a:latin typeface="Kievit-Book" pitchFamily="2" charset="0"/>
              </a:endParaRPr>
            </a:p>
          </p:txBody>
        </p:sp>
        <p:sp>
          <p:nvSpPr>
            <p:cNvPr id="18" name="Oval 17"/>
            <p:cNvSpPr/>
            <p:nvPr/>
          </p:nvSpPr>
          <p:spPr>
            <a:xfrm>
              <a:off x="3581975" y="2133473"/>
              <a:ext cx="304256" cy="305245"/>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19" name="Oval 18"/>
            <p:cNvSpPr/>
            <p:nvPr/>
          </p:nvSpPr>
          <p:spPr>
            <a:xfrm>
              <a:off x="2895449" y="2285492"/>
              <a:ext cx="305556" cy="305245"/>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20" name="Oval 19"/>
            <p:cNvSpPr/>
            <p:nvPr/>
          </p:nvSpPr>
          <p:spPr>
            <a:xfrm>
              <a:off x="3353133" y="2514727"/>
              <a:ext cx="304256" cy="305245"/>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21" name="Oval 20"/>
            <p:cNvSpPr/>
            <p:nvPr/>
          </p:nvSpPr>
          <p:spPr>
            <a:xfrm>
              <a:off x="1303020" y="2233613"/>
              <a:ext cx="228842" cy="238887"/>
            </a:xfrm>
            <a:prstGeom prst="ellipse">
              <a:avLst/>
            </a:prstGeom>
            <a:solidFill>
              <a:schemeClr val="bg1">
                <a:lumMod val="5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fontAlgn="auto">
                <a:spcBef>
                  <a:spcPts val="0"/>
                </a:spcBef>
                <a:spcAft>
                  <a:spcPts val="0"/>
                </a:spcAft>
                <a:buFont typeface="Arial" pitchFamily="34" charset="0"/>
                <a:buChar char="•"/>
                <a:defRPr/>
              </a:pPr>
              <a:endParaRPr lang="en-US" dirty="0">
                <a:solidFill>
                  <a:schemeClr val="tx1"/>
                </a:solidFill>
                <a:latin typeface="Kievit-Book" pitchFamily="2" charset="0"/>
              </a:endParaRPr>
            </a:p>
          </p:txBody>
        </p:sp>
        <p:sp>
          <p:nvSpPr>
            <p:cNvPr id="22" name="Oval 21"/>
            <p:cNvSpPr/>
            <p:nvPr/>
          </p:nvSpPr>
          <p:spPr>
            <a:xfrm>
              <a:off x="3429847" y="2590737"/>
              <a:ext cx="152128" cy="152019"/>
            </a:xfrm>
            <a:prstGeom prst="ellipse">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a:buFont typeface="Arial" pitchFamily="34" charset="0"/>
                <a:buChar char="•"/>
                <a:defRPr/>
              </a:pPr>
              <a:endParaRPr lang="en-US" dirty="0">
                <a:solidFill>
                  <a:schemeClr val="tx1"/>
                </a:solidFill>
                <a:latin typeface="Kievit-Book" pitchFamily="2" charset="0"/>
              </a:endParaRPr>
            </a:p>
          </p:txBody>
        </p:sp>
        <p:sp>
          <p:nvSpPr>
            <p:cNvPr id="23" name="TextBox 22"/>
            <p:cNvSpPr txBox="1"/>
            <p:nvPr/>
          </p:nvSpPr>
          <p:spPr>
            <a:xfrm>
              <a:off x="1660071" y="2459831"/>
              <a:ext cx="917273" cy="740106"/>
            </a:xfrm>
            <a:prstGeom prst="rect">
              <a:avLst/>
            </a:prstGeom>
            <a:noFill/>
            <a:ln cap="rnd">
              <a:noFill/>
            </a:ln>
          </p:spPr>
          <p:style>
            <a:lnRef idx="2">
              <a:schemeClr val="accent3"/>
            </a:lnRef>
            <a:fillRef idx="1">
              <a:schemeClr val="lt1"/>
            </a:fillRef>
            <a:effectRef idx="0">
              <a:schemeClr val="accent3"/>
            </a:effectRef>
            <a:fontRef idx="minor">
              <a:schemeClr val="dk1"/>
            </a:fontRef>
          </p:style>
          <p:txBody>
            <a:bodyPr wrap="square">
              <a:spAutoFit/>
            </a:bodyPr>
            <a:lstStyle/>
            <a:p>
              <a:pPr marL="177800" indent="-177800" fontAlgn="auto">
                <a:spcBef>
                  <a:spcPts val="0"/>
                </a:spcBef>
                <a:spcAft>
                  <a:spcPts val="0"/>
                </a:spcAft>
                <a:defRPr/>
              </a:pPr>
              <a:endParaRPr lang="en-US" sz="2500" dirty="0" smtClean="0">
                <a:latin typeface="Kievit-Book" pitchFamily="2" charset="0"/>
              </a:endParaRPr>
            </a:p>
            <a:p>
              <a:pPr marL="177800" indent="-177800" fontAlgn="auto">
                <a:spcBef>
                  <a:spcPts val="0"/>
                </a:spcBef>
                <a:spcAft>
                  <a:spcPts val="0"/>
                </a:spcAft>
                <a:defRPr/>
              </a:pPr>
              <a:r>
                <a:rPr lang="en-US" sz="2500" dirty="0" smtClean="0">
                  <a:latin typeface="Kievit-Book" pitchFamily="2" charset="0"/>
                </a:rPr>
                <a:t>Charter</a:t>
              </a:r>
            </a:p>
            <a:p>
              <a:pPr marL="177800" indent="-177800" fontAlgn="auto">
                <a:spcBef>
                  <a:spcPts val="0"/>
                </a:spcBef>
                <a:spcAft>
                  <a:spcPts val="0"/>
                </a:spcAft>
                <a:defRPr/>
              </a:pPr>
              <a:r>
                <a:rPr lang="en-US" sz="2500" dirty="0" smtClean="0">
                  <a:latin typeface="Kievit-Book" pitchFamily="2" charset="0"/>
                </a:rPr>
                <a:t>School</a:t>
              </a:r>
              <a:endParaRPr lang="en-US" sz="2500" dirty="0">
                <a:latin typeface="Kievit-Book" pitchFamily="2" charset="0"/>
              </a:endParaRPr>
            </a:p>
          </p:txBody>
        </p:sp>
        <p:sp>
          <p:nvSpPr>
            <p:cNvPr id="24" name="Oval 23"/>
            <p:cNvSpPr/>
            <p:nvPr/>
          </p:nvSpPr>
          <p:spPr>
            <a:xfrm>
              <a:off x="1303020" y="1826419"/>
              <a:ext cx="228842" cy="229235"/>
            </a:xfrm>
            <a:prstGeom prst="ellipse">
              <a:avLst/>
            </a:prstGeom>
            <a:ln>
              <a:solidFill>
                <a:srgbClr val="C00000"/>
              </a:solid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fontAlgn="auto">
                <a:spcBef>
                  <a:spcPts val="0"/>
                </a:spcBef>
                <a:spcAft>
                  <a:spcPts val="0"/>
                </a:spcAft>
                <a:buFont typeface="Arial" pitchFamily="34" charset="0"/>
                <a:buChar char="•"/>
                <a:defRPr/>
              </a:pPr>
              <a:endParaRPr lang="en-US" dirty="0">
                <a:solidFill>
                  <a:schemeClr val="tx1"/>
                </a:solidFill>
                <a:latin typeface="Kievit-Book" pitchFamily="2" charset="0"/>
              </a:endParaRPr>
            </a:p>
          </p:txBody>
        </p:sp>
        <p:sp>
          <p:nvSpPr>
            <p:cNvPr id="25" name="TextBox 24"/>
            <p:cNvSpPr txBox="1"/>
            <p:nvPr/>
          </p:nvSpPr>
          <p:spPr>
            <a:xfrm>
              <a:off x="1704703" y="1781175"/>
              <a:ext cx="758734" cy="283251"/>
            </a:xfrm>
            <a:prstGeom prst="rect">
              <a:avLst/>
            </a:prstGeom>
            <a:noFill/>
            <a:ln cap="rnd">
              <a:noFill/>
            </a:ln>
          </p:spPr>
          <p:style>
            <a:lnRef idx="2">
              <a:schemeClr val="accent3"/>
            </a:lnRef>
            <a:fillRef idx="1">
              <a:schemeClr val="lt1"/>
            </a:fillRef>
            <a:effectRef idx="0">
              <a:schemeClr val="accent3"/>
            </a:effectRef>
            <a:fontRef idx="minor">
              <a:schemeClr val="dk1"/>
            </a:fontRef>
          </p:style>
          <p:txBody>
            <a:bodyPr wrap="square">
              <a:spAutoFit/>
            </a:bodyPr>
            <a:lstStyle/>
            <a:p>
              <a:pPr marL="177800" indent="-177800" fontAlgn="auto">
                <a:spcBef>
                  <a:spcPts val="0"/>
                </a:spcBef>
                <a:spcAft>
                  <a:spcPts val="0"/>
                </a:spcAft>
                <a:defRPr/>
              </a:pPr>
              <a:r>
                <a:rPr lang="en-US" sz="2500" dirty="0" smtClean="0">
                  <a:latin typeface="Kievit-Book" pitchFamily="2" charset="0"/>
                </a:rPr>
                <a:t>SELPA </a:t>
              </a:r>
              <a:endParaRPr lang="en-US" sz="2500" dirty="0">
                <a:latin typeface="Kievit-Book" pitchFamily="2" charset="0"/>
              </a:endParaRPr>
            </a:p>
          </p:txBody>
        </p:sp>
        <p:sp>
          <p:nvSpPr>
            <p:cNvPr id="26" name="Oval 25"/>
            <p:cNvSpPr/>
            <p:nvPr/>
          </p:nvSpPr>
          <p:spPr>
            <a:xfrm>
              <a:off x="1303020" y="2776537"/>
              <a:ext cx="228842" cy="240093"/>
            </a:xfrm>
            <a:prstGeom prst="ellipse">
              <a:avLst/>
            </a:prstGeom>
            <a:solidFill>
              <a:schemeClr val="accent2">
                <a:lumMod val="75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231775" indent="-231775" algn="ctr" fontAlgn="auto">
                <a:spcBef>
                  <a:spcPts val="0"/>
                </a:spcBef>
                <a:spcAft>
                  <a:spcPts val="0"/>
                </a:spcAft>
                <a:buFont typeface="Arial" pitchFamily="34" charset="0"/>
                <a:buChar char="•"/>
                <a:defRPr/>
              </a:pPr>
              <a:endParaRPr lang="en-US" dirty="0">
                <a:solidFill>
                  <a:schemeClr val="tx1"/>
                </a:solidFill>
                <a:latin typeface="Kievit-Book" pitchFamily="2" charset="0"/>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latin typeface="+mn-lt"/>
                <a:ea typeface="+mn-ea"/>
                <a:cs typeface="+mn-cs"/>
              </a:rPr>
              <a:t>“School of the District” Model</a:t>
            </a:r>
            <a:endParaRPr lang="en-US" b="1" dirty="0">
              <a:solidFill>
                <a:schemeClr val="bg1"/>
              </a:solidFill>
              <a:effectLst>
                <a:outerShdw blurRad="38100" dist="38100" dir="2700000" algn="tl">
                  <a:srgbClr val="000000">
                    <a:alpha val="43137"/>
                  </a:srgbClr>
                </a:outerShdw>
              </a:effectLst>
              <a:latin typeface="+mn-lt"/>
              <a:ea typeface="+mn-ea"/>
              <a:cs typeface="+mn-cs"/>
            </a:endParaRPr>
          </a:p>
        </p:txBody>
      </p:sp>
      <p:graphicFrame>
        <p:nvGraphicFramePr>
          <p:cNvPr id="5" name="Diagram 4"/>
          <p:cNvGraphicFramePr/>
          <p:nvPr/>
        </p:nvGraphicFramePr>
        <p:xfrm>
          <a:off x="457200" y="1524000"/>
          <a:ext cx="8229600" cy="43434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latin typeface="+mn-lt"/>
                <a:ea typeface="+mn-ea"/>
                <a:cs typeface="+mn-cs"/>
              </a:rPr>
              <a:t>LEA for Special Education</a:t>
            </a:r>
            <a:endParaRPr lang="en-US" b="1" dirty="0">
              <a:solidFill>
                <a:schemeClr val="bg1"/>
              </a:solidFill>
              <a:effectLst>
                <a:outerShdw blurRad="38100" dist="38100" dir="2700000" algn="tl">
                  <a:srgbClr val="000000">
                    <a:alpha val="43137"/>
                  </a:srgbClr>
                </a:outerShdw>
              </a:effectLst>
              <a:latin typeface="+mn-lt"/>
              <a:ea typeface="+mn-ea"/>
              <a:cs typeface="+mn-cs"/>
            </a:endParaRPr>
          </a:p>
        </p:txBody>
      </p:sp>
      <p:graphicFrame>
        <p:nvGraphicFramePr>
          <p:cNvPr id="4" name="Diagram 3"/>
          <p:cNvGraphicFramePr/>
          <p:nvPr/>
        </p:nvGraphicFramePr>
        <p:xfrm>
          <a:off x="457200" y="1371600"/>
          <a:ext cx="8229600" cy="44196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Why would charter schools want to be an LEA?</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solidFill>
            <a:schemeClr val="bg2"/>
          </a:solidFill>
        </p:spPr>
        <p:style>
          <a:lnRef idx="1">
            <a:schemeClr val="accent1"/>
          </a:lnRef>
          <a:fillRef idx="2">
            <a:schemeClr val="accent1"/>
          </a:fillRef>
          <a:effectRef idx="1">
            <a:schemeClr val="accent1"/>
          </a:effectRef>
          <a:fontRef idx="minor">
            <a:schemeClr val="dk1"/>
          </a:fontRef>
        </p:style>
        <p:txBody>
          <a:bodyPr/>
          <a:lstStyle/>
          <a:p>
            <a:pPr marL="0" indent="0" algn="ctr">
              <a:buNone/>
            </a:pPr>
            <a:r>
              <a:rPr lang="en-US" dirty="0" smtClean="0"/>
              <a:t>GOVERNANCE</a:t>
            </a:r>
          </a:p>
          <a:p>
            <a:pPr>
              <a:buFontTx/>
              <a:buChar char="•"/>
            </a:pPr>
            <a:r>
              <a:rPr lang="en-US" dirty="0" smtClean="0"/>
              <a:t>Selection of Staff</a:t>
            </a:r>
          </a:p>
          <a:p>
            <a:pPr>
              <a:buFontTx/>
              <a:buChar char="•"/>
            </a:pPr>
            <a:r>
              <a:rPr lang="en-US" dirty="0" smtClean="0"/>
              <a:t>Assignment of Programs</a:t>
            </a:r>
          </a:p>
          <a:p>
            <a:pPr>
              <a:buFontTx/>
              <a:buChar char="•"/>
            </a:pPr>
            <a:r>
              <a:rPr lang="en-US" dirty="0" smtClean="0"/>
              <a:t>Consistency with Philosophy of Program</a:t>
            </a:r>
          </a:p>
          <a:p>
            <a:pPr>
              <a:buFontTx/>
              <a:buChar char="•"/>
            </a:pPr>
            <a:r>
              <a:rPr lang="en-US" dirty="0" smtClean="0"/>
              <a:t>Authorizer Makes all Decisions</a:t>
            </a:r>
          </a:p>
          <a:p>
            <a:pPr marL="0" indent="0">
              <a:buNone/>
            </a:pPr>
            <a:endParaRPr lang="en-US" dirty="0"/>
          </a:p>
        </p:txBody>
      </p:sp>
      <p:sp>
        <p:nvSpPr>
          <p:cNvPr id="4" name="Content Placeholder 3"/>
          <p:cNvSpPr>
            <a:spLocks noGrp="1"/>
          </p:cNvSpPr>
          <p:nvPr>
            <p:ph sz="quarter" idx="2"/>
          </p:nvPr>
        </p:nvSpPr>
        <p:spPr>
          <a:solidFill>
            <a:schemeClr val="bg2"/>
          </a:solidFill>
        </p:spPr>
        <p:style>
          <a:lnRef idx="1">
            <a:schemeClr val="accent1"/>
          </a:lnRef>
          <a:fillRef idx="2">
            <a:schemeClr val="accent1"/>
          </a:fillRef>
          <a:effectRef idx="1">
            <a:schemeClr val="accent1"/>
          </a:effectRef>
          <a:fontRef idx="minor">
            <a:schemeClr val="dk1"/>
          </a:fontRef>
        </p:style>
        <p:txBody>
          <a:bodyPr/>
          <a:lstStyle/>
          <a:p>
            <a:pPr marL="0" indent="0" algn="ctr">
              <a:buNone/>
            </a:pPr>
            <a:r>
              <a:rPr lang="en-US" dirty="0" smtClean="0"/>
              <a:t>FINANCE</a:t>
            </a:r>
          </a:p>
          <a:p>
            <a:pPr>
              <a:buFontTx/>
              <a:buChar char="•"/>
            </a:pPr>
            <a:r>
              <a:rPr lang="en-US" dirty="0" smtClean="0"/>
              <a:t>Funding Determined by Authorizer</a:t>
            </a:r>
          </a:p>
          <a:p>
            <a:pPr>
              <a:buFontTx/>
              <a:buChar char="•"/>
            </a:pPr>
            <a:r>
              <a:rPr lang="en-US" dirty="0" smtClean="0"/>
              <a:t>May be Faced with Excessive Costs</a:t>
            </a:r>
          </a:p>
          <a:p>
            <a:pPr>
              <a:buFontTx/>
              <a:buChar char="•"/>
            </a:pPr>
            <a:r>
              <a:rPr lang="en-US" dirty="0" smtClean="0"/>
              <a:t>May Pay Greater than “Fair Share”</a:t>
            </a:r>
          </a:p>
          <a:p>
            <a:pPr>
              <a:buFontTx/>
              <a:buChar char="•"/>
            </a:pPr>
            <a:r>
              <a:rPr lang="en-US" dirty="0" smtClean="0"/>
              <a:t>May have Insufficient Services</a:t>
            </a:r>
          </a:p>
          <a:p>
            <a:pPr>
              <a:buFontTx/>
              <a:buChar char="•"/>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264469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Criteria to Consider in Becoming an LEA for a Charter School</a:t>
            </a:r>
            <a:endParaRPr lang="en-US" b="1" dirty="0">
              <a:solidFill>
                <a:schemeClr val="bg1"/>
              </a:solidFill>
              <a:effectLst>
                <a:outerShdw blurRad="38100" dist="38100" dir="2700000" algn="tl">
                  <a:srgbClr val="000000">
                    <a:alpha val="43137"/>
                  </a:srgbClr>
                </a:outerShdw>
              </a:effectLst>
            </a:endParaRPr>
          </a:p>
        </p:txBody>
      </p:sp>
      <p:sp>
        <p:nvSpPr>
          <p:cNvPr id="5" name="Content Placeholder 4"/>
          <p:cNvSpPr>
            <a:spLocks noGrp="1"/>
          </p:cNvSpPr>
          <p:nvPr>
            <p:ph sz="quarter" idx="1"/>
          </p:nvPr>
        </p:nvSpPr>
        <p:spPr>
          <a:solidFill>
            <a:schemeClr val="bg2"/>
          </a:solidFill>
        </p:spPr>
        <p:style>
          <a:lnRef idx="1">
            <a:schemeClr val="accent1"/>
          </a:lnRef>
          <a:fillRef idx="2">
            <a:schemeClr val="accent1"/>
          </a:fillRef>
          <a:effectRef idx="1">
            <a:schemeClr val="accent1"/>
          </a:effectRef>
          <a:fontRef idx="minor">
            <a:schemeClr val="dk1"/>
          </a:fontRef>
        </p:style>
        <p:txBody>
          <a:bodyPr/>
          <a:lstStyle/>
          <a:p>
            <a:endParaRPr lang="en-US" sz="2800" dirty="0" smtClean="0"/>
          </a:p>
          <a:p>
            <a:r>
              <a:rPr lang="en-US" sz="2800" dirty="0" smtClean="0"/>
              <a:t>Compliance</a:t>
            </a:r>
          </a:p>
          <a:p>
            <a:r>
              <a:rPr lang="en-US" sz="2800" dirty="0" smtClean="0"/>
              <a:t>Capacity</a:t>
            </a:r>
          </a:p>
          <a:p>
            <a:r>
              <a:rPr lang="en-US" sz="2800" dirty="0" smtClean="0"/>
              <a:t>Program Expertise</a:t>
            </a:r>
          </a:p>
          <a:p>
            <a:r>
              <a:rPr lang="en-US" sz="2800" dirty="0" smtClean="0"/>
              <a:t>Staff Expertise</a:t>
            </a:r>
          </a:p>
          <a:p>
            <a:r>
              <a:rPr lang="en-US" sz="2800" dirty="0" smtClean="0"/>
              <a:t>Success of General Education Program</a:t>
            </a:r>
          </a:p>
          <a:p>
            <a:r>
              <a:rPr lang="en-US" sz="2800" dirty="0" smtClean="0"/>
              <a:t>Financial Health of the Charter</a:t>
            </a:r>
          </a:p>
          <a:p>
            <a:r>
              <a:rPr lang="en-US" sz="2800" dirty="0" smtClean="0"/>
              <a:t>Communication Technology Availability</a:t>
            </a:r>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668155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US" sz="4000" dirty="0" smtClean="0"/>
              <a:t>Special Education Funding</a:t>
            </a: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64992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191808875"/>
              </p:ext>
            </p:extLst>
          </p:nvPr>
        </p:nvGraphicFramePr>
        <p:xfrm>
          <a:off x="457200" y="609600"/>
          <a:ext cx="8153401" cy="6120137"/>
        </p:xfrm>
        <a:graphic>
          <a:graphicData uri="http://schemas.openxmlformats.org/drawingml/2006/table">
            <a:tbl>
              <a:tblPr firstRow="1" firstCol="1" bandRow="1">
                <a:tableStyleId>{5C22544A-7EE6-4342-B048-85BDC9FD1C3A}</a:tableStyleId>
              </a:tblPr>
              <a:tblGrid>
                <a:gridCol w="1752600"/>
                <a:gridCol w="3276600"/>
                <a:gridCol w="3124201"/>
              </a:tblGrid>
              <a:tr h="191820">
                <a:tc>
                  <a:txBody>
                    <a:bodyPr/>
                    <a:lstStyle/>
                    <a:p>
                      <a:pPr marL="0" marR="0">
                        <a:lnSpc>
                          <a:spcPct val="115000"/>
                        </a:lnSpc>
                        <a:spcBef>
                          <a:spcPts val="0"/>
                        </a:spcBef>
                        <a:spcAft>
                          <a:spcPts val="0"/>
                        </a:spcAft>
                      </a:pPr>
                      <a:r>
                        <a:rPr lang="en-US" sz="1200" dirty="0">
                          <a:effectLst/>
                        </a:rPr>
                        <a:t>Formula Type</a:t>
                      </a:r>
                      <a:endParaRPr lang="en-US" sz="1200" dirty="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gn="ctr">
                        <a:lnSpc>
                          <a:spcPct val="115000"/>
                        </a:lnSpc>
                        <a:spcBef>
                          <a:spcPts val="0"/>
                        </a:spcBef>
                        <a:spcAft>
                          <a:spcPts val="0"/>
                        </a:spcAft>
                      </a:pPr>
                      <a:r>
                        <a:rPr lang="en-US" sz="1100" dirty="0">
                          <a:effectLst/>
                        </a:rPr>
                        <a:t>Description</a:t>
                      </a:r>
                      <a:endParaRPr lang="en-US" sz="1100" dirty="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gn="ctr">
                        <a:lnSpc>
                          <a:spcPct val="115000"/>
                        </a:lnSpc>
                        <a:spcBef>
                          <a:spcPts val="0"/>
                        </a:spcBef>
                        <a:spcAft>
                          <a:spcPts val="0"/>
                        </a:spcAft>
                      </a:pPr>
                      <a:r>
                        <a:rPr lang="en-US" sz="1100" dirty="0">
                          <a:effectLst/>
                        </a:rPr>
                        <a:t>States</a:t>
                      </a:r>
                      <a:endParaRPr lang="en-US" sz="1100" dirty="0">
                        <a:solidFill>
                          <a:srgbClr val="365F91"/>
                        </a:solidFill>
                        <a:effectLst/>
                        <a:latin typeface="Calibri"/>
                        <a:ea typeface="Calibri"/>
                        <a:cs typeface="Times New Roman"/>
                      </a:endParaRPr>
                    </a:p>
                  </a:txBody>
                  <a:tcPr marL="35382" marR="35382" marT="0" marB="0">
                    <a:solidFill>
                      <a:schemeClr val="tx2"/>
                    </a:solidFill>
                  </a:tcPr>
                </a:tc>
              </a:tr>
              <a:tr h="956526">
                <a:tc>
                  <a:txBody>
                    <a:bodyPr/>
                    <a:lstStyle/>
                    <a:p>
                      <a:pPr marL="0" marR="0">
                        <a:lnSpc>
                          <a:spcPct val="115000"/>
                        </a:lnSpc>
                        <a:spcBef>
                          <a:spcPts val="0"/>
                        </a:spcBef>
                        <a:spcAft>
                          <a:spcPts val="0"/>
                        </a:spcAft>
                      </a:pPr>
                      <a:r>
                        <a:rPr lang="en-US" sz="1200" dirty="0">
                          <a:effectLst/>
                        </a:rPr>
                        <a:t>Multiple student </a:t>
                      </a:r>
                    </a:p>
                    <a:p>
                      <a:pPr marL="0" marR="0">
                        <a:lnSpc>
                          <a:spcPct val="115000"/>
                        </a:lnSpc>
                        <a:spcBef>
                          <a:spcPts val="0"/>
                        </a:spcBef>
                        <a:spcAft>
                          <a:spcPts val="0"/>
                        </a:spcAft>
                      </a:pPr>
                      <a:r>
                        <a:rPr lang="en-US" sz="1200" dirty="0">
                          <a:effectLst/>
                        </a:rPr>
                        <a:t>weights</a:t>
                      </a:r>
                      <a:endParaRPr lang="en-US" sz="1200" dirty="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Funding (either a series of multiples </a:t>
                      </a:r>
                      <a:r>
                        <a:rPr lang="en-US" sz="1050" baseline="0" dirty="0" smtClean="0">
                          <a:effectLst/>
                        </a:rPr>
                        <a:t> </a:t>
                      </a:r>
                      <a:r>
                        <a:rPr lang="en-US" sz="1050" dirty="0" smtClean="0">
                          <a:effectLst/>
                        </a:rPr>
                        <a:t>of </a:t>
                      </a:r>
                      <a:r>
                        <a:rPr lang="en-US" sz="1050" dirty="0">
                          <a:effectLst/>
                        </a:rPr>
                        <a:t>the general education amount or </a:t>
                      </a:r>
                      <a:r>
                        <a:rPr lang="en-US" sz="1050" dirty="0" smtClean="0">
                          <a:effectLst/>
                        </a:rPr>
                        <a:t>tiered </a:t>
                      </a:r>
                      <a:r>
                        <a:rPr lang="en-US" sz="1050" dirty="0">
                          <a:effectLst/>
                        </a:rPr>
                        <a:t>dollar amounts) allocated per </a:t>
                      </a:r>
                      <a:r>
                        <a:rPr lang="en-US" sz="1050" dirty="0" smtClean="0">
                          <a:effectLst/>
                        </a:rPr>
                        <a:t>special </a:t>
                      </a:r>
                      <a:r>
                        <a:rPr lang="en-US" sz="1050" dirty="0">
                          <a:effectLst/>
                        </a:rPr>
                        <a:t>education student that varies </a:t>
                      </a:r>
                    </a:p>
                    <a:p>
                      <a:pPr marL="0" marR="0">
                        <a:lnSpc>
                          <a:spcPct val="115000"/>
                        </a:lnSpc>
                        <a:spcBef>
                          <a:spcPts val="0"/>
                        </a:spcBef>
                        <a:spcAft>
                          <a:spcPts val="0"/>
                        </a:spcAft>
                      </a:pPr>
                      <a:r>
                        <a:rPr lang="en-US" sz="1050" dirty="0">
                          <a:effectLst/>
                        </a:rPr>
                        <a:t>by disability, type of placement, or </a:t>
                      </a:r>
                      <a:r>
                        <a:rPr lang="en-US" sz="1050" dirty="0" smtClean="0">
                          <a:effectLst/>
                        </a:rPr>
                        <a:t>student </a:t>
                      </a:r>
                      <a:r>
                        <a:rPr lang="en-US" sz="1050" dirty="0">
                          <a:effectLst/>
                        </a:rPr>
                        <a:t>need</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Arizona, Colorado, Florida, </a:t>
                      </a:r>
                      <a:r>
                        <a:rPr lang="en-US" sz="1100" dirty="0" smtClean="0">
                          <a:effectLst/>
                        </a:rPr>
                        <a:t>Georgia</a:t>
                      </a:r>
                      <a:r>
                        <a:rPr lang="en-US" sz="1100" dirty="0">
                          <a:effectLst/>
                        </a:rPr>
                        <a:t>, Indiana, Iowa, </a:t>
                      </a:r>
                      <a:r>
                        <a:rPr lang="en-US" sz="1100" dirty="0" smtClean="0">
                          <a:effectLst/>
                        </a:rPr>
                        <a:t>Kentucky</a:t>
                      </a:r>
                      <a:r>
                        <a:rPr lang="en-US" sz="1100" dirty="0">
                          <a:effectLst/>
                        </a:rPr>
                        <a:t>, New Mexico, Ohio, </a:t>
                      </a:r>
                    </a:p>
                    <a:p>
                      <a:pPr marL="0" marR="0">
                        <a:lnSpc>
                          <a:spcPct val="115000"/>
                        </a:lnSpc>
                        <a:spcBef>
                          <a:spcPts val="0"/>
                        </a:spcBef>
                        <a:spcAft>
                          <a:spcPts val="0"/>
                        </a:spcAft>
                      </a:pPr>
                      <a:r>
                        <a:rPr lang="en-US" sz="1100" dirty="0">
                          <a:effectLst/>
                        </a:rPr>
                        <a:t>Oklahoma, South Carolina, </a:t>
                      </a:r>
                      <a:r>
                        <a:rPr lang="en-US" sz="1100" dirty="0" smtClean="0">
                          <a:effectLst/>
                        </a:rPr>
                        <a:t>Texas </a:t>
                      </a:r>
                      <a:r>
                        <a:rPr lang="en-US" sz="1100" dirty="0">
                          <a:effectLst/>
                        </a:rPr>
                        <a:t>(n=12)</a:t>
                      </a:r>
                      <a:endParaRPr lang="en-US" sz="1100" dirty="0">
                        <a:solidFill>
                          <a:srgbClr val="365F91"/>
                        </a:solidFill>
                        <a:effectLst/>
                        <a:latin typeface="Calibri"/>
                        <a:ea typeface="Calibri"/>
                        <a:cs typeface="Times New Roman"/>
                      </a:endParaRPr>
                    </a:p>
                  </a:txBody>
                  <a:tcPr marL="35382" marR="35382" marT="0" marB="0"/>
                </a:tc>
              </a:tr>
              <a:tr h="740195">
                <a:tc>
                  <a:txBody>
                    <a:bodyPr/>
                    <a:lstStyle/>
                    <a:p>
                      <a:pPr marL="0" marR="0">
                        <a:lnSpc>
                          <a:spcPct val="115000"/>
                        </a:lnSpc>
                        <a:spcBef>
                          <a:spcPts val="0"/>
                        </a:spcBef>
                        <a:spcAft>
                          <a:spcPts val="0"/>
                        </a:spcAft>
                      </a:pPr>
                      <a:r>
                        <a:rPr lang="en-US" sz="1200">
                          <a:effectLst/>
                        </a:rPr>
                        <a:t>Census-based</a:t>
                      </a:r>
                      <a:endParaRPr lang="en-US" sz="120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A fixed dollar amount per total </a:t>
                      </a:r>
                      <a:r>
                        <a:rPr lang="en-US" sz="1050" dirty="0" smtClean="0">
                          <a:effectLst/>
                        </a:rPr>
                        <a:t>enrollment </a:t>
                      </a:r>
                      <a:r>
                        <a:rPr lang="en-US" sz="1050" dirty="0">
                          <a:effectLst/>
                        </a:rPr>
                        <a:t>or Average Daily </a:t>
                      </a:r>
                      <a:r>
                        <a:rPr lang="en-US" sz="1050" dirty="0" smtClean="0">
                          <a:effectLst/>
                        </a:rPr>
                        <a:t>Membership </a:t>
                      </a:r>
                      <a:r>
                        <a:rPr lang="en-US" sz="1050" dirty="0">
                          <a:effectLst/>
                        </a:rPr>
                        <a:t>(ADM)</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Alabama, California, Idaho, </a:t>
                      </a:r>
                      <a:r>
                        <a:rPr lang="en-US" sz="1100" dirty="0" smtClean="0">
                          <a:effectLst/>
                        </a:rPr>
                        <a:t>Massachusetts</a:t>
                      </a:r>
                      <a:r>
                        <a:rPr lang="en-US" sz="1100" dirty="0">
                          <a:effectLst/>
                        </a:rPr>
                        <a:t>, Montana, </a:t>
                      </a:r>
                      <a:r>
                        <a:rPr lang="en-US" sz="1100" dirty="0" smtClean="0">
                          <a:effectLst/>
                        </a:rPr>
                        <a:t>New </a:t>
                      </a:r>
                      <a:r>
                        <a:rPr lang="en-US" sz="1100" dirty="0">
                          <a:effectLst/>
                        </a:rPr>
                        <a:t>Jersey, Pennsylvania </a:t>
                      </a:r>
                      <a:r>
                        <a:rPr lang="en-US" sz="1100" dirty="0" smtClean="0">
                          <a:effectLst/>
                        </a:rPr>
                        <a:t>(</a:t>
                      </a:r>
                      <a:r>
                        <a:rPr lang="en-US" sz="1100" dirty="0">
                          <a:effectLst/>
                        </a:rPr>
                        <a:t>n=7)</a:t>
                      </a:r>
                      <a:endParaRPr lang="en-US" sz="1100" dirty="0">
                        <a:solidFill>
                          <a:srgbClr val="365F91"/>
                        </a:solidFill>
                        <a:effectLst/>
                        <a:latin typeface="Calibri"/>
                        <a:ea typeface="Calibri"/>
                        <a:cs typeface="Times New Roman"/>
                      </a:endParaRPr>
                    </a:p>
                  </a:txBody>
                  <a:tcPr marL="35382" marR="35382" marT="0" marB="0"/>
                </a:tc>
              </a:tr>
              <a:tr h="740195">
                <a:tc>
                  <a:txBody>
                    <a:bodyPr/>
                    <a:lstStyle/>
                    <a:p>
                      <a:pPr marL="0" marR="0">
                        <a:lnSpc>
                          <a:spcPct val="115000"/>
                        </a:lnSpc>
                        <a:spcBef>
                          <a:spcPts val="0"/>
                        </a:spcBef>
                        <a:spcAft>
                          <a:spcPts val="0"/>
                        </a:spcAft>
                      </a:pPr>
                      <a:r>
                        <a:rPr lang="en-US" sz="1200" dirty="0">
                          <a:effectLst/>
                        </a:rPr>
                        <a:t>Single student </a:t>
                      </a:r>
                    </a:p>
                    <a:p>
                      <a:pPr marL="0" marR="0">
                        <a:lnSpc>
                          <a:spcPct val="115000"/>
                        </a:lnSpc>
                        <a:spcBef>
                          <a:spcPts val="0"/>
                        </a:spcBef>
                        <a:spcAft>
                          <a:spcPts val="0"/>
                        </a:spcAft>
                      </a:pPr>
                      <a:r>
                        <a:rPr lang="en-US" sz="1200" dirty="0">
                          <a:effectLst/>
                        </a:rPr>
                        <a:t>weights</a:t>
                      </a:r>
                      <a:endParaRPr lang="en-US" sz="1200" dirty="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Funding (either a single multiple of </a:t>
                      </a:r>
                      <a:r>
                        <a:rPr lang="en-US" sz="1050" dirty="0" smtClean="0">
                          <a:effectLst/>
                        </a:rPr>
                        <a:t>the </a:t>
                      </a:r>
                      <a:r>
                        <a:rPr lang="en-US" sz="1050" dirty="0">
                          <a:effectLst/>
                        </a:rPr>
                        <a:t>general education amount or a </a:t>
                      </a:r>
                      <a:r>
                        <a:rPr lang="en-US" sz="1050" dirty="0" smtClean="0">
                          <a:effectLst/>
                        </a:rPr>
                        <a:t>fixed </a:t>
                      </a:r>
                      <a:r>
                        <a:rPr lang="en-US" sz="1050" dirty="0">
                          <a:effectLst/>
                        </a:rPr>
                        <a:t>dollar amount) allocated per </a:t>
                      </a:r>
                      <a:r>
                        <a:rPr lang="en-US" sz="1050" dirty="0" smtClean="0">
                          <a:effectLst/>
                        </a:rPr>
                        <a:t>special </a:t>
                      </a:r>
                      <a:r>
                        <a:rPr lang="en-US" sz="1050" dirty="0">
                          <a:effectLst/>
                        </a:rPr>
                        <a:t>education student</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Louisiana, Maine, New </a:t>
                      </a:r>
                      <a:r>
                        <a:rPr lang="en-US" sz="1100" dirty="0" smtClean="0">
                          <a:effectLst/>
                        </a:rPr>
                        <a:t>Hampshire, </a:t>
                      </a:r>
                      <a:r>
                        <a:rPr lang="en-US" sz="1100" dirty="0">
                          <a:effectLst/>
                        </a:rPr>
                        <a:t>New York, North </a:t>
                      </a:r>
                      <a:r>
                        <a:rPr lang="en-US" sz="1100" dirty="0" smtClean="0">
                          <a:effectLst/>
                        </a:rPr>
                        <a:t>Carolina</a:t>
                      </a:r>
                      <a:r>
                        <a:rPr lang="en-US" sz="1100" dirty="0">
                          <a:effectLst/>
                        </a:rPr>
                        <a:t>, Oregon, </a:t>
                      </a:r>
                      <a:r>
                        <a:rPr lang="en-US" sz="1100" dirty="0" smtClean="0">
                          <a:effectLst/>
                        </a:rPr>
                        <a:t>Washington </a:t>
                      </a:r>
                      <a:r>
                        <a:rPr lang="en-US" sz="1100" dirty="0">
                          <a:effectLst/>
                        </a:rPr>
                        <a:t>(n=7)</a:t>
                      </a:r>
                      <a:endParaRPr lang="en-US" sz="1100" dirty="0">
                        <a:solidFill>
                          <a:srgbClr val="365F91"/>
                        </a:solidFill>
                        <a:effectLst/>
                        <a:latin typeface="Calibri"/>
                        <a:ea typeface="Calibri"/>
                        <a:cs typeface="Times New Roman"/>
                      </a:endParaRPr>
                    </a:p>
                  </a:txBody>
                  <a:tcPr marL="35382" marR="35382" marT="0" marB="0"/>
                </a:tc>
              </a:tr>
              <a:tr h="740195">
                <a:tc>
                  <a:txBody>
                    <a:bodyPr/>
                    <a:lstStyle/>
                    <a:p>
                      <a:pPr marL="0" marR="0">
                        <a:lnSpc>
                          <a:spcPct val="115000"/>
                        </a:lnSpc>
                        <a:spcBef>
                          <a:spcPts val="0"/>
                        </a:spcBef>
                        <a:spcAft>
                          <a:spcPts val="0"/>
                        </a:spcAft>
                      </a:pPr>
                      <a:r>
                        <a:rPr lang="en-US" sz="1200">
                          <a:effectLst/>
                        </a:rPr>
                        <a:t>No separate </a:t>
                      </a:r>
                    </a:p>
                    <a:p>
                      <a:pPr marL="0" marR="0">
                        <a:lnSpc>
                          <a:spcPct val="115000"/>
                        </a:lnSpc>
                        <a:spcBef>
                          <a:spcPts val="0"/>
                        </a:spcBef>
                        <a:spcAft>
                          <a:spcPts val="0"/>
                        </a:spcAft>
                      </a:pPr>
                      <a:r>
                        <a:rPr lang="en-US" sz="1200">
                          <a:effectLst/>
                        </a:rPr>
                        <a:t>special education </a:t>
                      </a:r>
                    </a:p>
                    <a:p>
                      <a:pPr marL="0" marR="0">
                        <a:lnSpc>
                          <a:spcPct val="115000"/>
                        </a:lnSpc>
                        <a:spcBef>
                          <a:spcPts val="0"/>
                        </a:spcBef>
                        <a:spcAft>
                          <a:spcPts val="0"/>
                        </a:spcAft>
                      </a:pPr>
                      <a:r>
                        <a:rPr lang="en-US" sz="1200">
                          <a:effectLst/>
                        </a:rPr>
                        <a:t>funding</a:t>
                      </a:r>
                      <a:endParaRPr lang="en-US" sz="120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Funding to support special education </a:t>
                      </a:r>
                      <a:r>
                        <a:rPr lang="en-US" sz="1050" dirty="0" smtClean="0">
                          <a:effectLst/>
                        </a:rPr>
                        <a:t>is </a:t>
                      </a:r>
                      <a:r>
                        <a:rPr lang="en-US" sz="1050" dirty="0">
                          <a:effectLst/>
                        </a:rPr>
                        <a:t>rolled into the overall funding </a:t>
                      </a:r>
                      <a:r>
                        <a:rPr lang="en-US" sz="1050" dirty="0" smtClean="0">
                          <a:effectLst/>
                        </a:rPr>
                        <a:t>levels</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Arkansas, Connecticut, </a:t>
                      </a:r>
                      <a:r>
                        <a:rPr lang="en-US" sz="1100" dirty="0" smtClean="0">
                          <a:effectLst/>
                        </a:rPr>
                        <a:t>Hawaii</a:t>
                      </a:r>
                      <a:r>
                        <a:rPr lang="en-US" sz="1100" dirty="0">
                          <a:effectLst/>
                        </a:rPr>
                        <a:t>, Missouri, North </a:t>
                      </a:r>
                      <a:r>
                        <a:rPr lang="en-US" sz="1100" dirty="0" smtClean="0">
                          <a:effectLst/>
                        </a:rPr>
                        <a:t>Dakota</a:t>
                      </a:r>
                      <a:r>
                        <a:rPr lang="en-US" sz="1100" dirty="0">
                          <a:effectLst/>
                        </a:rPr>
                        <a:t>, Rhode Island, West </a:t>
                      </a:r>
                      <a:r>
                        <a:rPr lang="en-US" sz="1100" dirty="0" smtClean="0">
                          <a:effectLst/>
                        </a:rPr>
                        <a:t>Virginia </a:t>
                      </a:r>
                      <a:r>
                        <a:rPr lang="en-US" sz="1100" dirty="0">
                          <a:effectLst/>
                        </a:rPr>
                        <a:t>(n=7)</a:t>
                      </a:r>
                      <a:endParaRPr lang="en-US" sz="1100" dirty="0">
                        <a:solidFill>
                          <a:srgbClr val="365F91"/>
                        </a:solidFill>
                        <a:effectLst/>
                        <a:latin typeface="Calibri"/>
                        <a:ea typeface="Calibri"/>
                        <a:cs typeface="Times New Roman"/>
                      </a:endParaRPr>
                    </a:p>
                  </a:txBody>
                  <a:tcPr marL="35382" marR="35382" marT="0" marB="0"/>
                </a:tc>
              </a:tr>
              <a:tr h="1261395">
                <a:tc>
                  <a:txBody>
                    <a:bodyPr/>
                    <a:lstStyle/>
                    <a:p>
                      <a:pPr marL="0" marR="0">
                        <a:lnSpc>
                          <a:spcPct val="115000"/>
                        </a:lnSpc>
                        <a:spcBef>
                          <a:spcPts val="0"/>
                        </a:spcBef>
                        <a:spcAft>
                          <a:spcPts val="0"/>
                        </a:spcAft>
                      </a:pPr>
                      <a:r>
                        <a:rPr lang="en-US" sz="1200" dirty="0">
                          <a:effectLst/>
                        </a:rPr>
                        <a:t>Resource-based</a:t>
                      </a:r>
                      <a:endParaRPr lang="en-US" sz="1200" dirty="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Funding based on payment for a </a:t>
                      </a:r>
                      <a:r>
                        <a:rPr lang="en-US" sz="1050" dirty="0" smtClean="0">
                          <a:effectLst/>
                        </a:rPr>
                        <a:t>certain </a:t>
                      </a:r>
                      <a:r>
                        <a:rPr lang="en-US" sz="1050" dirty="0">
                          <a:effectLst/>
                        </a:rPr>
                        <a:t>number of specific education </a:t>
                      </a:r>
                      <a:r>
                        <a:rPr lang="en-US" sz="1050" dirty="0" smtClean="0">
                          <a:effectLst/>
                        </a:rPr>
                        <a:t>resources </a:t>
                      </a:r>
                      <a:r>
                        <a:rPr lang="en-US" sz="1050" dirty="0">
                          <a:effectLst/>
                        </a:rPr>
                        <a:t>(e.g., teachers or </a:t>
                      </a:r>
                    </a:p>
                    <a:p>
                      <a:pPr marL="0" marR="0">
                        <a:lnSpc>
                          <a:spcPct val="115000"/>
                        </a:lnSpc>
                        <a:spcBef>
                          <a:spcPts val="0"/>
                        </a:spcBef>
                        <a:spcAft>
                          <a:spcPts val="0"/>
                        </a:spcAft>
                      </a:pPr>
                      <a:r>
                        <a:rPr lang="en-US" sz="1050" dirty="0">
                          <a:effectLst/>
                        </a:rPr>
                        <a:t>classroom units), usually determined </a:t>
                      </a:r>
                      <a:r>
                        <a:rPr lang="en-US" sz="1050" dirty="0" smtClean="0">
                          <a:effectLst/>
                        </a:rPr>
                        <a:t>by </a:t>
                      </a:r>
                      <a:r>
                        <a:rPr lang="en-US" sz="1050" dirty="0">
                          <a:effectLst/>
                        </a:rPr>
                        <a:t>prescribed staff/student ratios </a:t>
                      </a:r>
                      <a:r>
                        <a:rPr lang="en-US" sz="1050" dirty="0" smtClean="0">
                          <a:effectLst/>
                        </a:rPr>
                        <a:t>that </a:t>
                      </a:r>
                      <a:r>
                        <a:rPr lang="en-US" sz="1050" dirty="0">
                          <a:effectLst/>
                        </a:rPr>
                        <a:t>may vary by disability, type of </a:t>
                      </a:r>
                      <a:r>
                        <a:rPr lang="en-US" sz="1050" dirty="0" smtClean="0">
                          <a:effectLst/>
                        </a:rPr>
                        <a:t>placement </a:t>
                      </a:r>
                      <a:r>
                        <a:rPr lang="en-US" sz="1050" dirty="0">
                          <a:effectLst/>
                        </a:rPr>
                        <a:t>or student need</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Delaware, Kansas, </a:t>
                      </a:r>
                      <a:r>
                        <a:rPr lang="en-US" sz="1100" dirty="0" smtClean="0">
                          <a:effectLst/>
                        </a:rPr>
                        <a:t>Mississippi</a:t>
                      </a:r>
                      <a:r>
                        <a:rPr lang="en-US" sz="1100" dirty="0">
                          <a:effectLst/>
                        </a:rPr>
                        <a:t>, Nevada, </a:t>
                      </a:r>
                    </a:p>
                    <a:p>
                      <a:pPr marL="0" marR="0">
                        <a:lnSpc>
                          <a:spcPct val="115000"/>
                        </a:lnSpc>
                        <a:spcBef>
                          <a:spcPts val="0"/>
                        </a:spcBef>
                        <a:spcAft>
                          <a:spcPts val="0"/>
                        </a:spcAft>
                      </a:pPr>
                      <a:r>
                        <a:rPr lang="en-US" sz="1100" dirty="0">
                          <a:effectLst/>
                        </a:rPr>
                        <a:t>Tennessee, Virginia (n=6)</a:t>
                      </a:r>
                      <a:endParaRPr lang="en-US" sz="1100" dirty="0">
                        <a:solidFill>
                          <a:srgbClr val="365F91"/>
                        </a:solidFill>
                        <a:effectLst/>
                        <a:latin typeface="Calibri"/>
                        <a:ea typeface="Calibri"/>
                        <a:cs typeface="Times New Roman"/>
                      </a:endParaRPr>
                    </a:p>
                  </a:txBody>
                  <a:tcPr marL="35382" marR="35382" marT="0" marB="0"/>
                </a:tc>
              </a:tr>
              <a:tr h="363869">
                <a:tc>
                  <a:txBody>
                    <a:bodyPr/>
                    <a:lstStyle/>
                    <a:p>
                      <a:pPr marL="0" marR="0">
                        <a:lnSpc>
                          <a:spcPct val="115000"/>
                        </a:lnSpc>
                        <a:spcBef>
                          <a:spcPts val="0"/>
                        </a:spcBef>
                        <a:spcAft>
                          <a:spcPts val="0"/>
                        </a:spcAft>
                      </a:pPr>
                      <a:r>
                        <a:rPr lang="en-US" sz="1200">
                          <a:effectLst/>
                        </a:rPr>
                        <a:t>Combination</a:t>
                      </a:r>
                      <a:endParaRPr lang="en-US" sz="120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Funding based on a combination of </a:t>
                      </a:r>
                      <a:r>
                        <a:rPr lang="en-US" sz="1050" dirty="0" smtClean="0">
                          <a:effectLst/>
                        </a:rPr>
                        <a:t>formula </a:t>
                      </a:r>
                      <a:r>
                        <a:rPr lang="en-US" sz="1050" dirty="0">
                          <a:effectLst/>
                        </a:rPr>
                        <a:t>types</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Alaska, Illinois, Maryland, </a:t>
                      </a:r>
                      <a:r>
                        <a:rPr lang="en-US" sz="1100" dirty="0" smtClean="0">
                          <a:effectLst/>
                        </a:rPr>
                        <a:t>South </a:t>
                      </a:r>
                      <a:r>
                        <a:rPr lang="en-US" sz="1100" dirty="0">
                          <a:effectLst/>
                        </a:rPr>
                        <a:t>Dakota, Vermont (n = 5)</a:t>
                      </a:r>
                      <a:endParaRPr lang="en-US" sz="1100" dirty="0">
                        <a:solidFill>
                          <a:srgbClr val="365F91"/>
                        </a:solidFill>
                        <a:effectLst/>
                        <a:latin typeface="Calibri"/>
                        <a:ea typeface="Calibri"/>
                        <a:cs typeface="Times New Roman"/>
                      </a:endParaRPr>
                    </a:p>
                  </a:txBody>
                  <a:tcPr marL="35382" marR="35382" marT="0" marB="0"/>
                </a:tc>
              </a:tr>
              <a:tr h="552032">
                <a:tc>
                  <a:txBody>
                    <a:bodyPr/>
                    <a:lstStyle/>
                    <a:p>
                      <a:pPr marL="0" marR="0">
                        <a:lnSpc>
                          <a:spcPct val="115000"/>
                        </a:lnSpc>
                        <a:spcBef>
                          <a:spcPts val="0"/>
                        </a:spcBef>
                        <a:spcAft>
                          <a:spcPts val="0"/>
                        </a:spcAft>
                      </a:pPr>
                      <a:r>
                        <a:rPr lang="en-US" sz="1200">
                          <a:effectLst/>
                        </a:rPr>
                        <a:t>Percentage </a:t>
                      </a:r>
                    </a:p>
                    <a:p>
                      <a:pPr marL="0" marR="0">
                        <a:lnSpc>
                          <a:spcPct val="115000"/>
                        </a:lnSpc>
                        <a:spcBef>
                          <a:spcPts val="0"/>
                        </a:spcBef>
                        <a:spcAft>
                          <a:spcPts val="0"/>
                        </a:spcAft>
                      </a:pPr>
                      <a:r>
                        <a:rPr lang="en-US" sz="1200">
                          <a:effectLst/>
                        </a:rPr>
                        <a:t>reimbursement  </a:t>
                      </a:r>
                      <a:endParaRPr lang="en-US" sz="120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Funding based on a percentage of </a:t>
                      </a:r>
                      <a:r>
                        <a:rPr lang="en-US" sz="1050" baseline="0" dirty="0" smtClean="0">
                          <a:effectLst/>
                        </a:rPr>
                        <a:t> a</a:t>
                      </a:r>
                      <a:r>
                        <a:rPr lang="en-US" sz="1050" dirty="0" smtClean="0">
                          <a:effectLst/>
                        </a:rPr>
                        <a:t>llowable</a:t>
                      </a:r>
                      <a:r>
                        <a:rPr lang="en-US" sz="1050" dirty="0">
                          <a:effectLst/>
                        </a:rPr>
                        <a:t>, actual expenditures</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Michigan, Minnesota, </a:t>
                      </a:r>
                      <a:r>
                        <a:rPr lang="en-US" sz="1100" dirty="0" smtClean="0">
                          <a:effectLst/>
                        </a:rPr>
                        <a:t>Nebraska</a:t>
                      </a:r>
                      <a:r>
                        <a:rPr lang="en-US" sz="1100" dirty="0">
                          <a:effectLst/>
                        </a:rPr>
                        <a:t>, Wisconsin, </a:t>
                      </a:r>
                    </a:p>
                    <a:p>
                      <a:pPr marL="0" marR="0">
                        <a:lnSpc>
                          <a:spcPct val="115000"/>
                        </a:lnSpc>
                        <a:spcBef>
                          <a:spcPts val="0"/>
                        </a:spcBef>
                        <a:spcAft>
                          <a:spcPts val="0"/>
                        </a:spcAft>
                      </a:pPr>
                      <a:r>
                        <a:rPr lang="en-US" sz="1100" dirty="0">
                          <a:effectLst/>
                        </a:rPr>
                        <a:t>Wyoming (n = 5)</a:t>
                      </a:r>
                      <a:endParaRPr lang="en-US" sz="1100" dirty="0">
                        <a:solidFill>
                          <a:srgbClr val="365F91"/>
                        </a:solidFill>
                        <a:effectLst/>
                        <a:latin typeface="Calibri"/>
                        <a:ea typeface="Calibri"/>
                        <a:cs typeface="Times New Roman"/>
                      </a:endParaRPr>
                    </a:p>
                  </a:txBody>
                  <a:tcPr marL="35382" marR="35382" marT="0" marB="0"/>
                </a:tc>
              </a:tr>
              <a:tr h="533716">
                <a:tc>
                  <a:txBody>
                    <a:bodyPr/>
                    <a:lstStyle/>
                    <a:p>
                      <a:pPr marL="0" marR="0">
                        <a:lnSpc>
                          <a:spcPct val="115000"/>
                        </a:lnSpc>
                        <a:spcBef>
                          <a:spcPts val="0"/>
                        </a:spcBef>
                        <a:spcAft>
                          <a:spcPts val="0"/>
                        </a:spcAft>
                      </a:pPr>
                      <a:r>
                        <a:rPr lang="en-US" sz="1200" dirty="0">
                          <a:effectLst/>
                        </a:rPr>
                        <a:t>Block grant</a:t>
                      </a:r>
                      <a:endParaRPr lang="en-US" sz="1200" dirty="0">
                        <a:solidFill>
                          <a:srgbClr val="365F91"/>
                        </a:solidFill>
                        <a:effectLst/>
                        <a:latin typeface="Calibri"/>
                        <a:ea typeface="Calibri"/>
                        <a:cs typeface="Times New Roman"/>
                      </a:endParaRPr>
                    </a:p>
                  </a:txBody>
                  <a:tcPr marL="35382" marR="35382" marT="0" marB="0">
                    <a:solidFill>
                      <a:schemeClr val="tx2"/>
                    </a:solidFill>
                  </a:tcPr>
                </a:tc>
                <a:tc>
                  <a:txBody>
                    <a:bodyPr/>
                    <a:lstStyle/>
                    <a:p>
                      <a:pPr marL="0" marR="0">
                        <a:lnSpc>
                          <a:spcPct val="115000"/>
                        </a:lnSpc>
                        <a:spcBef>
                          <a:spcPts val="0"/>
                        </a:spcBef>
                        <a:spcAft>
                          <a:spcPts val="0"/>
                        </a:spcAft>
                      </a:pPr>
                      <a:r>
                        <a:rPr lang="en-US" sz="1050" dirty="0">
                          <a:effectLst/>
                        </a:rPr>
                        <a:t>Funding based on base-year or prior </a:t>
                      </a:r>
                      <a:r>
                        <a:rPr lang="en-US" sz="1050" dirty="0" smtClean="0">
                          <a:effectLst/>
                        </a:rPr>
                        <a:t>year </a:t>
                      </a:r>
                      <a:r>
                        <a:rPr lang="en-US" sz="1050" dirty="0">
                          <a:effectLst/>
                        </a:rPr>
                        <a:t>allocations, revenues, and/or </a:t>
                      </a:r>
                      <a:r>
                        <a:rPr lang="en-US" sz="1050" dirty="0" smtClean="0">
                          <a:effectLst/>
                        </a:rPr>
                        <a:t>Enrollment</a:t>
                      </a:r>
                      <a:endParaRPr lang="en-US" sz="1050" dirty="0">
                        <a:solidFill>
                          <a:srgbClr val="365F91"/>
                        </a:solidFill>
                        <a:effectLst/>
                        <a:latin typeface="Calibri"/>
                        <a:ea typeface="Calibri"/>
                        <a:cs typeface="Times New Roman"/>
                      </a:endParaRPr>
                    </a:p>
                  </a:txBody>
                  <a:tcPr marL="35382" marR="35382" marT="0" marB="0"/>
                </a:tc>
                <a:tc>
                  <a:txBody>
                    <a:bodyPr/>
                    <a:lstStyle/>
                    <a:p>
                      <a:pPr marL="0" marR="0">
                        <a:lnSpc>
                          <a:spcPct val="115000"/>
                        </a:lnSpc>
                        <a:spcBef>
                          <a:spcPts val="0"/>
                        </a:spcBef>
                        <a:spcAft>
                          <a:spcPts val="0"/>
                        </a:spcAft>
                      </a:pPr>
                      <a:r>
                        <a:rPr lang="en-US" sz="1100" dirty="0">
                          <a:effectLst/>
                        </a:rPr>
                        <a:t>Utah (n = 1)</a:t>
                      </a:r>
                      <a:endParaRPr lang="en-US" sz="1100" dirty="0">
                        <a:solidFill>
                          <a:srgbClr val="365F91"/>
                        </a:solidFill>
                        <a:effectLst/>
                        <a:latin typeface="Calibri"/>
                        <a:ea typeface="Calibri"/>
                        <a:cs typeface="Times New Roman"/>
                      </a:endParaRPr>
                    </a:p>
                  </a:txBody>
                  <a:tcPr marL="35382" marR="35382" marT="0" marB="0"/>
                </a:tc>
              </a:tr>
            </a:tbl>
          </a:graphicData>
        </a:graphic>
      </p:graphicFrame>
      <p:sp>
        <p:nvSpPr>
          <p:cNvPr id="5" name="TextBox 4"/>
          <p:cNvSpPr txBox="1"/>
          <p:nvPr/>
        </p:nvSpPr>
        <p:spPr>
          <a:xfrm>
            <a:off x="152400" y="1371600"/>
            <a:ext cx="553998" cy="5181600"/>
          </a:xfrm>
          <a:prstGeom prst="rect">
            <a:avLst/>
          </a:prstGeom>
          <a:noFill/>
        </p:spPr>
        <p:txBody>
          <a:bodyPr vert="vert270" wrap="square" rtlCol="0">
            <a:spAutoFit/>
          </a:bodyPr>
          <a:lstStyle/>
          <a:p>
            <a:r>
              <a:rPr lang="en-US" sz="800" dirty="0" smtClean="0">
                <a:solidFill>
                  <a:prstClr val="black"/>
                </a:solidFill>
              </a:rPr>
              <a:t>Source</a:t>
            </a:r>
            <a:r>
              <a:rPr lang="en-US" sz="800" dirty="0">
                <a:solidFill>
                  <a:prstClr val="black"/>
                </a:solidFill>
              </a:rPr>
              <a:t>:   Developed on the basis of descriptions provided on the Survey on State Special Education </a:t>
            </a:r>
            <a:r>
              <a:rPr lang="en-US" sz="800" dirty="0" smtClean="0">
                <a:solidFill>
                  <a:prstClr val="black"/>
                </a:solidFill>
              </a:rPr>
              <a:t>Funding Systems</a:t>
            </a:r>
            <a:r>
              <a:rPr lang="en-US" sz="800" dirty="0">
                <a:solidFill>
                  <a:prstClr val="black"/>
                </a:solidFill>
              </a:rPr>
              <a:t>, 2008-2009, conducted by Project Forum.</a:t>
            </a:r>
          </a:p>
          <a:p>
            <a:endParaRPr lang="en-US" sz="800" dirty="0">
              <a:solidFill>
                <a:prstClr val="black"/>
              </a:solidFill>
            </a:endParaRPr>
          </a:p>
        </p:txBody>
      </p:sp>
      <p:sp>
        <p:nvSpPr>
          <p:cNvPr id="6" name="TextBox 5"/>
          <p:cNvSpPr txBox="1"/>
          <p:nvPr/>
        </p:nvSpPr>
        <p:spPr>
          <a:xfrm>
            <a:off x="457200" y="76200"/>
            <a:ext cx="8153400" cy="457200"/>
          </a:xfrm>
          <a:prstGeom prst="rect">
            <a:avLst/>
          </a:prstGeo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spcBef>
                <a:spcPct val="0"/>
              </a:spcBef>
            </a:pPr>
            <a:r>
              <a:rPr lang="en-US" sz="1400" b="1" cap="small" dirty="0">
                <a:solidFill>
                  <a:schemeClr val="bg1"/>
                </a:solidFill>
                <a:effectLst>
                  <a:outerShdw blurRad="38100" dist="38100" dir="2700000" algn="tl">
                    <a:srgbClr val="000000">
                      <a:alpha val="43137"/>
                    </a:srgbClr>
                  </a:outerShdw>
                </a:effectLst>
              </a:rPr>
              <a:t>STATE SPECIAL EDUCATION FUNDING FORMULAS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917070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9445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Special Education Income</a:t>
            </a:r>
          </a:p>
        </p:txBody>
      </p:sp>
      <p:sp>
        <p:nvSpPr>
          <p:cNvPr id="4" name="Content Placeholder 3"/>
          <p:cNvSpPr>
            <a:spLocks noGrp="1"/>
          </p:cNvSpPr>
          <p:nvPr>
            <p:ph sz="quarter" idx="1"/>
          </p:nvPr>
        </p:nvSpPr>
        <p:spPr>
          <a:xfrm>
            <a:off x="457200" y="1143000"/>
            <a:ext cx="7467600" cy="5330952"/>
          </a:xfrm>
        </p:spPr>
        <p:txBody>
          <a:bodyPr>
            <a:normAutofit fontScale="85000" lnSpcReduction="10000"/>
          </a:bodyPr>
          <a:lstStyle/>
          <a:p>
            <a:pPr marL="274320" lvl="1">
              <a:spcBef>
                <a:spcPts val="600"/>
              </a:spcBef>
              <a:buSzPct val="70000"/>
              <a:buFont typeface="Wingdings"/>
              <a:buChar char=""/>
            </a:pPr>
            <a:endParaRPr lang="en-US" sz="1800" dirty="0">
              <a:solidFill>
                <a:schemeClr val="accent1">
                  <a:lumMod val="50000"/>
                </a:schemeClr>
              </a:solidFill>
            </a:endParaRPr>
          </a:p>
          <a:p>
            <a:pPr>
              <a:defRPr/>
            </a:pPr>
            <a:r>
              <a:rPr lang="en-US" sz="1800" dirty="0">
                <a:solidFill>
                  <a:schemeClr val="accent1">
                    <a:lumMod val="50000"/>
                  </a:schemeClr>
                </a:solidFill>
              </a:rPr>
              <a:t>Funding for each LEA varies throughout the state based on the unique </a:t>
            </a:r>
            <a:r>
              <a:rPr lang="en-US" sz="1800" dirty="0"/>
              <a:t>local allocation plan</a:t>
            </a:r>
          </a:p>
          <a:p>
            <a:pPr marL="674370" lvl="1">
              <a:defRPr/>
            </a:pPr>
            <a:r>
              <a:rPr lang="en-US" sz="1800" dirty="0">
                <a:solidFill>
                  <a:schemeClr val="accent1">
                    <a:lumMod val="50000"/>
                  </a:schemeClr>
                </a:solidFill>
              </a:rPr>
              <a:t>Each SELPA has unique characteristics of funding</a:t>
            </a:r>
          </a:p>
          <a:p>
            <a:pPr marL="674370" lvl="1">
              <a:defRPr/>
            </a:pPr>
            <a:r>
              <a:rPr lang="en-US" sz="1800" dirty="0">
                <a:solidFill>
                  <a:schemeClr val="accent1">
                    <a:lumMod val="50000"/>
                  </a:schemeClr>
                </a:solidFill>
              </a:rPr>
              <a:t>Each SELPA allocation plan distributes funds to LEAs in a unique manner.</a:t>
            </a:r>
            <a:r>
              <a:rPr lang="en-US" sz="1800" dirty="0"/>
              <a:t> </a:t>
            </a:r>
          </a:p>
          <a:p>
            <a:pPr marL="674370" lvl="1">
              <a:defRPr/>
            </a:pPr>
            <a:r>
              <a:rPr lang="en-US" sz="1800" dirty="0"/>
              <a:t>What is highly likely is that special education funding will NOT be sufficient to cover costs and LEAs have a significant local contribution.</a:t>
            </a:r>
          </a:p>
          <a:p>
            <a:pPr marL="674370" lvl="1">
              <a:buNone/>
              <a:defRPr/>
            </a:pPr>
            <a:endParaRPr lang="en-US" sz="1800" dirty="0">
              <a:solidFill>
                <a:schemeClr val="accent1">
                  <a:lumMod val="50000"/>
                </a:schemeClr>
              </a:solidFill>
            </a:endParaRPr>
          </a:p>
          <a:p>
            <a:pPr>
              <a:defRPr/>
            </a:pPr>
            <a:r>
              <a:rPr lang="en-US" sz="1800" dirty="0">
                <a:solidFill>
                  <a:schemeClr val="accent1">
                    <a:lumMod val="50000"/>
                  </a:schemeClr>
                </a:solidFill>
              </a:rPr>
              <a:t>Short version of SELPA funding (for SELPAs other than Charter SELPA)</a:t>
            </a:r>
          </a:p>
          <a:p>
            <a:pPr>
              <a:buNone/>
              <a:defRPr/>
            </a:pPr>
            <a:r>
              <a:rPr lang="en-US" sz="1800" dirty="0">
                <a:solidFill>
                  <a:schemeClr val="accent1">
                    <a:lumMod val="50000"/>
                  </a:schemeClr>
                </a:solidFill>
              </a:rPr>
              <a:t>	SELPA K-12 ADA (current or prior year ADA) x unique SELPA rate (on average @ $617)  + Cost of Living increase + Growth/Decline (growth at $465) = Entitlement.  </a:t>
            </a:r>
            <a:r>
              <a:rPr lang="en-US" sz="1800" u="sng" dirty="0">
                <a:solidFill>
                  <a:schemeClr val="accent1">
                    <a:lumMod val="50000"/>
                  </a:schemeClr>
                </a:solidFill>
              </a:rPr>
              <a:t>Subtract</a:t>
            </a:r>
            <a:r>
              <a:rPr lang="en-US" sz="1800" dirty="0">
                <a:solidFill>
                  <a:schemeClr val="accent1">
                    <a:lumMod val="50000"/>
                  </a:schemeClr>
                </a:solidFill>
              </a:rPr>
              <a:t> from the Entitlement the amounts received by the SELPA </a:t>
            </a:r>
            <a:r>
              <a:rPr lang="en-US" sz="1800" u="sng" dirty="0">
                <a:solidFill>
                  <a:schemeClr val="accent1">
                    <a:lumMod val="50000"/>
                  </a:schemeClr>
                </a:solidFill>
              </a:rPr>
              <a:t>from Federal IDEA/Pl94142 funds</a:t>
            </a:r>
            <a:r>
              <a:rPr lang="en-US" sz="1800" dirty="0">
                <a:solidFill>
                  <a:schemeClr val="accent1">
                    <a:lumMod val="50000"/>
                  </a:schemeClr>
                </a:solidFill>
              </a:rPr>
              <a:t> and specific taxes allocated to special education and you will arrive at the level of State Aid.</a:t>
            </a:r>
          </a:p>
          <a:p>
            <a:pPr>
              <a:buNone/>
              <a:defRPr/>
            </a:pPr>
            <a:endParaRPr lang="en-US" sz="1800" dirty="0">
              <a:solidFill>
                <a:schemeClr val="accent1">
                  <a:lumMod val="50000"/>
                </a:schemeClr>
              </a:solidFill>
            </a:endParaRPr>
          </a:p>
          <a:p>
            <a:pPr>
              <a:defRPr/>
            </a:pPr>
            <a:r>
              <a:rPr lang="en-US" sz="1800" dirty="0"/>
              <a:t>Charter SELPA funding looks different.  </a:t>
            </a:r>
          </a:p>
          <a:p>
            <a:pPr marL="674370" lvl="1">
              <a:buFont typeface="Wingdings"/>
              <a:buChar char=""/>
              <a:defRPr/>
            </a:pPr>
            <a:r>
              <a:rPr lang="en-US" sz="1800" dirty="0">
                <a:solidFill>
                  <a:schemeClr val="accent1">
                    <a:lumMod val="50000"/>
                  </a:schemeClr>
                </a:solidFill>
              </a:rPr>
              <a:t>Current Year K-12 ADA x  state portion of statewide target rate ($465)</a:t>
            </a:r>
          </a:p>
          <a:p>
            <a:pPr marL="674370" lvl="1">
              <a:buFont typeface="Wingdings"/>
              <a:buChar char=""/>
              <a:defRPr/>
            </a:pPr>
            <a:r>
              <a:rPr lang="en-US" sz="1800" dirty="0"/>
              <a:t>PLUS Federal IDEA/Pl 94142 funds (based on charters in the SELPA in the prior year)</a:t>
            </a:r>
            <a:endParaRPr lang="en-US" sz="1800" dirty="0">
              <a:solidFill>
                <a:schemeClr val="accent1">
                  <a:lumMod val="50000"/>
                </a:schemeClr>
              </a:solidFill>
            </a:endParaRPr>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43597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a:r>
              <a:rPr lang="en-US" dirty="0" smtClean="0"/>
              <a:t>Charters Schools and Special Education: </a:t>
            </a:r>
            <a:br>
              <a:rPr lang="en-US" dirty="0" smtClean="0"/>
            </a:br>
            <a:r>
              <a:rPr lang="en-US" dirty="0" smtClean="0"/>
              <a:t/>
            </a:r>
            <a:br>
              <a:rPr lang="en-US" dirty="0" smtClean="0"/>
            </a:br>
            <a:r>
              <a:rPr lang="en-US" dirty="0" smtClean="0"/>
              <a:t>Dispelling the Myths</a:t>
            </a:r>
            <a:br>
              <a:rPr lang="en-US" dirty="0" smtClean="0"/>
            </a:b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64957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Simplified Funding Example</a:t>
            </a:r>
            <a:endParaRPr lang="en-US" b="1"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609600" y="1211759"/>
            <a:ext cx="7239000" cy="769441"/>
          </a:xfrm>
          <a:prstGeom prst="rect">
            <a:avLst/>
          </a:prstGeom>
          <a:noFill/>
        </p:spPr>
        <p:txBody>
          <a:bodyPr wrap="square" rtlCol="0">
            <a:spAutoFit/>
          </a:bodyPr>
          <a:lstStyle/>
          <a:p>
            <a:pPr algn="ctr"/>
            <a:r>
              <a:rPr lang="en-US" sz="2200" dirty="0"/>
              <a:t>Comparison of  SELPA funding to Charter SELPA funding (Core formula)</a:t>
            </a:r>
          </a:p>
        </p:txBody>
      </p:sp>
      <p:graphicFrame>
        <p:nvGraphicFramePr>
          <p:cNvPr id="6" name="Object 6"/>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292331819"/>
              </p:ext>
            </p:extLst>
          </p:nvPr>
        </p:nvGraphicFramePr>
        <p:xfrm>
          <a:off x="914400" y="1981200"/>
          <a:ext cx="7011988" cy="4606925"/>
        </p:xfrm>
        <a:graphic>
          <a:graphicData uri="http://schemas.openxmlformats.org/presentationml/2006/ole">
            <p:oleObj spid="_x0000_s32773" name="Worksheet" r:id="rId3" imgW="7493000" imgH="4927600" progId="Excel.Sheet.8">
              <p:link updateAutomatic="1"/>
            </p:oleObj>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700585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895600"/>
            <a:ext cx="6858000" cy="2053590"/>
          </a:xfrm>
          <a:noFill/>
          <a:ln>
            <a:noFill/>
          </a:ln>
        </p:spPr>
        <p:style>
          <a:lnRef idx="3">
            <a:schemeClr val="lt1"/>
          </a:lnRef>
          <a:fillRef idx="1">
            <a:schemeClr val="accent1"/>
          </a:fillRef>
          <a:effectRef idx="1">
            <a:schemeClr val="accent1"/>
          </a:effectRef>
          <a:fontRef idx="minor">
            <a:schemeClr val="lt1"/>
          </a:fontRef>
        </p:style>
        <p:txBody>
          <a:bodyPr>
            <a:noAutofit/>
          </a:bodyPr>
          <a:lstStyle/>
          <a:p>
            <a:pPr lvl="0" algn="ctr"/>
            <a:r>
              <a:rPr lang="en-US" sz="4000" dirty="0" smtClean="0"/>
              <a:t>Changing the</a:t>
            </a:r>
            <a:br>
              <a:rPr lang="en-US" sz="4000" dirty="0" smtClean="0"/>
            </a:br>
            <a:r>
              <a:rPr lang="en-US" sz="4000" dirty="0" smtClean="0"/>
              <a:t>Landscape:</a:t>
            </a:r>
            <a:br>
              <a:rPr lang="en-US" sz="4000" dirty="0" smtClean="0"/>
            </a:br>
            <a:r>
              <a:rPr lang="en-US" sz="4000" dirty="0" smtClean="0"/>
              <a:t> </a:t>
            </a:r>
            <a:br>
              <a:rPr lang="en-US" sz="4000" dirty="0" smtClean="0"/>
            </a:br>
            <a:r>
              <a:rPr lang="en-US" sz="4000" dirty="0" smtClean="0"/>
              <a:t>Innovation  in California</a:t>
            </a: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510870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California Pilots Charter SELPA and Out of Geographic Charters</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908048"/>
            <a:ext cx="7467600" cy="4873752"/>
          </a:xfrm>
        </p:spPr>
        <p:txBody>
          <a:bodyPr>
            <a:normAutofit/>
          </a:bodyPr>
          <a:lstStyle/>
          <a:p>
            <a:r>
              <a:rPr lang="en-US" sz="2800" dirty="0" smtClean="0"/>
              <a:t>4 Pilots from 2006-07 through 2009-10</a:t>
            </a:r>
          </a:p>
          <a:p>
            <a:pPr lvl="1"/>
            <a:r>
              <a:rPr lang="en-US" sz="2600" dirty="0" smtClean="0"/>
              <a:t>SELPAs Admitting Out of Geographic Charters</a:t>
            </a:r>
          </a:p>
          <a:p>
            <a:pPr lvl="1"/>
            <a:endParaRPr lang="en-US" sz="2600" dirty="0" smtClean="0"/>
          </a:p>
          <a:p>
            <a:r>
              <a:rPr lang="en-US" sz="2800" dirty="0" smtClean="0"/>
              <a:t>El Dorado County Charter SELPA</a:t>
            </a:r>
          </a:p>
          <a:p>
            <a:endParaRPr lang="en-US" sz="3200" dirty="0"/>
          </a:p>
          <a:p>
            <a:r>
              <a:rPr lang="en-US" sz="2800" dirty="0" smtClean="0"/>
              <a:t>State Board Approved Charter SELPA and Regional Model – January, 2010</a:t>
            </a:r>
          </a:p>
          <a:p>
            <a:pPr marL="0" indent="0">
              <a:buNone/>
            </a:pPr>
            <a:endParaRPr lang="en-US" sz="3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963141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EDCOE Charter SELPA History</a:t>
            </a:r>
            <a:endParaRPr lang="en-US" b="1" dirty="0">
              <a:solidFill>
                <a:schemeClr val="bg1"/>
              </a:solidFill>
              <a:effectLst>
                <a:outerShdw blurRad="38100" dist="38100" dir="2700000" algn="tl">
                  <a:srgbClr val="000000">
                    <a:alpha val="43137"/>
                  </a:srgbClr>
                </a:outerShdw>
              </a:effectLst>
            </a:endParaRPr>
          </a:p>
        </p:txBody>
      </p:sp>
      <p:graphicFrame>
        <p:nvGraphicFramePr>
          <p:cNvPr id="5" name="Object 2"/>
          <p:cNvGraphicFramePr>
            <a:graphicFrameLocks noGrp="1" noChangeAspect="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755590080"/>
              </p:ext>
            </p:extLst>
          </p:nvPr>
        </p:nvGraphicFramePr>
        <p:xfrm>
          <a:off x="386439" y="1295401"/>
          <a:ext cx="7843161" cy="4876799"/>
        </p:xfrm>
        <a:graphic>
          <a:graphicData uri="http://schemas.openxmlformats.org/presentationml/2006/ole">
            <p:oleObj spid="_x0000_s7176" name="Worksheet" r:id="rId3" imgW="12128500" imgH="6083300" progId="Excel.Sheet.8">
              <p:link updateAutomatic="1"/>
            </p:oleObj>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510711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El Dorado County Charter SELPA Special Education pupil Count</a:t>
            </a:r>
            <a:endParaRPr lang="en-US" b="1" dirty="0">
              <a:solidFill>
                <a:schemeClr val="bg1"/>
              </a:solidFill>
              <a:effectLst>
                <a:outerShdw blurRad="38100" dist="38100" dir="2700000" algn="tl">
                  <a:srgbClr val="000000">
                    <a:alpha val="43137"/>
                  </a:srgbClr>
                </a:outerShdw>
              </a:effectLst>
            </a:endParaRPr>
          </a:p>
        </p:txBody>
      </p:sp>
      <p:graphicFrame>
        <p:nvGraphicFramePr>
          <p:cNvPr id="7" name="Object 2"/>
          <p:cNvGraphicFramePr>
            <a:graphicFrameLocks noGrp="1" noChangeAspect="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801472264"/>
              </p:ext>
            </p:extLst>
          </p:nvPr>
        </p:nvGraphicFramePr>
        <p:xfrm>
          <a:off x="1447800" y="1600200"/>
          <a:ext cx="5562600" cy="4793495"/>
        </p:xfrm>
        <a:graphic>
          <a:graphicData uri="http://schemas.openxmlformats.org/presentationml/2006/ole">
            <p:oleObj spid="_x0000_s3098" name="Worksheet" r:id="rId3" imgW="3962400" imgH="3416300" progId="Excel.Sheet.8">
              <p:link updateAutomatic="1"/>
            </p:oleObj>
          </a:graphicData>
        </a:graphic>
      </p:graphicFrame>
      <p:sp>
        <p:nvSpPr>
          <p:cNvPr id="9" name="TextBox 8"/>
          <p:cNvSpPr txBox="1"/>
          <p:nvPr/>
        </p:nvSpPr>
        <p:spPr>
          <a:xfrm>
            <a:off x="685800" y="1981200"/>
            <a:ext cx="7086600" cy="6096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61706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Charter SELPA Pupil Counts </a:t>
            </a:r>
            <a:br>
              <a:rPr lang="en-US" b="1" dirty="0" smtClean="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2010-11</a:t>
            </a:r>
            <a:endParaRPr lang="en-US" b="1" dirty="0">
              <a:solidFill>
                <a:schemeClr val="bg1"/>
              </a:solidFill>
              <a:effectLst>
                <a:outerShdw blurRad="38100" dist="38100" dir="2700000" algn="tl">
                  <a:srgbClr val="000000">
                    <a:alpha val="43137"/>
                  </a:srgbClr>
                </a:outerShdw>
              </a:effectLst>
            </a:endParaRP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070706681"/>
              </p:ext>
            </p:extLst>
          </p:nvPr>
        </p:nvGraphicFramePr>
        <p:xfrm>
          <a:off x="609600" y="1752600"/>
          <a:ext cx="7162800" cy="4191000"/>
        </p:xfrm>
        <a:graphic>
          <a:graphicData uri="http://schemas.openxmlformats.org/drawingml/2006/table">
            <a:tbl>
              <a:tblPr firstRow="1" bandRow="1">
                <a:tableStyleId>{21E4AEA4-8DFA-4A89-87EB-49C32662AFE0}</a:tableStyleId>
              </a:tblPr>
              <a:tblGrid>
                <a:gridCol w="1790700"/>
                <a:gridCol w="1790700"/>
                <a:gridCol w="1790700"/>
                <a:gridCol w="1790700"/>
              </a:tblGrid>
              <a:tr h="1754372">
                <a:tc>
                  <a:txBody>
                    <a:bodyPr/>
                    <a:lstStyle/>
                    <a:p>
                      <a:endParaRPr lang="en-US" dirty="0"/>
                    </a:p>
                  </a:txBody>
                  <a:tcPr/>
                </a:tc>
                <a:tc>
                  <a:txBody>
                    <a:bodyPr/>
                    <a:lstStyle/>
                    <a:p>
                      <a:r>
                        <a:rPr lang="en-US" dirty="0" smtClean="0"/>
                        <a:t>Special Education</a:t>
                      </a:r>
                      <a:r>
                        <a:rPr lang="en-US" baseline="0" dirty="0" smtClean="0"/>
                        <a:t> Pupil Count</a:t>
                      </a:r>
                      <a:endParaRPr lang="en-US" dirty="0"/>
                    </a:p>
                  </a:txBody>
                  <a:tcPr/>
                </a:tc>
                <a:tc>
                  <a:txBody>
                    <a:bodyPr/>
                    <a:lstStyle/>
                    <a:p>
                      <a:r>
                        <a:rPr lang="en-US" dirty="0" smtClean="0"/>
                        <a:t>General Education</a:t>
                      </a:r>
                      <a:r>
                        <a:rPr lang="en-US" baseline="0" dirty="0" smtClean="0"/>
                        <a:t> Count</a:t>
                      </a:r>
                      <a:endParaRPr lang="en-US" dirty="0"/>
                    </a:p>
                  </a:txBody>
                  <a:tcPr/>
                </a:tc>
                <a:tc>
                  <a:txBody>
                    <a:bodyPr/>
                    <a:lstStyle/>
                    <a:p>
                      <a:r>
                        <a:rPr lang="en-US" dirty="0" smtClean="0"/>
                        <a:t>Special Education Percent</a:t>
                      </a:r>
                      <a:endParaRPr lang="en-US" dirty="0"/>
                    </a:p>
                  </a:txBody>
                  <a:tcPr/>
                </a:tc>
              </a:tr>
              <a:tr h="944662">
                <a:tc>
                  <a:txBody>
                    <a:bodyPr/>
                    <a:lstStyle/>
                    <a:p>
                      <a:r>
                        <a:rPr lang="en-US" sz="2400" dirty="0" smtClean="0"/>
                        <a:t>Prior Year Charters</a:t>
                      </a:r>
                      <a:endParaRPr lang="en-US" sz="2400" dirty="0"/>
                    </a:p>
                  </a:txBody>
                  <a:tcPr/>
                </a:tc>
                <a:tc>
                  <a:txBody>
                    <a:bodyPr/>
                    <a:lstStyle/>
                    <a:p>
                      <a:r>
                        <a:rPr lang="en-US" sz="2400" dirty="0" smtClean="0"/>
                        <a:t>1,405</a:t>
                      </a:r>
                      <a:endParaRPr lang="en-US" sz="2400" dirty="0"/>
                    </a:p>
                  </a:txBody>
                  <a:tcPr/>
                </a:tc>
                <a:tc>
                  <a:txBody>
                    <a:bodyPr/>
                    <a:lstStyle/>
                    <a:p>
                      <a:r>
                        <a:rPr lang="en-US" sz="2400" dirty="0" smtClean="0"/>
                        <a:t>15,869</a:t>
                      </a:r>
                      <a:endParaRPr lang="en-US" sz="2400" dirty="0"/>
                    </a:p>
                  </a:txBody>
                  <a:tcPr/>
                </a:tc>
                <a:tc>
                  <a:txBody>
                    <a:bodyPr/>
                    <a:lstStyle/>
                    <a:p>
                      <a:r>
                        <a:rPr lang="en-US" sz="2400" dirty="0" smtClean="0"/>
                        <a:t>8.85%</a:t>
                      </a:r>
                      <a:endParaRPr lang="en-US" sz="2400" dirty="0"/>
                    </a:p>
                  </a:txBody>
                  <a:tcPr/>
                </a:tc>
              </a:tr>
              <a:tr h="944662">
                <a:tc>
                  <a:txBody>
                    <a:bodyPr/>
                    <a:lstStyle/>
                    <a:p>
                      <a:r>
                        <a:rPr lang="en-US" sz="2400" dirty="0" smtClean="0"/>
                        <a:t>2010-11 Charters</a:t>
                      </a:r>
                      <a:endParaRPr lang="en-US" sz="2400" dirty="0"/>
                    </a:p>
                  </a:txBody>
                  <a:tcPr/>
                </a:tc>
                <a:tc>
                  <a:txBody>
                    <a:bodyPr/>
                    <a:lstStyle/>
                    <a:p>
                      <a:r>
                        <a:rPr lang="en-US" sz="2400" dirty="0" smtClean="0"/>
                        <a:t>1,620</a:t>
                      </a:r>
                      <a:endParaRPr lang="en-US" sz="2400" dirty="0"/>
                    </a:p>
                  </a:txBody>
                  <a:tcPr/>
                </a:tc>
                <a:tc>
                  <a:txBody>
                    <a:bodyPr/>
                    <a:lstStyle/>
                    <a:p>
                      <a:r>
                        <a:rPr lang="en-US" sz="2400" dirty="0" smtClean="0"/>
                        <a:t>22,731</a:t>
                      </a:r>
                      <a:endParaRPr lang="en-US" sz="2400" dirty="0"/>
                    </a:p>
                  </a:txBody>
                  <a:tcPr/>
                </a:tc>
                <a:tc>
                  <a:txBody>
                    <a:bodyPr/>
                    <a:lstStyle/>
                    <a:p>
                      <a:r>
                        <a:rPr lang="en-US" sz="2400" dirty="0" smtClean="0"/>
                        <a:t>7.13%</a:t>
                      </a:r>
                      <a:endParaRPr lang="en-US" sz="2400" dirty="0"/>
                    </a:p>
                  </a:txBody>
                  <a:tcPr/>
                </a:tc>
              </a:tr>
              <a:tr h="547304">
                <a:tc>
                  <a:txBody>
                    <a:bodyPr/>
                    <a:lstStyle/>
                    <a:p>
                      <a:r>
                        <a:rPr lang="en-US" sz="2400" dirty="0" smtClean="0"/>
                        <a:t>Totals</a:t>
                      </a:r>
                      <a:endParaRPr lang="en-US" sz="2400" dirty="0"/>
                    </a:p>
                  </a:txBody>
                  <a:tcPr/>
                </a:tc>
                <a:tc>
                  <a:txBody>
                    <a:bodyPr/>
                    <a:lstStyle/>
                    <a:p>
                      <a:r>
                        <a:rPr lang="en-US" sz="2400" dirty="0" smtClean="0"/>
                        <a:t>3,025</a:t>
                      </a:r>
                      <a:endParaRPr lang="en-US" sz="2400" dirty="0"/>
                    </a:p>
                  </a:txBody>
                  <a:tcPr/>
                </a:tc>
                <a:tc>
                  <a:txBody>
                    <a:bodyPr/>
                    <a:lstStyle/>
                    <a:p>
                      <a:r>
                        <a:rPr lang="en-US" sz="2400" dirty="0" smtClean="0"/>
                        <a:t>38,600</a:t>
                      </a:r>
                      <a:endParaRPr lang="en-US" sz="2400" dirty="0"/>
                    </a:p>
                  </a:txBody>
                  <a:tcPr/>
                </a:tc>
                <a:tc>
                  <a:txBody>
                    <a:bodyPr/>
                    <a:lstStyle/>
                    <a:p>
                      <a:r>
                        <a:rPr lang="en-US" sz="2400" dirty="0" smtClean="0"/>
                        <a:t>7.84%</a:t>
                      </a:r>
                      <a:endParaRPr lang="en-US" sz="2400" dirty="0"/>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752660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9445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Comparison to Statewide Data</a:t>
            </a:r>
            <a:endParaRPr lang="en-US" b="1" dirty="0">
              <a:solidFill>
                <a:schemeClr val="bg1"/>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727594126"/>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08200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Special Education Data by Disability</a:t>
            </a:r>
            <a:endParaRPr lang="en-US" b="1" dirty="0">
              <a:solidFill>
                <a:schemeClr val="bg1"/>
              </a:solidFill>
              <a:effectLst>
                <a:outerShdw blurRad="38100" dist="38100" dir="2700000" algn="tl">
                  <a:srgbClr val="000000">
                    <a:alpha val="43137"/>
                  </a:srgbClr>
                </a:outerShdw>
              </a:effectLst>
            </a:endParaRPr>
          </a:p>
        </p:txBody>
      </p:sp>
      <p:graphicFrame>
        <p:nvGraphicFramePr>
          <p:cNvPr id="4" name="Object 2"/>
          <p:cNvGraphicFramePr>
            <a:graphicFrameLocks noGrp="1" noChangeAspect="1"/>
          </p:cNvGraphicFramePr>
          <p:nvPr>
            <p:ph sz="quarter" idx="1"/>
          </p:nvPr>
        </p:nvGraphicFramePr>
        <p:xfrm>
          <a:off x="533400" y="1600200"/>
          <a:ext cx="7391400" cy="4873625"/>
        </p:xfrm>
        <a:graphic>
          <a:graphicData uri="http://schemas.openxmlformats.org/presentationml/2006/ole">
            <p:oleObj spid="_x0000_s2072" name="Worksheet" r:id="rId3" imgW="8597900" imgH="6832600" progId="Excel.Sheet.8">
              <p:link updateAutomatic="1"/>
            </p:oleObj>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030140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Statewide Charter SELPA by Disability Percentages</a:t>
            </a:r>
            <a:endParaRPr lang="en-US" b="1" dirty="0">
              <a:solidFill>
                <a:schemeClr val="bg1"/>
              </a:solidFill>
              <a:effectLst>
                <a:outerShdw blurRad="38100" dist="38100" dir="2700000" algn="tl">
                  <a:srgbClr val="000000">
                    <a:alpha val="43137"/>
                  </a:srgbClr>
                </a:outerShdw>
              </a:effectLst>
            </a:endParaRPr>
          </a:p>
        </p:txBody>
      </p:sp>
      <p:sp>
        <p:nvSpPr>
          <p:cNvPr id="4" name="Content Placeholder 4"/>
          <p:cNvSpPr>
            <a:spLocks noGrp="1"/>
          </p:cNvSpPr>
          <p:nvPr>
            <p:ph sz="quarter" idx="1"/>
          </p:nvPr>
        </p:nvSpPr>
        <p:spPr>
          <a:prstGeom prst="roundRect">
            <a:avLst/>
          </a:prstGeom>
          <a:solidFill>
            <a:schemeClr val="bg1">
              <a:lumMod val="95000"/>
            </a:schemeClr>
          </a:solidFill>
          <a:ln>
            <a:solidFill>
              <a:schemeClr val="accent1"/>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a:lstStyle/>
          <a:p>
            <a:pPr>
              <a:buFont typeface="Wingdings" pitchFamily="2" charset="2"/>
              <a:buNone/>
              <a:defRPr/>
            </a:pPr>
            <a:r>
              <a:rPr lang="en-US" dirty="0" smtClean="0"/>
              <a:t>Charter SELPA serves similar percentages by disability.  Note they are lower than statewide average in areas such as autism, but serve a higher % of students identified as  SLD (specific learning disability).</a:t>
            </a:r>
          </a:p>
        </p:txBody>
      </p:sp>
      <p:pic>
        <p:nvPicPr>
          <p:cNvPr id="4116" name="Picture 20"/>
          <p:cNvPicPr>
            <a:picLocks noChangeAspect="1" noChangeArrowheads="1"/>
          </p:cNvPicPr>
          <p:nvPr/>
        </p:nvPicPr>
        <p:blipFill>
          <a:blip r:embed="rId2" cstate="print"/>
          <a:srcRect/>
          <a:stretch>
            <a:fillRect/>
          </a:stretch>
        </p:blipFill>
        <p:spPr bwMode="auto">
          <a:xfrm>
            <a:off x="1066800" y="4114800"/>
            <a:ext cx="6134100" cy="2197100"/>
          </a:xfrm>
          <a:prstGeom prst="rect">
            <a:avLst/>
          </a:prstGeom>
          <a:noFill/>
          <a:ln w="9525">
            <a:miter lim="800000"/>
            <a:headEnd/>
            <a:tailEnd/>
          </a:ln>
          <a:effec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506340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Successes and Lessons Learned</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Charter SELPA has worked</a:t>
            </a:r>
          </a:p>
          <a:p>
            <a:r>
              <a:rPr lang="en-US" dirty="0" smtClean="0"/>
              <a:t>Changed Landscape of Special Education Services for Children in Charter Schools</a:t>
            </a:r>
          </a:p>
          <a:p>
            <a:r>
              <a:rPr lang="en-US" dirty="0" smtClean="0"/>
              <a:t>Improved Dialogue in Charters that have Stayed as a School within the Authorizer</a:t>
            </a:r>
          </a:p>
          <a:p>
            <a:r>
              <a:rPr lang="en-US" dirty="0" smtClean="0"/>
              <a:t>Expansion of Other Charter SELPAs Now Happening</a:t>
            </a:r>
          </a:p>
          <a:p>
            <a:r>
              <a:rPr lang="en-US" dirty="0" smtClean="0"/>
              <a:t>Allows Freedom/Choice – Improvement of Services and Quality Programs – Enhanced Funding</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5200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anchor="ctr">
            <a:normAutofit/>
          </a:bodyPr>
          <a:lstStyle/>
          <a:p>
            <a:pPr algn="ctr"/>
            <a:r>
              <a:rPr lang="en-US" sz="4000" b="1" dirty="0" smtClean="0">
                <a:solidFill>
                  <a:schemeClr val="bg1"/>
                </a:solidFill>
                <a:effectLst>
                  <a:outerShdw blurRad="38100" dist="38100" dir="2700000" algn="tl">
                    <a:srgbClr val="000000">
                      <a:alpha val="43137"/>
                    </a:srgbClr>
                  </a:outerShdw>
                </a:effectLst>
              </a:rPr>
              <a:t>The Myths</a:t>
            </a:r>
          </a:p>
        </p:txBody>
      </p:sp>
      <p:sp>
        <p:nvSpPr>
          <p:cNvPr id="5" name="Content Placeholder 4"/>
          <p:cNvSpPr>
            <a:spLocks noGrp="1"/>
          </p:cNvSpPr>
          <p:nvPr>
            <p:ph idx="1"/>
          </p:nvPr>
        </p:nvSpPr>
        <p:spPr>
          <a:xfrm>
            <a:off x="457200" y="2362200"/>
            <a:ext cx="7467600" cy="4111752"/>
          </a:xfrm>
        </p:spPr>
        <p:txBody>
          <a:bodyPr>
            <a:normAutofit fontScale="85000" lnSpcReduction="10000"/>
          </a:bodyPr>
          <a:lstStyle/>
          <a:p>
            <a:pPr algn="ctr">
              <a:buNone/>
            </a:pPr>
            <a:endParaRPr lang="en-US" sz="2600" dirty="0" smtClean="0"/>
          </a:p>
          <a:p>
            <a:pPr>
              <a:spcBef>
                <a:spcPts val="0"/>
              </a:spcBef>
              <a:spcAft>
                <a:spcPts val="1200"/>
              </a:spcAft>
            </a:pPr>
            <a:r>
              <a:rPr lang="en-US" sz="2400" u="sng" dirty="0" smtClean="0"/>
              <a:t>Cherry Picking </a:t>
            </a:r>
            <a:r>
              <a:rPr lang="en-US" sz="2400" dirty="0" smtClean="0"/>
              <a:t>– “Charters accept only the best and brightest, refusing to serve students with unique needs”</a:t>
            </a:r>
          </a:p>
          <a:p>
            <a:pPr>
              <a:spcBef>
                <a:spcPts val="0"/>
              </a:spcBef>
              <a:spcAft>
                <a:spcPts val="1200"/>
              </a:spcAft>
            </a:pPr>
            <a:r>
              <a:rPr lang="en-US" sz="2400" u="sng" dirty="0" smtClean="0"/>
              <a:t>Counseling </a:t>
            </a:r>
            <a:r>
              <a:rPr lang="en-US" u="sng" dirty="0" smtClean="0"/>
              <a:t>O</a:t>
            </a:r>
            <a:r>
              <a:rPr lang="en-US" sz="2400" u="sng" dirty="0" smtClean="0"/>
              <a:t>ut </a:t>
            </a:r>
            <a:r>
              <a:rPr lang="en-US" sz="2400" dirty="0" smtClean="0"/>
              <a:t>– “Charters convince students with unique needs not to enroll or refer them to other schools”</a:t>
            </a:r>
          </a:p>
          <a:p>
            <a:pPr>
              <a:spcBef>
                <a:spcPts val="0"/>
              </a:spcBef>
              <a:spcAft>
                <a:spcPts val="1200"/>
              </a:spcAft>
            </a:pPr>
            <a:r>
              <a:rPr lang="en-US" sz="2400" u="sng" dirty="0" smtClean="0"/>
              <a:t>Charters don’t serve a “fair share”</a:t>
            </a:r>
          </a:p>
          <a:p>
            <a:pPr lvl="1">
              <a:spcBef>
                <a:spcPts val="0"/>
              </a:spcBef>
              <a:spcAft>
                <a:spcPts val="1200"/>
              </a:spcAft>
            </a:pPr>
            <a:r>
              <a:rPr lang="en-US" sz="2400" dirty="0" smtClean="0"/>
              <a:t>“Charters only serve students with mild to moderate disabilities, but are unwilling or unprepared to serve students with the most severe needs”</a:t>
            </a:r>
          </a:p>
          <a:p>
            <a:pPr lvl="1">
              <a:spcBef>
                <a:spcPts val="0"/>
              </a:spcBef>
              <a:spcAft>
                <a:spcPts val="1200"/>
              </a:spcAft>
            </a:pPr>
            <a:r>
              <a:rPr lang="en-US" sz="2400" dirty="0" smtClean="0"/>
              <a:t>“Charters serve a smaller population of students with disabilities than traditional public schools”</a:t>
            </a:r>
          </a:p>
          <a:p>
            <a:pPr marL="457200" indent="-457200" fontAlgn="ctr">
              <a:spcBef>
                <a:spcPts val="900"/>
              </a:spcBef>
              <a:buNone/>
            </a:pPr>
            <a:endParaRPr lang="en-US" sz="2400" dirty="0" smtClean="0"/>
          </a:p>
        </p:txBody>
      </p:sp>
      <p:sp>
        <p:nvSpPr>
          <p:cNvPr id="4" name="TextBox 3"/>
          <p:cNvSpPr txBox="1"/>
          <p:nvPr/>
        </p:nvSpPr>
        <p:spPr>
          <a:xfrm>
            <a:off x="457200" y="1600200"/>
            <a:ext cx="7957131" cy="830997"/>
          </a:xfrm>
          <a:prstGeom prst="rect">
            <a:avLst/>
          </a:prstGeom>
          <a:noFill/>
        </p:spPr>
        <p:txBody>
          <a:bodyPr wrap="square" rtlCol="0">
            <a:spAutoFit/>
          </a:bodyPr>
          <a:lstStyle/>
          <a:p>
            <a:pPr algn="ctr">
              <a:buNone/>
            </a:pPr>
            <a:r>
              <a:rPr lang="en-US" sz="2400" b="1" dirty="0" smtClean="0">
                <a:solidFill>
                  <a:srgbClr val="C00000"/>
                </a:solidFill>
              </a:rPr>
              <a:t>Myth: </a:t>
            </a:r>
            <a:r>
              <a:rPr lang="en-US" sz="2400" b="1" dirty="0" smtClean="0"/>
              <a:t>“Charter schools don’t serve students </a:t>
            </a:r>
          </a:p>
          <a:p>
            <a:pPr algn="ctr">
              <a:buNone/>
            </a:pPr>
            <a:r>
              <a:rPr lang="en-US" sz="2400" b="1" dirty="0" smtClean="0"/>
              <a:t>with special needs”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a:r>
              <a:rPr lang="en-US" sz="4000" dirty="0" smtClean="0"/>
              <a:t>Case Study:</a:t>
            </a:r>
            <a:br>
              <a:rPr lang="en-US" sz="4000" dirty="0" smtClean="0"/>
            </a:br>
            <a:r>
              <a:rPr lang="en-US" sz="4000" dirty="0" smtClean="0"/>
              <a:t/>
            </a:r>
            <a:br>
              <a:rPr lang="en-US" sz="4000" dirty="0" smtClean="0"/>
            </a:br>
            <a:r>
              <a:rPr lang="en-US" sz="4000" dirty="0" smtClean="0"/>
              <a:t>Los Angeles Unified</a:t>
            </a:r>
            <a:br>
              <a:rPr lang="en-US" sz="4000" dirty="0" smtClean="0"/>
            </a:br>
            <a:r>
              <a:rPr lang="en-US" sz="4000" dirty="0" smtClean="0"/>
              <a:t>Service Delivery Models</a:t>
            </a: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859567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The Great Divide</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1798637"/>
            <a:ext cx="5638800" cy="4525963"/>
          </a:xfrm>
        </p:spPr>
        <p:txBody>
          <a:bodyPr>
            <a:normAutofit fontScale="85000" lnSpcReduction="20000"/>
          </a:bodyPr>
          <a:lstStyle/>
          <a:p>
            <a:r>
              <a:rPr lang="en-US" sz="2600" dirty="0" smtClean="0"/>
              <a:t>LAUSD previously operated under “hybrid” model</a:t>
            </a:r>
          </a:p>
          <a:p>
            <a:pPr lvl="1"/>
            <a:r>
              <a:rPr lang="en-US" sz="1700" dirty="0" smtClean="0"/>
              <a:t>Charters pay LAUSD 27-40% of their special education funding </a:t>
            </a:r>
          </a:p>
          <a:p>
            <a:pPr lvl="1"/>
            <a:r>
              <a:rPr lang="en-US" sz="1700" dirty="0" smtClean="0"/>
              <a:t>Charters received varying levels of support/services from the district</a:t>
            </a:r>
          </a:p>
          <a:p>
            <a:pPr lvl="1"/>
            <a:endParaRPr lang="en-US" sz="1700" dirty="0" smtClean="0"/>
          </a:p>
          <a:p>
            <a:r>
              <a:rPr lang="en-US" sz="2600" dirty="0" smtClean="0"/>
              <a:t>This arrangement present challenges for both sides</a:t>
            </a:r>
          </a:p>
          <a:p>
            <a:pPr lvl="1"/>
            <a:r>
              <a:rPr lang="en-US" sz="1700" dirty="0" smtClean="0"/>
              <a:t>Disparity created confusion amongst charters and  district personnel </a:t>
            </a:r>
          </a:p>
          <a:p>
            <a:pPr lvl="1"/>
            <a:r>
              <a:rPr lang="en-US" sz="1700" dirty="0" smtClean="0"/>
              <a:t>Charters believed they did not receive sufficient funds/services</a:t>
            </a:r>
          </a:p>
          <a:p>
            <a:pPr lvl="1"/>
            <a:r>
              <a:rPr lang="en-US" sz="1700" dirty="0" smtClean="0"/>
              <a:t>LAUSD believed that contribution amount was not a “fair share” under the law</a:t>
            </a:r>
          </a:p>
          <a:p>
            <a:pPr lvl="1">
              <a:buNone/>
            </a:pPr>
            <a:endParaRPr lang="en-US" sz="1700" dirty="0" smtClean="0"/>
          </a:p>
          <a:p>
            <a:r>
              <a:rPr lang="en-US" sz="2600" dirty="0" smtClean="0"/>
              <a:t>93 charters submitted notice of intent to leave the SELPA effective July 2011</a:t>
            </a:r>
          </a:p>
          <a:p>
            <a:pPr lvl="1"/>
            <a:endParaRPr lang="en-US" dirty="0"/>
          </a:p>
        </p:txBody>
      </p:sp>
      <p:pic>
        <p:nvPicPr>
          <p:cNvPr id="1026" name="Picture 2" descr="C:\Users\adeal\AppData\Local\Microsoft\Windows\Temporary Internet Files\Content.IE5\X466XRBU\MC900370324[1].wmf"/>
          <p:cNvPicPr>
            <a:picLocks noChangeAspect="1" noChangeArrowheads="1"/>
          </p:cNvPicPr>
          <p:nvPr/>
        </p:nvPicPr>
        <p:blipFill>
          <a:blip r:embed="rId2" cstate="print">
            <a:grayscl/>
          </a:blip>
          <a:srcRect/>
          <a:stretch>
            <a:fillRect/>
          </a:stretch>
        </p:blipFill>
        <p:spPr bwMode="auto">
          <a:xfrm>
            <a:off x="6324600" y="2743200"/>
            <a:ext cx="2188770" cy="1905000"/>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The Goal of Reorganization</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457200" y="1600200"/>
            <a:ext cx="8305800" cy="4525963"/>
          </a:xfrm>
        </p:spPr>
        <p:txBody>
          <a:bodyPr>
            <a:normAutofit fontScale="77500" lnSpcReduction="20000"/>
          </a:bodyPr>
          <a:lstStyle/>
          <a:p>
            <a:pPr>
              <a:buNone/>
            </a:pPr>
            <a:endParaRPr lang="en-US" dirty="0" smtClean="0"/>
          </a:p>
          <a:p>
            <a:pPr>
              <a:buNone/>
            </a:pPr>
            <a:r>
              <a:rPr lang="en-US" dirty="0" smtClean="0"/>
              <a:t>	Create viable options for charter schools to remain in the LAUSD SELPA that:</a:t>
            </a:r>
          </a:p>
          <a:p>
            <a:pPr>
              <a:buNone/>
            </a:pPr>
            <a:endParaRPr lang="en-US" dirty="0" smtClean="0"/>
          </a:p>
          <a:p>
            <a:pPr lvl="1">
              <a:spcAft>
                <a:spcPts val="600"/>
              </a:spcAft>
              <a:buFont typeface="Wingdings" pitchFamily="2" charset="2"/>
              <a:buChar char="ü"/>
            </a:pPr>
            <a:r>
              <a:rPr lang="en-US" dirty="0" smtClean="0"/>
              <a:t>Establish clearly defined options for special education funding and service delivery</a:t>
            </a:r>
          </a:p>
          <a:p>
            <a:pPr lvl="1">
              <a:spcAft>
                <a:spcPts val="600"/>
              </a:spcAft>
              <a:buFont typeface="Wingdings" pitchFamily="2" charset="2"/>
              <a:buChar char="ü"/>
            </a:pPr>
            <a:r>
              <a:rPr lang="en-US" dirty="0" smtClean="0"/>
              <a:t>Provide charters schools with the flexibility and autonomy to operate their own special education programs;</a:t>
            </a:r>
          </a:p>
          <a:p>
            <a:pPr lvl="1">
              <a:spcAft>
                <a:spcPts val="600"/>
              </a:spcAft>
              <a:buFont typeface="Wingdings" pitchFamily="2" charset="2"/>
              <a:buChar char="ü"/>
            </a:pPr>
            <a:r>
              <a:rPr lang="en-US" dirty="0" smtClean="0"/>
              <a:t>Provide charters schools with the opportunity to participate in SELPA-level decisions affecting their school;</a:t>
            </a:r>
          </a:p>
          <a:p>
            <a:pPr lvl="1">
              <a:spcAft>
                <a:spcPts val="600"/>
              </a:spcAft>
              <a:buFont typeface="Wingdings" pitchFamily="2" charset="2"/>
              <a:buChar char="ü"/>
            </a:pPr>
            <a:r>
              <a:rPr lang="en-US" dirty="0" smtClean="0"/>
              <a:t>Allow charter schools to access the  significantly higher SELPA funding rate generated by the LAUSD SELPA</a:t>
            </a:r>
          </a:p>
          <a:p>
            <a:pPr lvl="1">
              <a:spcAft>
                <a:spcPts val="600"/>
              </a:spcAft>
              <a:buFont typeface="Wingdings" pitchFamily="2" charset="2"/>
              <a:buChar char="ü"/>
            </a:pPr>
            <a:r>
              <a:rPr lang="en-US" dirty="0" smtClean="0"/>
              <a:t>Allow LAUSD to retain a portion of funding generated by the average daily attendance at these charter schools</a:t>
            </a:r>
          </a:p>
          <a:p>
            <a:pPr lvl="1">
              <a:spcAft>
                <a:spcPts val="600"/>
              </a:spcAft>
              <a:buFont typeface="Wingdings" pitchFamily="2" charset="2"/>
              <a:buChar char="ü"/>
            </a:pPr>
            <a:r>
              <a:rPr lang="en-US" dirty="0" smtClean="0"/>
              <a:t>Allow  LAUSD to retain a “fair share” contribution from schools that in an amount that is aligned with the intent of state law – reflecting the level of services provided to each school</a:t>
            </a:r>
          </a:p>
          <a:p>
            <a:pPr lvl="1">
              <a:spcAft>
                <a:spcPts val="600"/>
              </a:spcAft>
              <a:buFont typeface="Wingdings" pitchFamily="2" charset="2"/>
              <a:buChar char="ü"/>
            </a:pPr>
            <a:endParaRPr lang="en-US" dirty="0" smtClean="0"/>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The Reorganization</a:t>
            </a:r>
            <a:endParaRPr lang="en-US" b="1" dirty="0">
              <a:solidFill>
                <a:schemeClr val="bg1"/>
              </a:solidFill>
              <a:effectLst>
                <a:outerShdw blurRad="38100" dist="38100" dir="2700000" algn="tl">
                  <a:srgbClr val="000000">
                    <a:alpha val="43137"/>
                  </a:srgbClr>
                </a:outerShdw>
              </a:effectLst>
            </a:endParaRPr>
          </a:p>
        </p:txBody>
      </p:sp>
      <p:sp>
        <p:nvSpPr>
          <p:cNvPr id="9" name="Content Placeholder 2"/>
          <p:cNvSpPr>
            <a:spLocks noGrp="1"/>
          </p:cNvSpPr>
          <p:nvPr>
            <p:ph sz="half" idx="1"/>
          </p:nvPr>
        </p:nvSpPr>
        <p:spPr/>
        <p:txBody>
          <a:bodyPr>
            <a:normAutofit fontScale="85000" lnSpcReduction="10000"/>
          </a:bodyPr>
          <a:lstStyle/>
          <a:p>
            <a:r>
              <a:rPr lang="en-US" sz="1800" b="1" dirty="0" smtClean="0"/>
              <a:t>One Single-District SELPA</a:t>
            </a:r>
          </a:p>
          <a:p>
            <a:endParaRPr lang="en-US" sz="1800" dirty="0" smtClean="0"/>
          </a:p>
          <a:p>
            <a:r>
              <a:rPr lang="en-US" sz="1800" b="1" dirty="0" smtClean="0"/>
              <a:t>Two Departments</a:t>
            </a:r>
          </a:p>
          <a:p>
            <a:pPr lvl="1"/>
            <a:r>
              <a:rPr lang="en-US" sz="1800" dirty="0" smtClean="0"/>
              <a:t>District Operated Programs (DOP)</a:t>
            </a:r>
          </a:p>
          <a:p>
            <a:pPr lvl="1"/>
            <a:r>
              <a:rPr lang="en-US" sz="1800" dirty="0" smtClean="0"/>
              <a:t>Charter Operated Programs (COP) </a:t>
            </a:r>
          </a:p>
          <a:p>
            <a:endParaRPr lang="en-US" sz="1800" b="1" dirty="0" smtClean="0"/>
          </a:p>
          <a:p>
            <a:r>
              <a:rPr lang="en-US" sz="1800" b="1" dirty="0" smtClean="0"/>
              <a:t>Three Options for Charters:</a:t>
            </a:r>
          </a:p>
          <a:p>
            <a:pPr lvl="1"/>
            <a:r>
              <a:rPr lang="en-US" sz="1800" dirty="0" smtClean="0"/>
              <a:t>Operate as a “school of the district” in the District Operated Programs department </a:t>
            </a:r>
          </a:p>
          <a:p>
            <a:pPr lvl="1"/>
            <a:r>
              <a:rPr lang="en-US" sz="1800" dirty="0" smtClean="0"/>
              <a:t>Operate independently as part of the Charter Operated Programs department</a:t>
            </a:r>
          </a:p>
          <a:p>
            <a:pPr lvl="1"/>
            <a:r>
              <a:rPr lang="en-US" sz="1800" dirty="0" smtClean="0"/>
              <a:t>Apply for LEA status in a SELPA outside of LAUSD</a:t>
            </a:r>
          </a:p>
          <a:p>
            <a:endParaRPr lang="en-US" sz="1800" b="1" dirty="0" smtClean="0"/>
          </a:p>
          <a:p>
            <a:pPr lvl="1"/>
            <a:endParaRPr lang="en-US" sz="1800" dirty="0" smtClean="0"/>
          </a:p>
          <a:p>
            <a:pPr lvl="1">
              <a:buNone/>
            </a:pPr>
            <a:endParaRPr lang="en-US" sz="1800" dirty="0" smtClean="0"/>
          </a:p>
        </p:txBody>
      </p:sp>
      <p:pic>
        <p:nvPicPr>
          <p:cNvPr id="2050" name="Picture 1"/>
          <p:cNvPicPr>
            <a:picLocks noChangeAspect="1" noChangeArrowheads="1"/>
          </p:cNvPicPr>
          <p:nvPr/>
        </p:nvPicPr>
        <p:blipFill>
          <a:blip r:embed="rId2" cstate="print"/>
          <a:srcRect t="-134" b="-175"/>
          <a:stretch>
            <a:fillRect/>
          </a:stretch>
        </p:blipFill>
        <p:spPr bwMode="auto">
          <a:xfrm>
            <a:off x="4114800" y="1676400"/>
            <a:ext cx="4343400" cy="45559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b="1" dirty="0" smtClean="0">
                <a:solidFill>
                  <a:schemeClr val="bg1"/>
                </a:solidFill>
                <a:effectLst>
                  <a:outerShdw blurRad="38100" dist="38100" dir="2700000" algn="tl">
                    <a:srgbClr val="000000">
                      <a:alpha val="43137"/>
                    </a:srgbClr>
                  </a:outerShdw>
                </a:effectLst>
              </a:rPr>
              <a:t>Looking towards 2011-2012</a:t>
            </a:r>
            <a:endParaRPr lang="en-US" b="1" dirty="0">
              <a:solidFill>
                <a:schemeClr val="bg1"/>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735623279"/>
              </p:ext>
            </p:extLst>
          </p:nvPr>
        </p:nvGraphicFramePr>
        <p:xfrm>
          <a:off x="457200" y="1646237"/>
          <a:ext cx="8229600" cy="4525963"/>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endParaRPr lang="en-US" dirty="0" smtClean="0">
              <a:cs typeface="Arial Narrow"/>
            </a:endParaRPr>
          </a:p>
          <a:p>
            <a:r>
              <a:rPr lang="en-US" dirty="0" smtClean="0">
                <a:cs typeface="Arial Narrow"/>
              </a:rPr>
              <a:t>Review of 168 Charter Schools in areas of compliance, leadership, mission/vision for SWD, models in use, types of students served, options for improvement.</a:t>
            </a:r>
          </a:p>
          <a:p>
            <a:endParaRPr lang="en-US" dirty="0" smtClean="0">
              <a:cs typeface="Arial Narrow"/>
            </a:endParaRPr>
          </a:p>
          <a:p>
            <a:r>
              <a:rPr lang="en-US" dirty="0" smtClean="0">
                <a:cs typeface="Arial Narrow"/>
              </a:rPr>
              <a:t>Needs Assessment included:  </a:t>
            </a:r>
          </a:p>
          <a:p>
            <a:pPr lvl="1"/>
            <a:r>
              <a:rPr lang="en-US" dirty="0" smtClean="0">
                <a:cs typeface="Arial Narrow"/>
              </a:rPr>
              <a:t>Classroom Observations, </a:t>
            </a:r>
          </a:p>
          <a:p>
            <a:pPr lvl="1"/>
            <a:r>
              <a:rPr lang="en-US" dirty="0" smtClean="0">
                <a:cs typeface="Arial Narrow"/>
              </a:rPr>
              <a:t>Focus Groups, Interviews, </a:t>
            </a:r>
          </a:p>
          <a:p>
            <a:pPr lvl="1"/>
            <a:r>
              <a:rPr lang="en-US" dirty="0" smtClean="0">
                <a:cs typeface="Arial Narrow"/>
              </a:rPr>
              <a:t>Document Reviews, </a:t>
            </a:r>
          </a:p>
          <a:p>
            <a:pPr lvl="1"/>
            <a:r>
              <a:rPr lang="en-US" dirty="0" smtClean="0">
                <a:cs typeface="Arial Narrow"/>
              </a:rPr>
              <a:t>Data Review, </a:t>
            </a:r>
          </a:p>
          <a:p>
            <a:pPr lvl="1"/>
            <a:r>
              <a:rPr lang="en-US" dirty="0" smtClean="0">
                <a:cs typeface="Arial Narrow"/>
              </a:rPr>
              <a:t>Stakeholder Group Guidance</a:t>
            </a:r>
          </a:p>
          <a:p>
            <a:pPr>
              <a:buNone/>
            </a:pPr>
            <a:endParaRPr lang="en-US" dirty="0" smtClean="0">
              <a:cs typeface="Arial Narrow"/>
            </a:endParaRPr>
          </a:p>
        </p:txBody>
      </p:sp>
      <p:sp>
        <p:nvSpPr>
          <p:cNvPr id="4" name="Title 3"/>
          <p:cNvSpPr>
            <a:spLocks noGrp="1"/>
          </p:cNvSpPr>
          <p:nvPr>
            <p:ph type="title"/>
          </p:nvPr>
        </p:nvSpPr>
        <p:spPr>
          <a:xfrm>
            <a:off x="457200" y="274638"/>
            <a:ext cx="7467600" cy="1401762"/>
          </a:xfr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r>
              <a:rPr lang="en-US" sz="2400" b="1" dirty="0" smtClean="0">
                <a:solidFill>
                  <a:schemeClr val="tx2"/>
                </a:solidFill>
                <a:effectLst>
                  <a:outerShdw blurRad="38100" dist="38100" dir="2700000" algn="tl">
                    <a:srgbClr val="000000">
                      <a:alpha val="43137"/>
                    </a:srgbClr>
                  </a:outerShdw>
                </a:effectLst>
              </a:rPr>
              <a:t>LAUSD charter school needs assessment: </a:t>
            </a:r>
            <a:br>
              <a:rPr lang="en-US" sz="2400" b="1" dirty="0" smtClean="0">
                <a:solidFill>
                  <a:schemeClr val="tx2"/>
                </a:solidFill>
                <a:effectLst>
                  <a:outerShdw blurRad="38100" dist="38100" dir="2700000" algn="tl">
                    <a:srgbClr val="000000">
                      <a:alpha val="43137"/>
                    </a:srgbClr>
                  </a:outerShdw>
                </a:effectLst>
              </a:rPr>
            </a:br>
            <a:r>
              <a:rPr lang="en-US" sz="2400" b="1" dirty="0" smtClean="0">
                <a:solidFill>
                  <a:schemeClr val="tx2"/>
                </a:solidFill>
                <a:effectLst>
                  <a:outerShdw blurRad="38100" dist="38100" dir="2700000" algn="tl">
                    <a:srgbClr val="000000">
                      <a:alpha val="43137"/>
                    </a:srgbClr>
                  </a:outerShdw>
                </a:effectLst>
              </a:rPr>
              <a:t> a case study of options and needs in serving students with disabilities</a:t>
            </a:r>
            <a:endParaRPr lang="en-US" sz="2400" b="1" dirty="0">
              <a:solidFill>
                <a:schemeClr val="tx2"/>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r>
              <a:rPr lang="en-US" sz="2400" b="1" dirty="0" smtClean="0">
                <a:solidFill>
                  <a:schemeClr val="tx2"/>
                </a:solidFill>
                <a:effectLst>
                  <a:outerShdw blurRad="38100" dist="38100" dir="2700000" algn="tl">
                    <a:srgbClr val="000000">
                      <a:alpha val="43137"/>
                    </a:srgbClr>
                  </a:outerShdw>
                </a:effectLst>
              </a:rPr>
              <a:t>LAUSD charter school needs assessment: </a:t>
            </a:r>
            <a:br>
              <a:rPr lang="en-US" sz="2400" b="1" dirty="0" smtClean="0">
                <a:solidFill>
                  <a:schemeClr val="tx2"/>
                </a:solidFill>
                <a:effectLst>
                  <a:outerShdw blurRad="38100" dist="38100" dir="2700000" algn="tl">
                    <a:srgbClr val="000000">
                      <a:alpha val="43137"/>
                    </a:srgbClr>
                  </a:outerShdw>
                </a:effectLst>
              </a:rPr>
            </a:br>
            <a:r>
              <a:rPr lang="en-US" sz="2400" b="1" dirty="0" smtClean="0">
                <a:solidFill>
                  <a:schemeClr val="tx2"/>
                </a:solidFill>
                <a:effectLst>
                  <a:outerShdw blurRad="38100" dist="38100" dir="2700000" algn="tl">
                    <a:srgbClr val="000000">
                      <a:alpha val="43137"/>
                    </a:srgbClr>
                  </a:outerShdw>
                </a:effectLst>
              </a:rPr>
              <a:t> a case study of options and needs in serving students with disabilities</a:t>
            </a:r>
          </a:p>
        </p:txBody>
      </p:sp>
      <p:sp>
        <p:nvSpPr>
          <p:cNvPr id="3" name="Content Placeholder 2"/>
          <p:cNvSpPr>
            <a:spLocks noGrp="1"/>
          </p:cNvSpPr>
          <p:nvPr>
            <p:ph sz="quarter" idx="1"/>
          </p:nvPr>
        </p:nvSpPr>
        <p:spPr/>
        <p:txBody>
          <a:bodyPr/>
          <a:lstStyle/>
          <a:p>
            <a:r>
              <a:rPr lang="en-US" dirty="0" smtClean="0">
                <a:latin typeface="+mj-lt"/>
                <a:cs typeface="Arial Narrow"/>
              </a:rPr>
              <a:t>Findings in following constellations or themes:</a:t>
            </a:r>
          </a:p>
          <a:p>
            <a:pPr lvl="1"/>
            <a:r>
              <a:rPr lang="en-US" dirty="0" smtClean="0">
                <a:latin typeface="+mj-lt"/>
                <a:cs typeface="Arial"/>
              </a:rPr>
              <a:t>Supports and Resources</a:t>
            </a:r>
          </a:p>
          <a:p>
            <a:pPr lvl="1"/>
            <a:r>
              <a:rPr lang="en-US" kern="0" dirty="0" smtClean="0">
                <a:solidFill>
                  <a:srgbClr val="000000"/>
                </a:solidFill>
                <a:latin typeface="+mj-lt"/>
                <a:cs typeface="Arial" pitchFamily="34" charset="0"/>
              </a:rPr>
              <a:t>Leadership, Culture and Systems</a:t>
            </a:r>
          </a:p>
          <a:p>
            <a:pPr lvl="1"/>
            <a:r>
              <a:rPr lang="en-US" kern="0" dirty="0" smtClean="0">
                <a:solidFill>
                  <a:srgbClr val="000000"/>
                </a:solidFill>
                <a:latin typeface="+mj-lt"/>
                <a:cs typeface="Arial" pitchFamily="34" charset="0"/>
              </a:rPr>
              <a:t>Teaching and Learning</a:t>
            </a:r>
            <a:endParaRPr lang="en-US" dirty="0" smtClean="0">
              <a:latin typeface="+mj-lt"/>
              <a:cs typeface="Arial Narrow"/>
            </a:endParaRPr>
          </a:p>
          <a:p>
            <a:r>
              <a:rPr lang="en-US" dirty="0" smtClean="0">
                <a:latin typeface="+mj-lt"/>
                <a:cs typeface="Arial Narrow"/>
              </a:rPr>
              <a:t>Special Education Services reflected:</a:t>
            </a:r>
          </a:p>
          <a:p>
            <a:pPr lvl="1"/>
            <a:r>
              <a:rPr lang="en-US" dirty="0" smtClean="0">
                <a:latin typeface="+mj-lt"/>
                <a:cs typeface="Arial Narrow"/>
              </a:rPr>
              <a:t>Tendency toward service delivery models from 80’s</a:t>
            </a:r>
          </a:p>
          <a:p>
            <a:pPr lvl="1"/>
            <a:r>
              <a:rPr lang="en-US" dirty="0" smtClean="0">
                <a:latin typeface="+mj-lt"/>
                <a:cs typeface="Arial Narrow"/>
              </a:rPr>
              <a:t>Some pockets of excellence</a:t>
            </a:r>
          </a:p>
          <a:p>
            <a:pPr lvl="1"/>
            <a:r>
              <a:rPr lang="en-US" dirty="0" smtClean="0">
                <a:latin typeface="+mj-lt"/>
                <a:cs typeface="Arial Narrow"/>
              </a:rPr>
              <a:t>Data evidencing range of students with disability types, but more frequently SLD, SLI, OHI</a:t>
            </a:r>
          </a:p>
          <a:p>
            <a:pPr lvl="1"/>
            <a:r>
              <a:rPr lang="en-US" dirty="0" smtClean="0">
                <a:latin typeface="+mj-lt"/>
                <a:cs typeface="Arial Narrow"/>
              </a:rPr>
              <a:t>Need for common vision and reflection of IDEA 2004 focus on services and sets of services to support access to the general curriculum</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p:nvPr/>
        </p:nvSpPr>
        <p:spPr>
          <a:xfrm>
            <a:off x="1905000" y="228600"/>
            <a:ext cx="7010400" cy="1371600"/>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spcBef>
                <a:spcPct val="0"/>
              </a:spcBef>
              <a:defRPr sz="1440" b="1" i="0" u="none" strike="noStrike" kern="1200" baseline="0">
                <a:solidFill>
                  <a:prstClr val="black"/>
                </a:solidFill>
                <a:latin typeface="+mn-lt"/>
                <a:ea typeface="+mn-ea"/>
                <a:cs typeface="+mn-cs"/>
              </a:defRPr>
            </a:pPr>
            <a:r>
              <a:rPr lang="en-US" sz="2200" b="1" cap="small" dirty="0" smtClean="0">
                <a:solidFill>
                  <a:schemeClr val="tx2"/>
                </a:solidFill>
                <a:effectLst>
                  <a:outerShdw blurRad="38100" dist="38100" dir="2700000" algn="tl">
                    <a:srgbClr val="000000">
                      <a:alpha val="43137"/>
                    </a:srgbClr>
                  </a:outerShdw>
                </a:effectLst>
              </a:rPr>
              <a:t>Eighty-five Percent of Students in the Charter School Project Pool are in the Regular Classroom 80% or More of the Time</a:t>
            </a:r>
          </a:p>
        </p:txBody>
      </p:sp>
      <p:graphicFrame>
        <p:nvGraphicFramePr>
          <p:cNvPr id="5" name="Table 4"/>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113360166"/>
              </p:ext>
            </p:extLst>
          </p:nvPr>
        </p:nvGraphicFramePr>
        <p:xfrm>
          <a:off x="2541272" y="1752358"/>
          <a:ext cx="6297928" cy="3353042"/>
        </p:xfrm>
        <a:graphic>
          <a:graphicData uri="http://schemas.openxmlformats.org/drawingml/2006/table">
            <a:tbl>
              <a:tblPr/>
              <a:tblGrid>
                <a:gridCol w="2014855"/>
                <a:gridCol w="784224"/>
                <a:gridCol w="723900"/>
                <a:gridCol w="663574"/>
                <a:gridCol w="723900"/>
                <a:gridCol w="626927"/>
                <a:gridCol w="760548"/>
              </a:tblGrid>
              <a:tr h="457200">
                <a:tc>
                  <a:txBody>
                    <a:bodyPr/>
                    <a:lstStyle/>
                    <a:p>
                      <a:pPr algn="ctr" fontAlgn="b"/>
                      <a:r>
                        <a:rPr lang="en-US" sz="1200" b="1" i="0" u="none" strike="noStrike" dirty="0">
                          <a:solidFill>
                            <a:srgbClr val="000000"/>
                          </a:solidFill>
                          <a:effectLst/>
                          <a:latin typeface="+mj-lt"/>
                          <a:cs typeface="Arial" pitchFamily="34" charset="0"/>
                        </a:rPr>
                        <a:t>Least Restrictive Environment</a:t>
                      </a:r>
                    </a:p>
                  </a:txBody>
                  <a:tcPr marL="9525" marR="9525" marT="9525"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b"/>
                      <a:r>
                        <a:rPr lang="en-US" sz="1200" b="0" i="0" u="none" strike="noStrike" dirty="0">
                          <a:solidFill>
                            <a:srgbClr val="000000"/>
                          </a:solidFill>
                          <a:effectLst/>
                          <a:latin typeface="+mj-lt"/>
                          <a:cs typeface="Arial" pitchFamily="34" charset="0"/>
                        </a:rPr>
                        <a:t>All California</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mj-lt"/>
                          <a:cs typeface="Arial" pitchFamily="34" charset="0"/>
                        </a:rPr>
                        <a:t>LAUSD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mj-lt"/>
                          <a:cs typeface="Arial" pitchFamily="34" charset="0"/>
                        </a:rPr>
                        <a:t>Charter Project</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US"/>
                    </a:p>
                  </a:txBody>
                  <a:tcPr/>
                </a:tc>
              </a:tr>
              <a:tr h="496459">
                <a:tc>
                  <a:txBody>
                    <a:bodyPr/>
                    <a:lstStyle/>
                    <a:p>
                      <a:pPr algn="l" fontAlgn="b"/>
                      <a:r>
                        <a:rPr lang="en-US" sz="1200" b="0" i="0" u="none" strike="noStrike">
                          <a:solidFill>
                            <a:srgbClr val="000000"/>
                          </a:solidFill>
                          <a:effectLst/>
                          <a:latin typeface="+mj-lt"/>
                          <a:cs typeface="Arial" pitchFamily="34" charset="0"/>
                        </a:rPr>
                        <a:t>Time in Regular Class</a:t>
                      </a:r>
                    </a:p>
                  </a:txBody>
                  <a:tcPr marL="85725" marR="9525" marT="9525"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200" b="0" i="0" u="none" strike="noStrike">
                          <a:solidFill>
                            <a:srgbClr val="000000"/>
                          </a:solidFill>
                          <a:effectLst/>
                          <a:latin typeface="+mj-lt"/>
                          <a:cs typeface="Arial" pitchFamily="34" charset="0"/>
                        </a:rPr>
                        <a:t>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200" b="0" i="0" u="none" strike="noStrike">
                          <a:solidFill>
                            <a:srgbClr val="000000"/>
                          </a:solidFill>
                          <a:effectLst/>
                          <a:latin typeface="+mj-lt"/>
                          <a:cs typeface="Arial" pitchFamily="34" charset="0"/>
                        </a:rPr>
                        <a:t>%</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200" b="0" i="0" u="none" strike="noStrike">
                          <a:solidFill>
                            <a:srgbClr val="000000"/>
                          </a:solidFill>
                          <a:effectLst/>
                          <a:latin typeface="+mj-lt"/>
                          <a:cs typeface="Arial" pitchFamily="34" charset="0"/>
                        </a:rPr>
                        <a:t>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200" b="0" i="0" u="none" strike="noStrike">
                          <a:solidFill>
                            <a:srgbClr val="000000"/>
                          </a:solidFill>
                          <a:effectLst/>
                          <a:latin typeface="+mj-lt"/>
                          <a:cs typeface="Arial" pitchFamily="34" charset="0"/>
                        </a:rPr>
                        <a:t>%</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200" b="0" i="0" u="none" strike="noStrike">
                          <a:solidFill>
                            <a:srgbClr val="000000"/>
                          </a:solidFill>
                          <a:effectLst/>
                          <a:latin typeface="+mj-lt"/>
                          <a:cs typeface="Arial" pitchFamily="34" charset="0"/>
                        </a:rPr>
                        <a:t>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200" b="0" i="0" u="none" strike="noStrike">
                          <a:solidFill>
                            <a:srgbClr val="000000"/>
                          </a:solidFill>
                          <a:effectLst/>
                          <a:latin typeface="+mj-lt"/>
                          <a:cs typeface="Arial" pitchFamily="34" charset="0"/>
                        </a:rPr>
                        <a:t>%</a:t>
                      </a:r>
                    </a:p>
                  </a:txBody>
                  <a:tcPr marL="9525" marR="9525" marT="9525" marB="0" anchor="b">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96459">
                <a:tc>
                  <a:txBody>
                    <a:bodyPr/>
                    <a:lstStyle/>
                    <a:p>
                      <a:pPr algn="l" fontAlgn="b"/>
                      <a:r>
                        <a:rPr lang="en-US" sz="1200" b="0" i="0" u="none" strike="noStrike">
                          <a:solidFill>
                            <a:srgbClr val="000000"/>
                          </a:solidFill>
                          <a:effectLst/>
                          <a:latin typeface="+mj-lt"/>
                          <a:cs typeface="Arial" pitchFamily="34" charset="0"/>
                        </a:rPr>
                        <a:t>80% or more</a:t>
                      </a:r>
                    </a:p>
                  </a:txBody>
                  <a:tcPr marL="171450" marR="9525" marT="9525"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dirty="0">
                          <a:solidFill>
                            <a:srgbClr val="000000"/>
                          </a:solidFill>
                          <a:effectLst/>
                          <a:latin typeface="+mj-lt"/>
                          <a:cs typeface="Arial" pitchFamily="34" charset="0"/>
                        </a:rPr>
                        <a:t>338,555</a:t>
                      </a:r>
                    </a:p>
                  </a:txBody>
                  <a:tcPr marL="9525" marR="857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54.2%</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42,125</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60.9%</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3,967</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84.7%</a:t>
                      </a:r>
                    </a:p>
                  </a:txBody>
                  <a:tcPr marL="9525" marR="85725" marT="9525" marB="0" anchor="b">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r>
              <a:tr h="496459">
                <a:tc>
                  <a:txBody>
                    <a:bodyPr/>
                    <a:lstStyle/>
                    <a:p>
                      <a:pPr algn="l" fontAlgn="b"/>
                      <a:r>
                        <a:rPr lang="en-US" sz="1200" b="0" i="0" u="none" strike="noStrike" dirty="0">
                          <a:solidFill>
                            <a:srgbClr val="000000"/>
                          </a:solidFill>
                          <a:effectLst/>
                          <a:latin typeface="+mj-lt"/>
                          <a:cs typeface="Arial" pitchFamily="34" charset="0"/>
                        </a:rPr>
                        <a:t>40 to 79%</a:t>
                      </a:r>
                    </a:p>
                  </a:txBody>
                  <a:tcPr marL="171450" marR="9525" marT="9525"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dirty="0">
                          <a:solidFill>
                            <a:srgbClr val="000000"/>
                          </a:solidFill>
                          <a:effectLst/>
                          <a:latin typeface="+mj-lt"/>
                          <a:cs typeface="Arial" pitchFamily="34" charset="0"/>
                        </a:rPr>
                        <a:t>122,997</a:t>
                      </a:r>
                    </a:p>
                  </a:txBody>
                  <a:tcPr marL="9525" marR="857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19.7%</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17,860</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25.8%</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485</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10.3%</a:t>
                      </a:r>
                    </a:p>
                  </a:txBody>
                  <a:tcPr marL="9525" marR="85725" marT="9525" marB="0" anchor="b">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r>
              <a:tr h="496459">
                <a:tc>
                  <a:txBody>
                    <a:bodyPr/>
                    <a:lstStyle/>
                    <a:p>
                      <a:pPr algn="l" fontAlgn="b"/>
                      <a:r>
                        <a:rPr lang="en-US" sz="1200" b="0" i="0" u="none" strike="noStrike">
                          <a:solidFill>
                            <a:srgbClr val="000000"/>
                          </a:solidFill>
                          <a:effectLst/>
                          <a:latin typeface="+mj-lt"/>
                          <a:cs typeface="Arial" pitchFamily="34" charset="0"/>
                        </a:rPr>
                        <a:t>Less than 40%</a:t>
                      </a:r>
                    </a:p>
                  </a:txBody>
                  <a:tcPr marL="171450" marR="9525" marT="9525"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dirty="0">
                          <a:solidFill>
                            <a:srgbClr val="000000"/>
                          </a:solidFill>
                          <a:effectLst/>
                          <a:latin typeface="+mj-lt"/>
                          <a:cs typeface="Arial" pitchFamily="34" charset="0"/>
                        </a:rPr>
                        <a:t>155,716</a:t>
                      </a:r>
                    </a:p>
                  </a:txBody>
                  <a:tcPr marL="9525" marR="857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25.0%</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9,008</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13.0%</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216</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4.6%</a:t>
                      </a:r>
                    </a:p>
                  </a:txBody>
                  <a:tcPr marL="9525" marR="85725" marT="9525" marB="0" anchor="b">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r>
              <a:tr h="496459">
                <a:tc>
                  <a:txBody>
                    <a:bodyPr/>
                    <a:lstStyle/>
                    <a:p>
                      <a:pPr algn="l" fontAlgn="b"/>
                      <a:r>
                        <a:rPr lang="en-US" sz="1200" b="0" i="0" u="none" strike="noStrike">
                          <a:solidFill>
                            <a:srgbClr val="000000"/>
                          </a:solidFill>
                          <a:effectLst/>
                          <a:latin typeface="+mj-lt"/>
                          <a:cs typeface="Arial" pitchFamily="34" charset="0"/>
                        </a:rPr>
                        <a:t>Other</a:t>
                      </a:r>
                    </a:p>
                  </a:txBody>
                  <a:tcPr marL="171450" marR="9525" marT="9525"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dirty="0">
                          <a:solidFill>
                            <a:srgbClr val="000000"/>
                          </a:solidFill>
                          <a:effectLst/>
                          <a:latin typeface="+mj-lt"/>
                          <a:cs typeface="Arial" pitchFamily="34" charset="0"/>
                        </a:rPr>
                        <a:t>6,828</a:t>
                      </a:r>
                    </a:p>
                  </a:txBody>
                  <a:tcPr marL="9525" marR="857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1.1%</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213</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0.3%</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18</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0.4%</a:t>
                      </a:r>
                    </a:p>
                  </a:txBody>
                  <a:tcPr marL="9525" marR="85725" marT="9525" marB="0" anchor="b">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13547">
                <a:tc>
                  <a:txBody>
                    <a:bodyPr/>
                    <a:lstStyle/>
                    <a:p>
                      <a:pPr algn="r" fontAlgn="b"/>
                      <a:r>
                        <a:rPr lang="en-US" sz="1200" b="0" i="0" u="none" strike="noStrike">
                          <a:solidFill>
                            <a:srgbClr val="000000"/>
                          </a:solidFill>
                          <a:effectLst/>
                          <a:latin typeface="+mj-lt"/>
                          <a:cs typeface="Arial" pitchFamily="34" charset="0"/>
                        </a:rPr>
                        <a:t>Total</a:t>
                      </a:r>
                    </a:p>
                  </a:txBody>
                  <a:tcPr marL="9525" marR="171450" marT="9525"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dirty="0">
                          <a:solidFill>
                            <a:srgbClr val="000000"/>
                          </a:solidFill>
                          <a:effectLst/>
                          <a:latin typeface="+mj-lt"/>
                          <a:cs typeface="Arial" pitchFamily="34" charset="0"/>
                        </a:rPr>
                        <a:t>624,096</a:t>
                      </a:r>
                    </a:p>
                  </a:txBody>
                  <a:tcPr marL="9525" marR="857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100.0%</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69,206</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100.0%</a:t>
                      </a:r>
                    </a:p>
                  </a:txBody>
                  <a:tcPr marL="9525" marR="857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a:solidFill>
                            <a:srgbClr val="000000"/>
                          </a:solidFill>
                          <a:effectLst/>
                          <a:latin typeface="+mj-lt"/>
                          <a:cs typeface="Arial" pitchFamily="34" charset="0"/>
                        </a:rPr>
                        <a:t>4,686</a:t>
                      </a:r>
                    </a:p>
                  </a:txBody>
                  <a:tcPr marL="9525" marR="857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b"/>
                      <a:r>
                        <a:rPr lang="en-US" sz="1200" b="0" i="0" u="none" strike="noStrike" dirty="0">
                          <a:solidFill>
                            <a:srgbClr val="000000"/>
                          </a:solidFill>
                          <a:effectLst/>
                          <a:latin typeface="+mj-lt"/>
                          <a:cs typeface="Arial" pitchFamily="34" charset="0"/>
                        </a:rPr>
                        <a:t>100.0%</a:t>
                      </a:r>
                    </a:p>
                  </a:txBody>
                  <a:tcPr marL="9525" marR="85725" marT="9525" marB="0" anchor="b">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
        <p:nvSpPr>
          <p:cNvPr id="4" name="TextBox 3"/>
          <p:cNvSpPr txBox="1"/>
          <p:nvPr/>
        </p:nvSpPr>
        <p:spPr>
          <a:xfrm>
            <a:off x="2286000" y="5410200"/>
            <a:ext cx="6477000" cy="83099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600" dirty="0" smtClean="0">
                <a:solidFill>
                  <a:schemeClr val="tx1"/>
                </a:solidFill>
                <a:cs typeface="Arial Narrow"/>
              </a:rPr>
              <a:t>Data shows students in general education setting for larger portion of day than traditional schools, but interviews, observations, and focus groups indicated services were traditional. </a:t>
            </a:r>
            <a:endParaRPr lang="en-US" sz="1600" dirty="0">
              <a:solidFill>
                <a:schemeClr val="tx1"/>
              </a:solidFill>
              <a:cs typeface="Arial Narrow"/>
            </a:endParaRPr>
          </a:p>
        </p:txBody>
      </p:sp>
      <p:sp>
        <p:nvSpPr>
          <p:cNvPr id="6" name="Rectangle 5"/>
          <p:cNvSpPr/>
          <p:nvPr/>
        </p:nvSpPr>
        <p:spPr>
          <a:xfrm>
            <a:off x="4088534" y="3275112"/>
            <a:ext cx="966931" cy="307777"/>
          </a:xfrm>
          <a:prstGeom prst="rect">
            <a:avLst/>
          </a:prstGeom>
        </p:spPr>
        <p:txBody>
          <a:bodyPr wrap="none">
            <a:spAutoFit/>
          </a:bodyPr>
          <a:lstStyle/>
          <a:p>
            <a:r>
              <a:rPr lang="en-US" sz="1400" dirty="0" smtClean="0">
                <a:cs typeface="Arial Narrow"/>
              </a:rPr>
              <a:t>Findings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81726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p:nvPr/>
        </p:nvSpPr>
        <p:spPr>
          <a:xfrm>
            <a:off x="1676400" y="212771"/>
            <a:ext cx="7086600" cy="1006429"/>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spcBef>
                <a:spcPct val="0"/>
              </a:spcBef>
              <a:defRPr sz="1440" b="1" i="0" u="none" strike="noStrike" kern="1200" baseline="0">
                <a:solidFill>
                  <a:prstClr val="black"/>
                </a:solidFill>
                <a:latin typeface="+mn-lt"/>
                <a:ea typeface="+mn-ea"/>
                <a:cs typeface="+mn-cs"/>
              </a:defRPr>
            </a:pPr>
            <a:r>
              <a:rPr lang="en-US" sz="2000" b="1" cap="small" dirty="0" smtClean="0">
                <a:solidFill>
                  <a:schemeClr val="tx2"/>
                </a:solidFill>
                <a:effectLst>
                  <a:outerShdw blurRad="38100" dist="38100" dir="2700000" algn="tl">
                    <a:srgbClr val="000000">
                      <a:alpha val="43137"/>
                    </a:srgbClr>
                  </a:outerShdw>
                </a:effectLst>
              </a:rPr>
              <a:t>Eighty-five Percent of Students in the Charter School Project Pool are in the Regular Classroom 80% or More of the Time</a:t>
            </a:r>
          </a:p>
        </p:txBody>
      </p:sp>
      <p:graphicFrame>
        <p:nvGraphicFramePr>
          <p:cNvPr id="7" name="Chart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69132517"/>
              </p:ext>
            </p:extLst>
          </p:nvPr>
        </p:nvGraphicFramePr>
        <p:xfrm>
          <a:off x="533400" y="1295400"/>
          <a:ext cx="82296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514600" y="5715000"/>
            <a:ext cx="6019800" cy="92333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Question:  With Charter’s General Education programs being so innovative, why are their special education ones so antiquated?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722287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571773477"/>
              </p:ext>
            </p:extLst>
          </p:nvPr>
        </p:nvGraphicFramePr>
        <p:xfrm>
          <a:off x="457200" y="1524000"/>
          <a:ext cx="8382000" cy="473201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828800" y="362194"/>
            <a:ext cx="7162800" cy="1314206"/>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spcBef>
                <a:spcPct val="0"/>
              </a:spcBef>
              <a:defRPr sz="1440" b="1" i="0" u="none" strike="noStrike" kern="1200" baseline="0">
                <a:solidFill>
                  <a:prstClr val="black"/>
                </a:solidFill>
                <a:latin typeface="+mn-lt"/>
                <a:ea typeface="+mn-ea"/>
                <a:cs typeface="+mn-cs"/>
              </a:defRPr>
            </a:pPr>
            <a:r>
              <a:rPr lang="en-US" sz="2200" b="1" cap="small" dirty="0" smtClean="0">
                <a:solidFill>
                  <a:schemeClr val="tx2"/>
                </a:solidFill>
                <a:effectLst>
                  <a:outerShdw blurRad="38100" dist="38100" dir="2700000" algn="tl">
                    <a:srgbClr val="000000">
                      <a:alpha val="43137"/>
                    </a:srgbClr>
                  </a:outerShdw>
                </a:effectLst>
              </a:rPr>
              <a:t>Students aged 15 or older in the Charter Project Schools are more likely to have Transition related Language in their IEPs</a:t>
            </a:r>
          </a:p>
          <a:p>
            <a:pPr algn="ctr">
              <a:spcBef>
                <a:spcPct val="0"/>
              </a:spcBef>
              <a:defRPr sz="1440" b="1" i="0" u="none" strike="noStrike" kern="1200" baseline="0">
                <a:solidFill>
                  <a:prstClr val="black"/>
                </a:solidFill>
                <a:latin typeface="+mn-lt"/>
                <a:ea typeface="+mn-ea"/>
                <a:cs typeface="+mn-cs"/>
              </a:defRPr>
            </a:pPr>
            <a:endParaRPr lang="en-US" sz="2400" b="1" cap="small" dirty="0" smtClean="0">
              <a:solidFill>
                <a:schemeClr val="tx2"/>
              </a:solidFill>
              <a:effectLst>
                <a:outerShdw blurRad="38100" dist="38100" dir="2700000" algn="tl">
                  <a:srgbClr val="000000">
                    <a:alpha val="43137"/>
                  </a:srgbClr>
                </a:outerShdw>
              </a:effectLst>
            </a:endParaRPr>
          </a:p>
        </p:txBody>
      </p:sp>
      <p:sp>
        <p:nvSpPr>
          <p:cNvPr id="5" name="TextBox 4"/>
          <p:cNvSpPr txBox="1"/>
          <p:nvPr/>
        </p:nvSpPr>
        <p:spPr>
          <a:xfrm>
            <a:off x="1981200" y="6324600"/>
            <a:ext cx="6781800" cy="36933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What are the post secondary outcomes for these students?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18092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4000" b="1" dirty="0" smtClean="0">
                <a:solidFill>
                  <a:schemeClr val="bg1"/>
                </a:solidFill>
                <a:effectLst>
                  <a:outerShdw blurRad="38100" dist="38100" dir="2700000" algn="tl">
                    <a:srgbClr val="000000">
                      <a:alpha val="43137"/>
                    </a:srgbClr>
                  </a:outerShdw>
                </a:effectLst>
              </a:rPr>
              <a:t>The Truth</a:t>
            </a:r>
            <a:endParaRPr lang="en-US" sz="4000" b="1" dirty="0">
              <a:solidFill>
                <a:schemeClr val="bg1"/>
              </a:solidFill>
              <a:effectLst>
                <a:outerShdw blurRad="38100" dist="38100" dir="2700000" algn="tl">
                  <a:srgbClr val="000000">
                    <a:alpha val="43137"/>
                  </a:srgbClr>
                </a:outerShdw>
              </a:effectLst>
            </a:endParaRPr>
          </a:p>
        </p:txBody>
      </p:sp>
      <p:sp>
        <p:nvSpPr>
          <p:cNvPr id="7" name="Content Placeholder 2"/>
          <p:cNvSpPr txBox="1">
            <a:spLocks/>
          </p:cNvSpPr>
          <p:nvPr/>
        </p:nvSpPr>
        <p:spPr>
          <a:xfrm>
            <a:off x="381000" y="1295400"/>
            <a:ext cx="8229600" cy="4648200"/>
          </a:xfrm>
          <a:prstGeom prst="rect">
            <a:avLst/>
          </a:prstGeom>
        </p:spPr>
        <p:txBody>
          <a:bodyPr/>
          <a:lstStyle/>
          <a:p>
            <a:pPr marL="342900" marR="0" lvl="0" indent="-342900" algn="l" defTabSz="914400" rtl="0" eaLnBrk="1" fontAlgn="auto" latinLnBrk="0" hangingPunct="1">
              <a:lnSpc>
                <a:spcPct val="100000"/>
              </a:lnSpc>
              <a:spcBef>
                <a:spcPts val="1200"/>
              </a:spcBef>
              <a:spcAft>
                <a:spcPts val="0"/>
              </a:spcAft>
              <a:buClrTx/>
              <a:buSzTx/>
              <a:buFont typeface="Arial" charset="0"/>
              <a:buNone/>
              <a:tabLst/>
              <a:defRPr/>
            </a:pPr>
            <a:endParaRPr kumimoji="0" lang="en-US" sz="2000" b="1" i="0" u="none" strike="noStrike" kern="1200" cap="none" spc="0" normalizeH="0" baseline="0" noProof="0" dirty="0" smtClean="0">
              <a:ln>
                <a:noFill/>
              </a:ln>
              <a:solidFill>
                <a:srgbClr val="C00000"/>
              </a:solidFill>
              <a:effectLst/>
              <a:uLnTx/>
              <a:uFillTx/>
              <a:latin typeface="+mn-lt"/>
              <a:ea typeface="+mn-ea"/>
              <a:cs typeface="+mn-cs"/>
            </a:endParaRPr>
          </a:p>
          <a:p>
            <a:pPr marL="342900" marR="0" lvl="0" indent="-342900" algn="l" defTabSz="914400" rtl="0" eaLnBrk="1" fontAlgn="auto" latinLnBrk="0" hangingPunct="1">
              <a:lnSpc>
                <a:spcPct val="100000"/>
              </a:lnSpc>
              <a:spcBef>
                <a:spcPts val="1200"/>
              </a:spcBef>
              <a:spcAft>
                <a:spcPts val="0"/>
              </a:spcAft>
              <a:buClrTx/>
              <a:buSzTx/>
              <a:buFont typeface="Arial" charset="0"/>
              <a:buNone/>
              <a:tabLst/>
              <a:defRPr/>
            </a:pPr>
            <a:endParaRPr lang="en-US" sz="2000" b="1" noProof="0" dirty="0" smtClean="0">
              <a:solidFill>
                <a:srgbClr val="C00000"/>
              </a:solidFill>
            </a:endParaRPr>
          </a:p>
          <a:p>
            <a:pPr marL="342900" marR="0" lvl="0" indent="-119063"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rgbClr val="C00000"/>
              </a:solidFill>
              <a:effectLst/>
              <a:uLnTx/>
              <a:uFillTx/>
              <a:latin typeface="+mn-lt"/>
              <a:ea typeface="+mn-ea"/>
              <a:cs typeface="+mn-cs"/>
            </a:endParaRPr>
          </a:p>
          <a:p>
            <a:pPr marL="342900" lvl="0" indent="-119063">
              <a:buFont typeface="Arial" pitchFamily="34" charset="0"/>
              <a:buChar char="•"/>
            </a:pPr>
            <a:r>
              <a:rPr lang="en-US" sz="2200" dirty="0" smtClean="0"/>
              <a:t>Non-discriminatory: charters cannot discriminate in enrollment or set admission requirements</a:t>
            </a:r>
          </a:p>
          <a:p>
            <a:pPr marL="342900" lvl="0" indent="-119063">
              <a:buFont typeface="Arial" pitchFamily="34" charset="0"/>
              <a:buChar char="•"/>
            </a:pPr>
            <a:endParaRPr lang="en-US" sz="2200" dirty="0" smtClean="0"/>
          </a:p>
          <a:p>
            <a:pPr marL="342900" lvl="0" indent="-119063">
              <a:buFont typeface="Arial" pitchFamily="34" charset="0"/>
              <a:buChar char="•"/>
            </a:pPr>
            <a:r>
              <a:rPr lang="en-US" sz="2200" dirty="0" smtClean="0"/>
              <a:t>Equal opportunity enrollment: if more students want to attend than there are seats available, charters must use a lottery for enrollment</a:t>
            </a:r>
          </a:p>
          <a:p>
            <a:pPr marL="342900" lvl="0" indent="-119063">
              <a:buFont typeface="Arial" pitchFamily="34" charset="0"/>
              <a:buChar char="•"/>
            </a:pPr>
            <a:endParaRPr lang="en-US" sz="2200" dirty="0" smtClean="0"/>
          </a:p>
          <a:p>
            <a:pPr marL="342900" lvl="0" indent="-119063">
              <a:buFont typeface="Arial" pitchFamily="34" charset="0"/>
              <a:buChar char="•"/>
            </a:pPr>
            <a:r>
              <a:rPr lang="en-US" sz="2200" dirty="0" smtClean="0"/>
              <a:t>Research shows that charter school students are just as diverse (racially and economically) as non-charter students</a:t>
            </a:r>
            <a:endParaRPr kumimoji="0" lang="en-US" sz="22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extBox 7"/>
          <p:cNvSpPr txBox="1"/>
          <p:nvPr/>
        </p:nvSpPr>
        <p:spPr>
          <a:xfrm>
            <a:off x="381000" y="1600200"/>
            <a:ext cx="7957131" cy="830997"/>
          </a:xfrm>
          <a:prstGeom prst="rect">
            <a:avLst/>
          </a:prstGeom>
          <a:noFill/>
        </p:spPr>
        <p:txBody>
          <a:bodyPr wrap="square" rtlCol="0">
            <a:spAutoFit/>
          </a:bodyPr>
          <a:lstStyle/>
          <a:p>
            <a:pPr algn="ctr">
              <a:buNone/>
            </a:pPr>
            <a:r>
              <a:rPr lang="en-US" sz="2400" b="1" dirty="0" smtClean="0">
                <a:solidFill>
                  <a:srgbClr val="C00000"/>
                </a:solidFill>
              </a:rPr>
              <a:t>Truth: </a:t>
            </a:r>
            <a:r>
              <a:rPr lang="en-US" sz="2400" b="1" dirty="0" smtClean="0"/>
              <a:t>“As schools of choice, all charter schools are open to any student who wants to apply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1"/>
          <p:cNvSpPr>
            <a:spLocks noGrp="1" noChangeArrowheads="1"/>
          </p:cNvSpPr>
          <p:nvPr>
            <p:ph type="ctrTitle"/>
          </p:nvPr>
        </p:nvSpPr>
        <p:spPr>
          <a:xfrm>
            <a:off x="2133600" y="213360"/>
            <a:ext cx="6484620" cy="1005840"/>
          </a:xfr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lnSpc>
                <a:spcPct val="95000"/>
              </a:lnSpc>
              <a:defRPr sz="1440" b="1" i="0" u="none" strike="noStrike" kern="1200" baseline="0">
                <a:solidFill>
                  <a:prstClr val="black"/>
                </a:solidFill>
                <a:latin typeface="+mn-lt"/>
                <a:ea typeface="+mn-ea"/>
                <a:cs typeface="+mn-cs"/>
              </a:defRPr>
            </a:pPr>
            <a:r>
              <a:rPr lang="en-US" sz="1600" dirty="0" smtClean="0">
                <a:solidFill>
                  <a:schemeClr val="tx2"/>
                </a:solidFill>
                <a:effectLst>
                  <a:outerShdw blurRad="38100" dist="38100" dir="2700000" algn="tl">
                    <a:srgbClr val="000000">
                      <a:alpha val="43137"/>
                    </a:srgbClr>
                  </a:outerShdw>
                </a:effectLst>
              </a:rPr>
              <a:t>Six of every ten exiting seniors with IEPs earned regular high school diplomas.</a:t>
            </a:r>
            <a:br>
              <a:rPr lang="en-US" sz="1600" dirty="0" smtClean="0">
                <a:solidFill>
                  <a:schemeClr val="tx2"/>
                </a:solidFill>
                <a:effectLst>
                  <a:outerShdw blurRad="38100" dist="38100" dir="2700000" algn="tl">
                    <a:srgbClr val="000000">
                      <a:alpha val="43137"/>
                    </a:srgbClr>
                  </a:outerShdw>
                </a:effectLst>
              </a:rPr>
            </a:br>
            <a:r>
              <a:rPr lang="en-US" sz="1600" dirty="0" smtClean="0">
                <a:solidFill>
                  <a:schemeClr val="tx2"/>
                </a:solidFill>
                <a:effectLst>
                  <a:outerShdw blurRad="38100" dist="38100" dir="2700000" algn="tl">
                    <a:srgbClr val="000000">
                      <a:alpha val="43137"/>
                    </a:srgbClr>
                  </a:outerShdw>
                </a:effectLst>
              </a:rPr>
              <a:t>Three of every 10 seniors with IEPs exiting from Charter Pool schools dropped out without completing a diploma.</a:t>
            </a:r>
          </a:p>
        </p:txBody>
      </p:sp>
      <p:graphicFrame>
        <p:nvGraphicFramePr>
          <p:cNvPr id="2" name="Chart 8"/>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31577586"/>
              </p:ext>
            </p:extLst>
          </p:nvPr>
        </p:nvGraphicFramePr>
        <p:xfrm>
          <a:off x="1363027" y="1295400"/>
          <a:ext cx="7780973" cy="4854893"/>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Box 7"/>
          <p:cNvSpPr txBox="1">
            <a:spLocks noChangeArrowheads="1"/>
          </p:cNvSpPr>
          <p:nvPr/>
        </p:nvSpPr>
        <p:spPr bwMode="auto">
          <a:xfrm>
            <a:off x="6819424" y="5623560"/>
            <a:ext cx="2324576" cy="22145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none" lIns="82296" tIns="41148" rIns="82296" bIns="4114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900" dirty="0"/>
              <a:t>Data source: CASEMIS June 2010 submission</a:t>
            </a:r>
          </a:p>
        </p:txBody>
      </p:sp>
      <p:sp>
        <p:nvSpPr>
          <p:cNvPr id="5" name="TextBox 4"/>
          <p:cNvSpPr txBox="1"/>
          <p:nvPr/>
        </p:nvSpPr>
        <p:spPr>
          <a:xfrm>
            <a:off x="1752600" y="6248400"/>
            <a:ext cx="7391400" cy="369332"/>
          </a:xfrm>
          <a:prstGeom prst="rect">
            <a:avLst/>
          </a:prstGeom>
          <a:noFill/>
        </p:spPr>
        <p:txBody>
          <a:bodyPr wrap="square" rtlCol="0">
            <a:spAutoFit/>
          </a:bodyPr>
          <a:lstStyle/>
          <a:p>
            <a:r>
              <a:rPr lang="en-US" b="1" dirty="0" smtClean="0"/>
              <a:t>What questions or concerns do these data raise for you?</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graphicEl>
                                              <a:chart seriesIdx="-3" categoryIdx="-3" bldStep="gridLegend"/>
                                            </p:graphicEl>
                                          </p:spTgt>
                                        </p:tgtEl>
                                        <p:attrNameLst>
                                          <p:attrName>style.visibility</p:attrName>
                                        </p:attrNameLst>
                                      </p:cBhvr>
                                      <p:to>
                                        <p:strVal val="visible"/>
                                      </p:to>
                                    </p:set>
                                    <p:animEffect transition="in" filter="wipe(down)">
                                      <p:cBhvr>
                                        <p:cTn id="12" dur="500"/>
                                        <p:tgtEl>
                                          <p:spTgt spid="2">
                                            <p:graphicEl>
                                              <a:chart seriesIdx="-3" categoryIdx="-3" bldStep="gridLegen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graphicEl>
                                              <a:chart seriesIdx="0" categoryIdx="-4" bldStep="series"/>
                                            </p:graphicEl>
                                          </p:spTgt>
                                        </p:tgtEl>
                                        <p:attrNameLst>
                                          <p:attrName>style.visibility</p:attrName>
                                        </p:attrNameLst>
                                      </p:cBhvr>
                                      <p:to>
                                        <p:strVal val="visible"/>
                                      </p:to>
                                    </p:set>
                                    <p:animEffect transition="in" filter="wipe(down)">
                                      <p:cBhvr>
                                        <p:cTn id="17" dur="500"/>
                                        <p:tgtEl>
                                          <p:spTgt spid="2">
                                            <p:graphicEl>
                                              <a:chart seriesIdx="0"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graphicEl>
                                              <a:chart seriesIdx="1" categoryIdx="-4" bldStep="series"/>
                                            </p:graphicEl>
                                          </p:spTgt>
                                        </p:tgtEl>
                                        <p:attrNameLst>
                                          <p:attrName>style.visibility</p:attrName>
                                        </p:attrNameLst>
                                      </p:cBhvr>
                                      <p:to>
                                        <p:strVal val="visible"/>
                                      </p:to>
                                    </p:set>
                                    <p:animEffect transition="in" filter="wipe(down)">
                                      <p:cBhvr>
                                        <p:cTn id="22" dur="500"/>
                                        <p:tgtEl>
                                          <p:spTgt spid="2">
                                            <p:graphicEl>
                                              <a:chart seriesIdx="1"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graphicEl>
                                              <a:chart seriesIdx="2" categoryIdx="-4" bldStep="series"/>
                                            </p:graphicEl>
                                          </p:spTgt>
                                        </p:tgtEl>
                                        <p:attrNameLst>
                                          <p:attrName>style.visibility</p:attrName>
                                        </p:attrNameLst>
                                      </p:cBhvr>
                                      <p:to>
                                        <p:strVal val="visible"/>
                                      </p:to>
                                    </p:set>
                                    <p:animEffect transition="in" filter="wipe(down)">
                                      <p:cBhvr>
                                        <p:cTn id="27" dur="500"/>
                                        <p:tgtEl>
                                          <p:spTgt spid="2">
                                            <p:graphicEl>
                                              <a:chart seriesIdx="2"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graphicEl>
                                              <a:chart seriesIdx="3" categoryIdx="-4" bldStep="series"/>
                                            </p:graphicEl>
                                          </p:spTgt>
                                        </p:tgtEl>
                                        <p:attrNameLst>
                                          <p:attrName>style.visibility</p:attrName>
                                        </p:attrNameLst>
                                      </p:cBhvr>
                                      <p:to>
                                        <p:strVal val="visible"/>
                                      </p:to>
                                    </p:set>
                                    <p:animEffect transition="in" filter="wipe(down)">
                                      <p:cBhvr>
                                        <p:cTn id="32" dur="500"/>
                                        <p:tgtEl>
                                          <p:spTgt spid="2">
                                            <p:graphicEl>
                                              <a:chart seriesIdx="3" categoryIdx="-4" bldStep="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graphicEl>
                                              <a:chart seriesIdx="4" categoryIdx="-4" bldStep="series"/>
                                            </p:graphicEl>
                                          </p:spTgt>
                                        </p:tgtEl>
                                        <p:attrNameLst>
                                          <p:attrName>style.visibility</p:attrName>
                                        </p:attrNameLst>
                                      </p:cBhvr>
                                      <p:to>
                                        <p:strVal val="visible"/>
                                      </p:to>
                                    </p:set>
                                    <p:animEffect transition="in" filter="wipe(down)">
                                      <p:cBhvr>
                                        <p:cTn id="37" dur="500"/>
                                        <p:tgtEl>
                                          <p:spTgt spid="2">
                                            <p:graphicEl>
                                              <a:chart seriesIdx="4" categoryIdx="-4" bldStep="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graphicEl>
                                              <a:chart seriesIdx="5" categoryIdx="-4" bldStep="series"/>
                                            </p:graphicEl>
                                          </p:spTgt>
                                        </p:tgtEl>
                                        <p:attrNameLst>
                                          <p:attrName>style.visibility</p:attrName>
                                        </p:attrNameLst>
                                      </p:cBhvr>
                                      <p:to>
                                        <p:strVal val="visible"/>
                                      </p:to>
                                    </p:set>
                                    <p:animEffect transition="in" filter="wipe(down)">
                                      <p:cBhvr>
                                        <p:cTn id="42" dur="500"/>
                                        <p:tgtEl>
                                          <p:spTgt spid="2">
                                            <p:graphicEl>
                                              <a:chart seriesIdx="5" categoryIdx="-4" bldStep="series"/>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
                                            <p:graphicEl>
                                              <a:chart seriesIdx="6" categoryIdx="-4" bldStep="series"/>
                                            </p:graphicEl>
                                          </p:spTgt>
                                        </p:tgtEl>
                                        <p:attrNameLst>
                                          <p:attrName>style.visibility</p:attrName>
                                        </p:attrNameLst>
                                      </p:cBhvr>
                                      <p:to>
                                        <p:strVal val="visible"/>
                                      </p:to>
                                    </p:set>
                                    <p:animEffect transition="in" filter="wipe(down)">
                                      <p:cBhvr>
                                        <p:cTn id="47" dur="500"/>
                                        <p:tgtEl>
                                          <p:spTgt spid="2">
                                            <p:graphicEl>
                                              <a:chart seriesIdx="6"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Graphic spid="2" grpId="0">
        <p:bldSub>
          <a:bldChart bld="series"/>
        </p:bldSub>
      </p:bldGraphic>
    </p:bld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731520" y="4800601"/>
            <a:ext cx="6858000" cy="637097"/>
          </a:xfrm>
          <a:prstGeom prst="rect">
            <a:avLst/>
          </a:prstGeom>
          <a:noFill/>
        </p:spPr>
        <p:txBody>
          <a:bodyPr wrap="square" lIns="82296" tIns="41148" rIns="82296" bIns="41148" rtlCol="0">
            <a:spAutoFit/>
          </a:bodyPr>
          <a:lstStyle/>
          <a:p>
            <a:pPr marL="308610" indent="-308610">
              <a:buFont typeface="Arial"/>
              <a:buChar char="•"/>
            </a:pPr>
            <a:endParaRPr lang="en-US" dirty="0"/>
          </a:p>
          <a:p>
            <a:endParaRPr lang="en-US" dirty="0"/>
          </a:p>
        </p:txBody>
      </p:sp>
      <p:sp>
        <p:nvSpPr>
          <p:cNvPr id="5" name="TextBox 4"/>
          <p:cNvSpPr txBox="1"/>
          <p:nvPr/>
        </p:nvSpPr>
        <p:spPr>
          <a:xfrm>
            <a:off x="700088" y="1471613"/>
            <a:ext cx="166199" cy="637097"/>
          </a:xfrm>
          <a:prstGeom prst="rect">
            <a:avLst/>
          </a:prstGeom>
          <a:noFill/>
        </p:spPr>
        <p:txBody>
          <a:bodyPr wrap="none" lIns="82296" tIns="41148" rIns="82296" bIns="41148" rtlCol="0">
            <a:spAutoFit/>
          </a:bodyPr>
          <a:lstStyle/>
          <a:p>
            <a:endParaRPr lang="en-US" smtClean="0"/>
          </a:p>
          <a:p>
            <a:endParaRPr lang="en-US" dirty="0" smtClean="0"/>
          </a:p>
        </p:txBody>
      </p:sp>
      <p:sp>
        <p:nvSpPr>
          <p:cNvPr id="6" name="TextBox 5"/>
          <p:cNvSpPr txBox="1"/>
          <p:nvPr/>
        </p:nvSpPr>
        <p:spPr>
          <a:xfrm>
            <a:off x="2057399" y="457200"/>
            <a:ext cx="6343545" cy="821763"/>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spcBef>
                <a:spcPct val="0"/>
              </a:spcBef>
            </a:pPr>
            <a:r>
              <a:rPr lang="en-US" sz="2400" b="1" cap="small" dirty="0">
                <a:solidFill>
                  <a:schemeClr val="tx2"/>
                </a:solidFill>
                <a:effectLst>
                  <a:outerShdw blurRad="38100" dist="38100" dir="2700000" algn="tl">
                    <a:srgbClr val="000000">
                      <a:alpha val="43137"/>
                    </a:srgbClr>
                  </a:outerShdw>
                </a:effectLst>
              </a:rPr>
              <a:t>Summary of Needs for </a:t>
            </a:r>
            <a:r>
              <a:rPr lang="en-US" sz="2400" b="1" cap="small" dirty="0" smtClean="0">
                <a:solidFill>
                  <a:schemeClr val="tx2"/>
                </a:solidFill>
                <a:effectLst>
                  <a:outerShdw blurRad="38100" dist="38100" dir="2700000" algn="tl">
                    <a:srgbClr val="000000">
                      <a:alpha val="43137"/>
                    </a:srgbClr>
                  </a:outerShdw>
                </a:effectLst>
              </a:rPr>
              <a:t>Teaching and Learning</a:t>
            </a:r>
            <a:endParaRPr lang="en-US" sz="2400" b="1" cap="small" dirty="0">
              <a:solidFill>
                <a:schemeClr val="tx2"/>
              </a:solidFill>
              <a:effectLst>
                <a:outerShdw blurRad="38100" dist="38100" dir="2700000" algn="tl">
                  <a:srgbClr val="000000">
                    <a:alpha val="43137"/>
                  </a:srgbClr>
                </a:outerShdw>
              </a:effectLst>
            </a:endParaRPr>
          </a:p>
          <a:p>
            <a:pPr algn="ctr">
              <a:spcBef>
                <a:spcPct val="0"/>
              </a:spcBef>
            </a:pPr>
            <a:endParaRPr lang="en-US" sz="2400" b="1" cap="small" dirty="0">
              <a:solidFill>
                <a:schemeClr val="tx2"/>
              </a:solidFill>
              <a:effectLst>
                <a:outerShdw blurRad="38100" dist="38100" dir="2700000" algn="tl">
                  <a:srgbClr val="000000">
                    <a:alpha val="43137"/>
                  </a:srgbClr>
                </a:outerShdw>
              </a:effectLst>
            </a:endParaRPr>
          </a:p>
        </p:txBody>
      </p:sp>
      <p:sp>
        <p:nvSpPr>
          <p:cNvPr id="7" name="TextBox 6"/>
          <p:cNvSpPr txBox="1"/>
          <p:nvPr/>
        </p:nvSpPr>
        <p:spPr>
          <a:xfrm>
            <a:off x="1943101" y="1143000"/>
            <a:ext cx="6896099" cy="6454075"/>
          </a:xfrm>
          <a:prstGeom prst="rect">
            <a:avLst/>
          </a:prstGeom>
          <a:noFill/>
        </p:spPr>
        <p:txBody>
          <a:bodyPr wrap="square" lIns="82296" tIns="41148" rIns="82296" bIns="41148" rtlCol="0">
            <a:spAutoFit/>
          </a:bodyPr>
          <a:lstStyle/>
          <a:p>
            <a:pPr marL="308610" indent="-308610">
              <a:buClr>
                <a:schemeClr val="accent1"/>
              </a:buClr>
              <a:buFont typeface="Courier New" pitchFamily="49" charset="0"/>
              <a:buChar char="o"/>
            </a:pPr>
            <a:r>
              <a:rPr lang="en-US" dirty="0" smtClean="0"/>
              <a:t>Strengthen </a:t>
            </a:r>
            <a:r>
              <a:rPr lang="en-US" dirty="0"/>
              <a:t>skills of general educators and special educators in differentiated instruction and teaching to different learning modalities.</a:t>
            </a:r>
          </a:p>
          <a:p>
            <a:pPr marL="308610" indent="-308610">
              <a:buClr>
                <a:schemeClr val="accent1"/>
              </a:buClr>
              <a:buFont typeface="Courier New" pitchFamily="49" charset="0"/>
              <a:buChar char="o"/>
            </a:pPr>
            <a:endParaRPr lang="en-US" dirty="0"/>
          </a:p>
          <a:p>
            <a:pPr marL="308610" indent="-308610">
              <a:buClr>
                <a:schemeClr val="accent1"/>
              </a:buClr>
              <a:buFont typeface="Courier New" pitchFamily="49" charset="0"/>
              <a:buChar char="o"/>
            </a:pPr>
            <a:r>
              <a:rPr lang="en-US" dirty="0" smtClean="0"/>
              <a:t>Strengthen </a:t>
            </a:r>
            <a:r>
              <a:rPr lang="en-US" dirty="0"/>
              <a:t>skills of general educators and special educators in how to create rigorous lessons</a:t>
            </a:r>
            <a:r>
              <a:rPr lang="en-US" dirty="0" smtClean="0"/>
              <a:t>.</a:t>
            </a:r>
          </a:p>
          <a:p>
            <a:pPr marL="308610" indent="-308610">
              <a:buClr>
                <a:schemeClr val="accent1"/>
              </a:buClr>
              <a:buFont typeface="Courier New" pitchFamily="49" charset="0"/>
              <a:buChar char="o"/>
            </a:pPr>
            <a:endParaRPr lang="en-US" dirty="0"/>
          </a:p>
          <a:p>
            <a:pPr marL="308610" indent="-308610">
              <a:buClr>
                <a:schemeClr val="accent1"/>
              </a:buClr>
              <a:buFont typeface="Courier New" pitchFamily="49" charset="0"/>
              <a:buChar char="o"/>
            </a:pPr>
            <a:r>
              <a:rPr lang="en-US" dirty="0" smtClean="0"/>
              <a:t>Seek </a:t>
            </a:r>
            <a:r>
              <a:rPr lang="en-US" dirty="0"/>
              <a:t>ways to include Speech and Language services in-house or if contracted out to more closely align those services to best practices for school personnel as defined by ASHA/</a:t>
            </a:r>
            <a:r>
              <a:rPr lang="en-US" dirty="0" smtClean="0"/>
              <a:t>CSHA, such as classroom-based assessment, curriculum-relevant intervention strategies, social-pragmatic language support, and single-sound intervention models.</a:t>
            </a:r>
          </a:p>
          <a:p>
            <a:pPr marL="308610" indent="-308610">
              <a:buClr>
                <a:schemeClr val="accent1"/>
              </a:buClr>
              <a:buFont typeface="Courier New" pitchFamily="49" charset="0"/>
              <a:buChar char="o"/>
            </a:pPr>
            <a:endParaRPr lang="en-US" dirty="0" smtClean="0"/>
          </a:p>
          <a:p>
            <a:pPr marL="308610" indent="-308610">
              <a:buClr>
                <a:schemeClr val="accent1"/>
              </a:buClr>
              <a:buFont typeface="Courier New" pitchFamily="49" charset="0"/>
              <a:buChar char="o"/>
            </a:pPr>
            <a:r>
              <a:rPr lang="en-US" dirty="0" smtClean="0"/>
              <a:t>Strengthen skills of general educators, special educators, and administrators in how to deal with severe emotional/behavior issues.</a:t>
            </a:r>
          </a:p>
          <a:p>
            <a:pPr marL="308610" indent="-308610">
              <a:buClr>
                <a:schemeClr val="accent1"/>
              </a:buClr>
              <a:buFont typeface="Courier New" pitchFamily="49" charset="0"/>
              <a:buChar char="o"/>
            </a:pPr>
            <a:endParaRPr lang="en-US" dirty="0" smtClean="0"/>
          </a:p>
          <a:p>
            <a:pPr marL="308610" indent="-308610">
              <a:buClr>
                <a:schemeClr val="accent1"/>
              </a:buClr>
              <a:buFont typeface="Courier New" pitchFamily="49" charset="0"/>
              <a:buChar char="o"/>
            </a:pPr>
            <a:r>
              <a:rPr lang="en-US" dirty="0" smtClean="0"/>
              <a:t>Implement more intentional, strategic, full-inclusion models </a:t>
            </a:r>
          </a:p>
          <a:p>
            <a:pPr marL="308610" indent="-308610">
              <a:buFont typeface="Wingdings" charset="2"/>
              <a:buChar char="q"/>
            </a:pPr>
            <a:endParaRPr lang="en-US" dirty="0">
              <a:latin typeface="Arial"/>
            </a:endParaRPr>
          </a:p>
          <a:p>
            <a:r>
              <a:rPr lang="en-US" dirty="0"/>
              <a:t> </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9497326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731520" y="4800601"/>
            <a:ext cx="6858000" cy="637097"/>
          </a:xfrm>
          <a:prstGeom prst="rect">
            <a:avLst/>
          </a:prstGeom>
          <a:noFill/>
        </p:spPr>
        <p:txBody>
          <a:bodyPr wrap="square" lIns="82296" tIns="41148" rIns="82296" bIns="41148" rtlCol="0">
            <a:spAutoFit/>
          </a:bodyPr>
          <a:lstStyle/>
          <a:p>
            <a:pPr marL="308610" indent="-308610">
              <a:buFont typeface="Arial"/>
              <a:buChar char="•"/>
            </a:pPr>
            <a:endParaRPr lang="en-US" dirty="0"/>
          </a:p>
          <a:p>
            <a:endParaRPr lang="en-US" dirty="0"/>
          </a:p>
        </p:txBody>
      </p:sp>
      <p:sp>
        <p:nvSpPr>
          <p:cNvPr id="5" name="TextBox 4"/>
          <p:cNvSpPr txBox="1"/>
          <p:nvPr/>
        </p:nvSpPr>
        <p:spPr>
          <a:xfrm>
            <a:off x="700088" y="1471613"/>
            <a:ext cx="166199" cy="637097"/>
          </a:xfrm>
          <a:prstGeom prst="rect">
            <a:avLst/>
          </a:prstGeom>
          <a:noFill/>
        </p:spPr>
        <p:txBody>
          <a:bodyPr wrap="none" lIns="82296" tIns="41148" rIns="82296" bIns="41148" rtlCol="0">
            <a:spAutoFit/>
          </a:bodyPr>
          <a:lstStyle/>
          <a:p>
            <a:endParaRPr lang="en-US" smtClean="0"/>
          </a:p>
          <a:p>
            <a:endParaRPr lang="en-US" dirty="0" smtClean="0"/>
          </a:p>
        </p:txBody>
      </p:sp>
      <p:sp>
        <p:nvSpPr>
          <p:cNvPr id="4" name="TextBox 3"/>
          <p:cNvSpPr txBox="1"/>
          <p:nvPr/>
        </p:nvSpPr>
        <p:spPr>
          <a:xfrm>
            <a:off x="2133601" y="1066800"/>
            <a:ext cx="6477000" cy="6038576"/>
          </a:xfrm>
          <a:prstGeom prst="rect">
            <a:avLst/>
          </a:prstGeom>
          <a:noFill/>
        </p:spPr>
        <p:txBody>
          <a:bodyPr wrap="square" lIns="82296" tIns="41148" rIns="82296" bIns="41148" rtlCol="0">
            <a:spAutoFit/>
          </a:bodyPr>
          <a:lstStyle/>
          <a:p>
            <a:pPr marL="274320" indent="-274320">
              <a:spcBef>
                <a:spcPts val="600"/>
              </a:spcBef>
              <a:buClr>
                <a:schemeClr val="accent1"/>
              </a:buClr>
              <a:buSzPct val="70000"/>
              <a:buFont typeface="Wingdings"/>
              <a:buChar char=""/>
            </a:pPr>
            <a:r>
              <a:rPr lang="en-US" sz="2200" dirty="0" smtClean="0"/>
              <a:t>Break </a:t>
            </a:r>
            <a:r>
              <a:rPr lang="en-US" sz="2200" dirty="0"/>
              <a:t>down isolation between special educators and general </a:t>
            </a:r>
            <a:r>
              <a:rPr lang="en-US" sz="2200" dirty="0" smtClean="0"/>
              <a:t>educators and between the charters themselves and the charters and the district.</a:t>
            </a:r>
          </a:p>
          <a:p>
            <a:pPr marL="274320" indent="-274320">
              <a:spcBef>
                <a:spcPts val="600"/>
              </a:spcBef>
              <a:buClr>
                <a:schemeClr val="accent1"/>
              </a:buClr>
              <a:buSzPct val="70000"/>
              <a:buFont typeface="Wingdings"/>
              <a:buChar char=""/>
            </a:pPr>
            <a:endParaRPr lang="en-US" sz="2200" dirty="0" smtClean="0"/>
          </a:p>
          <a:p>
            <a:pPr marL="274320" indent="-274320">
              <a:spcBef>
                <a:spcPts val="600"/>
              </a:spcBef>
              <a:buClr>
                <a:schemeClr val="accent1"/>
              </a:buClr>
              <a:buSzPct val="70000"/>
              <a:buFont typeface="Wingdings"/>
              <a:buChar char=""/>
            </a:pPr>
            <a:r>
              <a:rPr lang="en-US" sz="2200" dirty="0" smtClean="0"/>
              <a:t>Strengthen </a:t>
            </a:r>
            <a:r>
              <a:rPr lang="en-US" sz="2200" dirty="0"/>
              <a:t>skills and systems for consistent, deep-level, data-driven practice</a:t>
            </a:r>
            <a:r>
              <a:rPr lang="en-US" sz="2200" dirty="0" smtClean="0"/>
              <a:t>.</a:t>
            </a:r>
          </a:p>
          <a:p>
            <a:pPr marL="274320" indent="-274320">
              <a:spcBef>
                <a:spcPts val="600"/>
              </a:spcBef>
              <a:buClr>
                <a:schemeClr val="accent1"/>
              </a:buClr>
              <a:buSzPct val="70000"/>
              <a:buFont typeface="Wingdings"/>
              <a:buChar char=""/>
            </a:pPr>
            <a:endParaRPr lang="en-US" sz="2200" dirty="0" smtClean="0"/>
          </a:p>
          <a:p>
            <a:pPr marL="274320" indent="-274320">
              <a:spcBef>
                <a:spcPts val="600"/>
              </a:spcBef>
              <a:buClr>
                <a:schemeClr val="accent1"/>
              </a:buClr>
              <a:buSzPct val="70000"/>
              <a:buFont typeface="Wingdings"/>
              <a:buChar char=""/>
            </a:pPr>
            <a:r>
              <a:rPr lang="en-US" sz="2200" dirty="0" smtClean="0"/>
              <a:t>Strengthen </a:t>
            </a:r>
            <a:r>
              <a:rPr lang="en-US" sz="2200" dirty="0"/>
              <a:t>skills and systems to provide high-quality Co-Teaching and Collaboration between special </a:t>
            </a:r>
            <a:r>
              <a:rPr lang="en-US" sz="2200" dirty="0" smtClean="0"/>
              <a:t>education </a:t>
            </a:r>
            <a:r>
              <a:rPr lang="en-US" sz="2200" dirty="0"/>
              <a:t>and general </a:t>
            </a:r>
            <a:r>
              <a:rPr lang="en-US" sz="2200" dirty="0" smtClean="0"/>
              <a:t>education staff.</a:t>
            </a:r>
          </a:p>
          <a:p>
            <a:pPr marL="274320" indent="-274320">
              <a:spcBef>
                <a:spcPts val="600"/>
              </a:spcBef>
              <a:buClr>
                <a:schemeClr val="accent1"/>
              </a:buClr>
              <a:buSzPct val="70000"/>
              <a:buFont typeface="Wingdings"/>
              <a:buChar char=""/>
            </a:pPr>
            <a:endParaRPr lang="en-US" sz="2200" dirty="0"/>
          </a:p>
          <a:p>
            <a:pPr marL="274320" indent="-274320">
              <a:spcBef>
                <a:spcPts val="600"/>
              </a:spcBef>
              <a:buClr>
                <a:schemeClr val="accent1"/>
              </a:buClr>
              <a:buSzPct val="70000"/>
              <a:buFont typeface="Wingdings"/>
              <a:buChar char=""/>
            </a:pPr>
            <a:r>
              <a:rPr lang="en-US" sz="2200" dirty="0" smtClean="0"/>
              <a:t>Provide </a:t>
            </a:r>
            <a:r>
              <a:rPr lang="en-US" sz="2200" dirty="0"/>
              <a:t>access and training in use of assistive and other technologies</a:t>
            </a:r>
          </a:p>
          <a:p>
            <a:pPr marL="274320" indent="-274320">
              <a:spcBef>
                <a:spcPts val="600"/>
              </a:spcBef>
              <a:buClr>
                <a:schemeClr val="accent1"/>
              </a:buClr>
              <a:buSzPct val="70000"/>
              <a:buFont typeface="Wingdings"/>
              <a:buChar char=""/>
            </a:pPr>
            <a:endParaRPr lang="en-US" sz="2200" dirty="0"/>
          </a:p>
        </p:txBody>
      </p:sp>
      <p:sp>
        <p:nvSpPr>
          <p:cNvPr id="6" name="TextBox 5"/>
          <p:cNvSpPr txBox="1"/>
          <p:nvPr/>
        </p:nvSpPr>
        <p:spPr>
          <a:xfrm>
            <a:off x="1371600" y="153448"/>
            <a:ext cx="7543800" cy="837152"/>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algn="ctr">
              <a:spcBef>
                <a:spcPct val="0"/>
              </a:spcBef>
            </a:pPr>
            <a:r>
              <a:rPr lang="en-US" sz="2400" b="1" cap="small" dirty="0">
                <a:solidFill>
                  <a:schemeClr val="tx2"/>
                </a:solidFill>
                <a:effectLst>
                  <a:outerShdw blurRad="38100" dist="38100" dir="2700000" algn="tl">
                    <a:srgbClr val="000000">
                      <a:alpha val="43137"/>
                    </a:srgbClr>
                  </a:outerShdw>
                </a:effectLst>
              </a:rPr>
              <a:t>Summary of Needs </a:t>
            </a:r>
            <a:r>
              <a:rPr lang="en-US" sz="2400" b="1" cap="small" dirty="0" smtClean="0">
                <a:solidFill>
                  <a:schemeClr val="tx2"/>
                </a:solidFill>
                <a:effectLst>
                  <a:outerShdw blurRad="38100" dist="38100" dir="2700000" algn="tl">
                    <a:srgbClr val="000000">
                      <a:alpha val="43137"/>
                    </a:srgbClr>
                  </a:outerShdw>
                </a:effectLst>
              </a:rPr>
              <a:t>for Support and Resources For Learning Communities</a:t>
            </a:r>
            <a:endParaRPr lang="en-US" sz="2400" b="1" cap="small"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9933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467600" cy="1143000"/>
          </a:xfrm>
        </p:spPr>
        <p:txBody>
          <a:bodyPr>
            <a:normAutofit/>
          </a:bodyPr>
          <a:lstStyle/>
          <a:p>
            <a:pPr algn="ctr"/>
            <a:r>
              <a:rPr lang="en-US" sz="2400" b="1" dirty="0" smtClean="0">
                <a:effectLst>
                  <a:outerShdw blurRad="38100" dist="38100" dir="2700000" algn="tl">
                    <a:srgbClr val="000000">
                      <a:alpha val="43137"/>
                    </a:srgbClr>
                  </a:outerShdw>
                </a:effectLst>
                <a:latin typeface="+mn-lt"/>
                <a:ea typeface="+mn-ea"/>
                <a:cs typeface="+mn-cs"/>
              </a:rPr>
              <a:t>Stakeholder Agreement on service delivery options </a:t>
            </a:r>
            <a:endParaRPr lang="en-US" sz="2400" b="1" dirty="0">
              <a:effectLst>
                <a:outerShdw blurRad="38100" dist="38100" dir="2700000" algn="tl">
                  <a:srgbClr val="000000">
                    <a:alpha val="43137"/>
                  </a:srgbClr>
                </a:outerShdw>
              </a:effectLst>
              <a:latin typeface="+mn-lt"/>
              <a:ea typeface="+mn-ea"/>
              <a:cs typeface="+mn-cs"/>
            </a:endParaRPr>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smtClean="0">
                <a:effectLst>
                  <a:outerShdw blurRad="38100" dist="38100" dir="2700000" algn="tl">
                    <a:srgbClr val="000000">
                      <a:alpha val="43137"/>
                    </a:srgbClr>
                  </a:outerShdw>
                </a:effectLst>
                <a:latin typeface="+mn-lt"/>
                <a:ea typeface="+mn-ea"/>
                <a:cs typeface="+mn-cs"/>
              </a:rPr>
              <a:t>Stakeholder Agreement on service delivery options </a:t>
            </a:r>
            <a:endParaRPr lang="en-US" sz="2400" b="1" dirty="0">
              <a:effectLst>
                <a:outerShdw blurRad="38100" dist="38100" dir="2700000" algn="tl">
                  <a:srgbClr val="000000">
                    <a:alpha val="43137"/>
                  </a:srgbClr>
                </a:outerShdw>
              </a:effectLst>
              <a:latin typeface="+mn-lt"/>
              <a:ea typeface="+mn-ea"/>
              <a:cs typeface="+mn-cs"/>
            </a:endParaRPr>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Overarching Components for all service delivery options:</a:t>
            </a:r>
            <a:endParaRPr lang="en-US" dirty="0"/>
          </a:p>
        </p:txBody>
      </p:sp>
      <p:sp>
        <p:nvSpPr>
          <p:cNvPr id="3" name="Content Placeholder 2"/>
          <p:cNvSpPr>
            <a:spLocks noGrp="1"/>
          </p:cNvSpPr>
          <p:nvPr>
            <p:ph sz="quarter" idx="1"/>
          </p:nvPr>
        </p:nvSpPr>
        <p:spPr/>
        <p:txBody>
          <a:bodyPr/>
          <a:lstStyle/>
          <a:p>
            <a:r>
              <a:rPr lang="en-US" dirty="0" smtClean="0"/>
              <a:t>Universal Design for Learning</a:t>
            </a:r>
          </a:p>
          <a:p>
            <a:r>
              <a:rPr lang="en-US" dirty="0" smtClean="0"/>
              <a:t>Instructional Technology</a:t>
            </a:r>
          </a:p>
          <a:p>
            <a:r>
              <a:rPr lang="en-US" dirty="0" smtClean="0"/>
              <a:t>Assistive Technology</a:t>
            </a:r>
          </a:p>
          <a:p>
            <a:r>
              <a:rPr lang="en-US" dirty="0" smtClean="0"/>
              <a:t>Access to General Curriculum</a:t>
            </a:r>
          </a:p>
          <a:p>
            <a:r>
              <a:rPr lang="en-US" dirty="0" smtClean="0"/>
              <a:t>Mutual Responsibility across all educators thru joint planning and delivery of instruction</a:t>
            </a:r>
          </a:p>
          <a:p>
            <a:r>
              <a:rPr lang="en-US" dirty="0" smtClean="0"/>
              <a:t>Project Based Learning/Thematic Instructional Practices whenever possible</a:t>
            </a:r>
          </a:p>
          <a:p>
            <a:r>
              <a:rPr lang="en-US" dirty="0" smtClean="0"/>
              <a:t>Language and background knowledge explicitly taught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981200" y="2133600"/>
            <a:ext cx="5791200" cy="821763"/>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anchor="ctr">
            <a:noAutofit/>
          </a:bodyPr>
          <a:lstStyle/>
          <a:p>
            <a:pPr marL="308610" indent="-308610" algn="ctr">
              <a:spcBef>
                <a:spcPct val="0"/>
              </a:spcBef>
            </a:pPr>
            <a:endParaRPr lang="en-US" sz="2400" b="1" cap="small" dirty="0">
              <a:solidFill>
                <a:schemeClr val="tx2"/>
              </a:solidFill>
              <a:effectLst>
                <a:outerShdw blurRad="38100" dist="38100" dir="2700000" algn="tl">
                  <a:srgbClr val="000000">
                    <a:alpha val="43137"/>
                  </a:srgbClr>
                </a:outerShdw>
              </a:effectLst>
            </a:endParaRPr>
          </a:p>
          <a:p>
            <a:pPr algn="ctr">
              <a:spcBef>
                <a:spcPct val="0"/>
              </a:spcBef>
            </a:pPr>
            <a:r>
              <a:rPr lang="en-US" sz="5000" b="1" cap="small" dirty="0" smtClean="0">
                <a:solidFill>
                  <a:schemeClr val="tx2"/>
                </a:solidFill>
                <a:effectLst>
                  <a:outerShdw blurRad="38100" dist="38100" dir="2700000" algn="tl">
                    <a:srgbClr val="000000">
                      <a:alpha val="43137"/>
                    </a:srgbClr>
                  </a:outerShdw>
                </a:effectLst>
              </a:rPr>
              <a:t>       Questions?????</a:t>
            </a:r>
            <a:endParaRPr lang="en-US" sz="5000" b="1" cap="small" dirty="0">
              <a:solidFill>
                <a:schemeClr val="tx2"/>
              </a:solidFill>
              <a:effectLst>
                <a:outerShdw blurRad="38100" dist="38100" dir="2700000" algn="tl">
                  <a:srgbClr val="000000">
                    <a:alpha val="43137"/>
                  </a:srgbClr>
                </a:outerShdw>
              </a:effectLst>
            </a:endParaRPr>
          </a:p>
        </p:txBody>
      </p:sp>
      <p:sp>
        <p:nvSpPr>
          <p:cNvPr id="5" name="TextBox 4"/>
          <p:cNvSpPr txBox="1"/>
          <p:nvPr/>
        </p:nvSpPr>
        <p:spPr>
          <a:xfrm>
            <a:off x="700088" y="1471613"/>
            <a:ext cx="166199" cy="637097"/>
          </a:xfrm>
          <a:prstGeom prst="rect">
            <a:avLst/>
          </a:prstGeom>
          <a:noFill/>
        </p:spPr>
        <p:txBody>
          <a:bodyPr wrap="none" lIns="82296" tIns="41148" rIns="82296" bIns="41148" rtlCol="0">
            <a:spAutoFit/>
          </a:bodyPr>
          <a:lstStyle/>
          <a:p>
            <a:endParaRPr lang="en-US" smtClean="0"/>
          </a:p>
          <a:p>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61578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1"/>
          <p:cNvSpPr txBox="1">
            <a:spLocks/>
          </p:cNvSpPr>
          <p:nvPr/>
        </p:nvSpPr>
        <p:spPr>
          <a:xfrm>
            <a:off x="609600" y="427038"/>
            <a:ext cx="7467600" cy="1143000"/>
          </a:xfrm>
          <a:prstGeom prst="rect">
            <a:avLst/>
          </a:prstGeo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marL="0" marR="0" lvl="0" indent="0" algn="ctr" defTabSz="914400" fontAlgn="auto">
              <a:lnSpc>
                <a:spcPct val="100000"/>
              </a:lnSpc>
              <a:spcBef>
                <a:spcPct val="0"/>
              </a:spcBef>
              <a:spcAft>
                <a:spcPts val="0"/>
              </a:spcAft>
              <a:buClrTx/>
              <a:buSzTx/>
              <a:tabLst/>
              <a:defRPr/>
            </a:pPr>
            <a:r>
              <a:rPr lang="en-US" sz="4000" b="1" cap="small" dirty="0" smtClean="0">
                <a:solidFill>
                  <a:schemeClr val="bg1"/>
                </a:solidFill>
                <a:effectLst>
                  <a:outerShdw blurRad="38100" dist="38100" dir="2700000" algn="tl">
                    <a:srgbClr val="000000">
                      <a:alpha val="43137"/>
                    </a:srgbClr>
                  </a:outerShdw>
                </a:effectLst>
              </a:rPr>
              <a:t>The Data</a:t>
            </a:r>
          </a:p>
        </p:txBody>
      </p:sp>
      <p:sp>
        <p:nvSpPr>
          <p:cNvPr id="5" name="Rectangle 4"/>
          <p:cNvSpPr/>
          <p:nvPr/>
        </p:nvSpPr>
        <p:spPr>
          <a:xfrm>
            <a:off x="685800" y="1828800"/>
            <a:ext cx="7391400" cy="4370427"/>
          </a:xfrm>
          <a:prstGeom prst="rect">
            <a:avLst/>
          </a:prstGeom>
        </p:spPr>
        <p:txBody>
          <a:bodyPr wrap="square">
            <a:spAutoFit/>
          </a:bodyPr>
          <a:lstStyle/>
          <a:p>
            <a:pPr algn="ctr"/>
            <a:r>
              <a:rPr lang="en-US" sz="2600" b="1" dirty="0" smtClean="0">
                <a:solidFill>
                  <a:srgbClr val="C00000"/>
                </a:solidFill>
              </a:rPr>
              <a:t>Research shows:</a:t>
            </a:r>
          </a:p>
          <a:p>
            <a:pPr marL="112713" indent="-112713" algn="ctr"/>
            <a:endParaRPr lang="en-US" sz="2200" b="1" dirty="0" smtClean="0">
              <a:solidFill>
                <a:srgbClr val="C00000"/>
              </a:solidFill>
            </a:endParaRPr>
          </a:p>
          <a:p>
            <a:pPr marL="112713" lvl="0" indent="-112713">
              <a:buFont typeface="Arial" pitchFamily="34" charset="0"/>
              <a:buChar char="•"/>
            </a:pPr>
            <a:r>
              <a:rPr lang="en-US" sz="2200" dirty="0" smtClean="0"/>
              <a:t>Charter school students are just as diverse as non-charter students</a:t>
            </a:r>
          </a:p>
          <a:p>
            <a:pPr marL="112713" lvl="0" indent="-112713">
              <a:buFont typeface="Arial" pitchFamily="34" charset="0"/>
              <a:buChar char="•"/>
            </a:pPr>
            <a:endParaRPr lang="en-US" sz="2200" dirty="0" smtClean="0"/>
          </a:p>
          <a:p>
            <a:pPr marL="112713" lvl="0" indent="-112713">
              <a:buFont typeface="Arial" pitchFamily="34" charset="0"/>
              <a:buChar char="•"/>
            </a:pPr>
            <a:r>
              <a:rPr lang="en-US" sz="2200" dirty="0" smtClean="0"/>
              <a:t>Charters are serving unique student populations, including students with disabilities</a:t>
            </a:r>
          </a:p>
          <a:p>
            <a:pPr marL="112713" lvl="0" indent="-112713">
              <a:buFont typeface="Arial" pitchFamily="34" charset="0"/>
              <a:buChar char="•"/>
            </a:pPr>
            <a:endParaRPr lang="en-US" sz="2200" dirty="0" smtClean="0"/>
          </a:p>
          <a:p>
            <a:pPr marL="112713" lvl="0" indent="-112713">
              <a:buFont typeface="Arial" pitchFamily="34" charset="0"/>
              <a:buChar char="•"/>
            </a:pPr>
            <a:r>
              <a:rPr lang="en-US" sz="2200" dirty="0" smtClean="0"/>
              <a:t>Charter schools are outperforming traditional schools with many key subgroups</a:t>
            </a:r>
          </a:p>
          <a:p>
            <a:pPr lvl="0">
              <a:buFont typeface="Arial" pitchFamily="34" charset="0"/>
              <a:buChar char="•"/>
            </a:pPr>
            <a:endParaRPr lang="en-US" dirty="0" smtClean="0"/>
          </a:p>
          <a:p>
            <a:pPr lvl="0">
              <a:buFont typeface="Arial" pitchFamily="34" charset="0"/>
              <a:buChar char="•"/>
            </a:pPr>
            <a:endParaRPr lang="en-US" dirty="0" smtClean="0"/>
          </a:p>
          <a:p>
            <a:pPr>
              <a:buFont typeface="Arial" pitchFamily="34" charset="0"/>
              <a:buChar char="•"/>
            </a:pPr>
            <a:endParaRPr lang="en-US"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30" name="Object 8"/>
          <p:cNvGraphicFramePr>
            <a:graphicFrameLocks noGrp="1" noChangeAspect="1"/>
          </p:cNvGraphicFramePr>
          <p:nvPr/>
        </p:nvGraphicFramePr>
        <p:xfrm>
          <a:off x="4114800" y="1776412"/>
          <a:ext cx="5486400" cy="1881188"/>
        </p:xfrm>
        <a:graphic>
          <a:graphicData uri="http://schemas.openxmlformats.org/presentationml/2006/ole">
            <p:oleObj spid="_x0000_s1114" name="Worksheet" r:id="rId4" imgW="7912100" imgH="2260600" progId="Excel.Sheet.8">
              <p:embed/>
            </p:oleObj>
          </a:graphicData>
        </a:graphic>
      </p:graphicFrame>
      <p:graphicFrame>
        <p:nvGraphicFramePr>
          <p:cNvPr id="24" name="Object 6"/>
          <p:cNvGraphicFramePr>
            <a:graphicFrameLocks noGrp="1" noChangeAspect="1"/>
          </p:cNvGraphicFramePr>
          <p:nvPr/>
        </p:nvGraphicFramePr>
        <p:xfrm>
          <a:off x="4276725" y="3962400"/>
          <a:ext cx="5346700" cy="1839913"/>
        </p:xfrm>
        <a:graphic>
          <a:graphicData uri="http://schemas.openxmlformats.org/presentationml/2006/ole">
            <p:oleObj spid="_x0000_s1115" name="Worksheet" r:id="rId5" imgW="6553200" imgH="2463800" progId="Excel.Sheet.8">
              <p:embed/>
            </p:oleObj>
          </a:graphicData>
        </a:graphic>
      </p:graphicFrame>
      <p:sp>
        <p:nvSpPr>
          <p:cNvPr id="3" name="Rounded Rectangle 7"/>
          <p:cNvSpPr>
            <a:spLocks noChangeArrowheads="1"/>
          </p:cNvSpPr>
          <p:nvPr/>
        </p:nvSpPr>
        <p:spPr bwMode="auto">
          <a:xfrm>
            <a:off x="228600" y="3810000"/>
            <a:ext cx="4251325" cy="384175"/>
          </a:xfrm>
          <a:prstGeom prst="roundRect">
            <a:avLst>
              <a:gd name="adj" fmla="val 16528"/>
            </a:avLst>
          </a:prstGeom>
          <a:solidFill>
            <a:schemeClr val="bg1"/>
          </a:solidFill>
          <a:ln w="19050" algn="ctr">
            <a:solidFill>
              <a:srgbClr val="717074"/>
            </a:solidFill>
            <a:round/>
            <a:headEnd/>
            <a:tailEnd/>
          </a:ln>
        </p:spPr>
        <p:txBody>
          <a:bodyPr anchor="ctr"/>
          <a:lstStyle/>
          <a:p>
            <a:pPr algn="ctr" eaLnBrk="0" hangingPunct="0"/>
            <a:r>
              <a:rPr lang="en-US" sz="1600" dirty="0" smtClean="0">
                <a:solidFill>
                  <a:srgbClr val="000000"/>
                </a:solidFill>
                <a:latin typeface="Kievit-Regular"/>
              </a:rPr>
              <a:t>2009-10 Student </a:t>
            </a:r>
            <a:r>
              <a:rPr lang="en-US" sz="1600" dirty="0">
                <a:solidFill>
                  <a:srgbClr val="000000"/>
                </a:solidFill>
                <a:latin typeface="Kievit-Regular"/>
              </a:rPr>
              <a:t>Ethnicity in </a:t>
            </a:r>
            <a:r>
              <a:rPr lang="en-US" sz="1600" dirty="0" smtClean="0">
                <a:solidFill>
                  <a:srgbClr val="000000"/>
                </a:solidFill>
                <a:latin typeface="Kievit-Regular"/>
              </a:rPr>
              <a:t>California</a:t>
            </a:r>
            <a:endParaRPr lang="en-US" sz="1600" dirty="0">
              <a:solidFill>
                <a:srgbClr val="000000"/>
              </a:solidFill>
              <a:latin typeface="Kievit-Regular"/>
            </a:endParaRPr>
          </a:p>
        </p:txBody>
      </p:sp>
      <p:sp>
        <p:nvSpPr>
          <p:cNvPr id="4" name="Rounded Rectangle 7"/>
          <p:cNvSpPr/>
          <p:nvPr/>
        </p:nvSpPr>
        <p:spPr>
          <a:xfrm>
            <a:off x="4648200" y="3806825"/>
            <a:ext cx="4251325" cy="384175"/>
          </a:xfrm>
          <a:prstGeom prst="roundRect">
            <a:avLst/>
          </a:prstGeom>
          <a:ln w="19050">
            <a:solidFill>
              <a:srgbClr val="717074"/>
            </a:solidFill>
          </a:ln>
        </p:spPr>
        <p:style>
          <a:lnRef idx="2">
            <a:schemeClr val="accent3"/>
          </a:lnRef>
          <a:fillRef idx="1">
            <a:schemeClr val="lt1"/>
          </a:fillRef>
          <a:effectRef idx="0">
            <a:schemeClr val="accent3"/>
          </a:effectRef>
          <a:fontRef idx="minor">
            <a:schemeClr val="dk1"/>
          </a:fontRef>
        </p:style>
        <p:txBody>
          <a:bodyPr anchor="ctr"/>
          <a:lstStyle/>
          <a:p>
            <a:pPr algn="ctr" eaLnBrk="0" hangingPunct="0">
              <a:defRPr/>
            </a:pPr>
            <a:r>
              <a:rPr lang="en-US" sz="1600" dirty="0" smtClean="0">
                <a:solidFill>
                  <a:srgbClr val="000000"/>
                </a:solidFill>
                <a:latin typeface="Kievit-Regular" pitchFamily="48" charset="0"/>
              </a:rPr>
              <a:t>2009-10 Median </a:t>
            </a:r>
            <a:r>
              <a:rPr lang="en-US" sz="1600" dirty="0">
                <a:solidFill>
                  <a:srgbClr val="000000"/>
                </a:solidFill>
                <a:latin typeface="Kievit-Regular" pitchFamily="48" charset="0"/>
              </a:rPr>
              <a:t>API Scores by Level</a:t>
            </a:r>
          </a:p>
        </p:txBody>
      </p:sp>
      <p:sp>
        <p:nvSpPr>
          <p:cNvPr id="5" name="Rounded Rectangle 7"/>
          <p:cNvSpPr/>
          <p:nvPr/>
        </p:nvSpPr>
        <p:spPr>
          <a:xfrm>
            <a:off x="152400" y="1304925"/>
            <a:ext cx="4251325" cy="384175"/>
          </a:xfrm>
          <a:prstGeom prst="roundRect">
            <a:avLst/>
          </a:prstGeom>
          <a:ln w="19050">
            <a:solidFill>
              <a:srgbClr val="717074"/>
            </a:solidFill>
          </a:ln>
        </p:spPr>
        <p:style>
          <a:lnRef idx="2">
            <a:schemeClr val="accent3"/>
          </a:lnRef>
          <a:fillRef idx="1">
            <a:schemeClr val="lt1"/>
          </a:fillRef>
          <a:effectRef idx="0">
            <a:schemeClr val="accent3"/>
          </a:effectRef>
          <a:fontRef idx="minor">
            <a:schemeClr val="dk1"/>
          </a:fontRef>
        </p:style>
        <p:txBody>
          <a:bodyPr anchor="ctr"/>
          <a:lstStyle/>
          <a:p>
            <a:pPr algn="ctr" eaLnBrk="0" hangingPunct="0">
              <a:defRPr/>
            </a:pPr>
            <a:r>
              <a:rPr lang="en-US" sz="1600" dirty="0" smtClean="0">
                <a:solidFill>
                  <a:srgbClr val="000000"/>
                </a:solidFill>
                <a:latin typeface="Kievit-Regular" pitchFamily="48" charset="0"/>
              </a:rPr>
              <a:t>Charter </a:t>
            </a:r>
            <a:r>
              <a:rPr lang="en-US" sz="1600" dirty="0">
                <a:solidFill>
                  <a:srgbClr val="000000"/>
                </a:solidFill>
                <a:latin typeface="Kievit-Regular" pitchFamily="48" charset="0"/>
              </a:rPr>
              <a:t>School Growth in California</a:t>
            </a:r>
          </a:p>
        </p:txBody>
      </p:sp>
      <p:sp>
        <p:nvSpPr>
          <p:cNvPr id="6" name="Text Box 50"/>
          <p:cNvSpPr txBox="1">
            <a:spLocks noChangeArrowheads="1"/>
          </p:cNvSpPr>
          <p:nvPr/>
        </p:nvSpPr>
        <p:spPr bwMode="auto">
          <a:xfrm>
            <a:off x="76200" y="5957886"/>
            <a:ext cx="4953000" cy="900113"/>
          </a:xfrm>
          <a:prstGeom prst="rect">
            <a:avLst/>
          </a:prstGeom>
          <a:noFill/>
          <a:ln w="9525">
            <a:noFill/>
            <a:miter lim="800000"/>
            <a:headEnd/>
            <a:tailEnd/>
          </a:ln>
        </p:spPr>
        <p:txBody>
          <a:bodyPr/>
          <a:lstStyle/>
          <a:p>
            <a:r>
              <a:rPr lang="en-US" sz="800" b="1" dirty="0" smtClean="0">
                <a:solidFill>
                  <a:srgbClr val="5F5F5F"/>
                </a:solidFill>
                <a:latin typeface="Kievit-Regular"/>
              </a:rPr>
              <a:t>Charter</a:t>
            </a:r>
            <a:r>
              <a:rPr lang="en-US" sz="800" dirty="0" smtClean="0">
                <a:solidFill>
                  <a:srgbClr val="5F5F5F"/>
                </a:solidFill>
                <a:latin typeface="Kievit-Regular"/>
              </a:rPr>
              <a:t> </a:t>
            </a:r>
            <a:r>
              <a:rPr lang="en-US" sz="800" b="1" dirty="0" smtClean="0">
                <a:solidFill>
                  <a:srgbClr val="5F5F5F"/>
                </a:solidFill>
                <a:latin typeface="Kievit-Regular"/>
              </a:rPr>
              <a:t>School Growth Data</a:t>
            </a:r>
            <a:r>
              <a:rPr lang="en-US" sz="800" dirty="0" smtClean="0">
                <a:solidFill>
                  <a:srgbClr val="5F5F5F"/>
                </a:solidFill>
                <a:latin typeface="Kievit-Regular"/>
              </a:rPr>
              <a:t>, Source: CDE data, California Charter Schools Association analysis. </a:t>
            </a:r>
            <a:r>
              <a:rPr lang="en-US" sz="800" b="1" dirty="0" smtClean="0">
                <a:solidFill>
                  <a:srgbClr val="5F5F5F"/>
                </a:solidFill>
                <a:latin typeface="Kievit-RegularItalic"/>
              </a:rPr>
              <a:t>Ethnicity </a:t>
            </a:r>
            <a:r>
              <a:rPr lang="en-US" sz="800" b="1" dirty="0">
                <a:solidFill>
                  <a:srgbClr val="5F5F5F"/>
                </a:solidFill>
                <a:latin typeface="Kievit-RegularItalic"/>
              </a:rPr>
              <a:t>Data, </a:t>
            </a:r>
            <a:r>
              <a:rPr lang="en-US" sz="800" dirty="0">
                <a:solidFill>
                  <a:srgbClr val="5F5F5F"/>
                </a:solidFill>
                <a:latin typeface="Kievit-Regular"/>
              </a:rPr>
              <a:t>Source: California Department of </a:t>
            </a:r>
            <a:r>
              <a:rPr lang="en-US" sz="800" dirty="0" smtClean="0">
                <a:solidFill>
                  <a:srgbClr val="5F5F5F"/>
                </a:solidFill>
                <a:latin typeface="Kievit-Regular"/>
              </a:rPr>
              <a:t>Education. **</a:t>
            </a:r>
            <a:r>
              <a:rPr lang="en-US" sz="800" dirty="0">
                <a:solidFill>
                  <a:srgbClr val="5F5F5F"/>
                </a:solidFill>
                <a:latin typeface="Kievit-Regular"/>
              </a:rPr>
              <a:t>Other includes Indian, Pacific Islander, Filipino and Multi-Racial groups Note: 22 non-charters &amp; 2 charters are missing demographic data</a:t>
            </a:r>
            <a:r>
              <a:rPr lang="en-US" sz="800" i="1" dirty="0">
                <a:solidFill>
                  <a:srgbClr val="5F5F5F"/>
                </a:solidFill>
                <a:latin typeface="Kievit-Regular"/>
              </a:rPr>
              <a:t>. </a:t>
            </a:r>
            <a:r>
              <a:rPr lang="en-US" sz="800" b="1" dirty="0">
                <a:solidFill>
                  <a:srgbClr val="5F5F5F"/>
                </a:solidFill>
                <a:latin typeface="Kievit-Regular"/>
              </a:rPr>
              <a:t>Median API Data</a:t>
            </a:r>
            <a:r>
              <a:rPr lang="en-US" sz="800" dirty="0">
                <a:solidFill>
                  <a:srgbClr val="5F5F5F"/>
                </a:solidFill>
                <a:latin typeface="Kievit-Regular"/>
              </a:rPr>
              <a:t>, Source: </a:t>
            </a:r>
            <a:r>
              <a:rPr lang="en-US" sz="800" dirty="0" smtClean="0">
                <a:solidFill>
                  <a:srgbClr val="5F5F5F"/>
                </a:solidFill>
                <a:latin typeface="Kievit-Regular"/>
              </a:rPr>
              <a:t>2010 </a:t>
            </a:r>
            <a:r>
              <a:rPr lang="en-US" sz="800" dirty="0">
                <a:solidFill>
                  <a:srgbClr val="5F5F5F"/>
                </a:solidFill>
                <a:latin typeface="Kievit-Regular"/>
              </a:rPr>
              <a:t>API Growth Scores, Association analysis; alternative and special education schools excluded.  </a:t>
            </a:r>
          </a:p>
          <a:p>
            <a:endParaRPr lang="en-US" sz="800" dirty="0">
              <a:solidFill>
                <a:srgbClr val="5F5F5F"/>
              </a:solidFill>
              <a:latin typeface="Kievit-Regular"/>
            </a:endParaRPr>
          </a:p>
          <a:p>
            <a:endParaRPr lang="en-US" sz="900" b="1" dirty="0">
              <a:solidFill>
                <a:srgbClr val="5F5F5F"/>
              </a:solidFill>
              <a:latin typeface="Kievit-RegularItalic"/>
            </a:endParaRPr>
          </a:p>
        </p:txBody>
      </p:sp>
      <p:sp>
        <p:nvSpPr>
          <p:cNvPr id="7" name="TextBox 20"/>
          <p:cNvSpPr txBox="1">
            <a:spLocks noChangeArrowheads="1"/>
          </p:cNvSpPr>
          <p:nvPr/>
        </p:nvSpPr>
        <p:spPr bwMode="auto">
          <a:xfrm>
            <a:off x="320675" y="4237038"/>
            <a:ext cx="4159250" cy="1633537"/>
          </a:xfrm>
          <a:prstGeom prst="rect">
            <a:avLst/>
          </a:prstGeom>
          <a:noFill/>
          <a:ln w="9525">
            <a:noFill/>
            <a:miter lim="800000"/>
            <a:headEnd/>
            <a:tailEnd/>
          </a:ln>
        </p:spPr>
        <p:txBody>
          <a:bodyPr/>
          <a:lstStyle/>
          <a:p>
            <a:pPr algn="ctr"/>
            <a:endParaRPr lang="en-US" sz="2000">
              <a:solidFill>
                <a:srgbClr val="000000"/>
              </a:solidFill>
              <a:latin typeface="Kievit-Regular"/>
            </a:endParaRPr>
          </a:p>
        </p:txBody>
      </p:sp>
      <p:sp>
        <p:nvSpPr>
          <p:cNvPr id="8" name="Rounded Rectangle 7"/>
          <p:cNvSpPr/>
          <p:nvPr/>
        </p:nvSpPr>
        <p:spPr>
          <a:xfrm>
            <a:off x="4724400" y="1304925"/>
            <a:ext cx="4251325" cy="384175"/>
          </a:xfrm>
          <a:prstGeom prst="roundRect">
            <a:avLst/>
          </a:prstGeom>
          <a:ln w="19050">
            <a:solidFill>
              <a:srgbClr val="717074"/>
            </a:solidFill>
          </a:ln>
        </p:spPr>
        <p:style>
          <a:lnRef idx="2">
            <a:schemeClr val="accent3"/>
          </a:lnRef>
          <a:fillRef idx="1">
            <a:schemeClr val="lt1"/>
          </a:fillRef>
          <a:effectRef idx="0">
            <a:schemeClr val="accent3"/>
          </a:effectRef>
          <a:fontRef idx="minor">
            <a:schemeClr val="dk1"/>
          </a:fontRef>
        </p:style>
        <p:txBody>
          <a:bodyPr anchor="ctr"/>
          <a:lstStyle/>
          <a:p>
            <a:pPr algn="ctr" eaLnBrk="0" hangingPunct="0">
              <a:defRPr/>
            </a:pPr>
            <a:r>
              <a:rPr lang="en-US" sz="1600" dirty="0" smtClean="0">
                <a:solidFill>
                  <a:srgbClr val="000000"/>
                </a:solidFill>
                <a:latin typeface="Kievit-Regular" pitchFamily="48" charset="0"/>
              </a:rPr>
              <a:t>2009-10 Median </a:t>
            </a:r>
            <a:r>
              <a:rPr lang="en-US" sz="1600" dirty="0">
                <a:solidFill>
                  <a:srgbClr val="000000"/>
                </a:solidFill>
                <a:latin typeface="Kievit-Regular" pitchFamily="48" charset="0"/>
              </a:rPr>
              <a:t>API Scores by </a:t>
            </a:r>
            <a:r>
              <a:rPr lang="en-US" sz="1600" dirty="0" smtClean="0">
                <a:solidFill>
                  <a:srgbClr val="000000"/>
                </a:solidFill>
                <a:latin typeface="Kievit-Regular" pitchFamily="48" charset="0"/>
              </a:rPr>
              <a:t>Subgroup</a:t>
            </a:r>
            <a:endParaRPr lang="en-US" sz="1600" dirty="0">
              <a:solidFill>
                <a:srgbClr val="000000"/>
              </a:solidFill>
              <a:latin typeface="Kievit-Regular" pitchFamily="48" charset="0"/>
            </a:endParaRPr>
          </a:p>
        </p:txBody>
      </p:sp>
      <p:grpSp>
        <p:nvGrpSpPr>
          <p:cNvPr id="2" name="Group 56"/>
          <p:cNvGrpSpPr/>
          <p:nvPr/>
        </p:nvGrpSpPr>
        <p:grpSpPr>
          <a:xfrm>
            <a:off x="228600" y="4346575"/>
            <a:ext cx="4343400" cy="396875"/>
            <a:chOff x="228600" y="4270375"/>
            <a:chExt cx="4343400" cy="396875"/>
          </a:xfrm>
        </p:grpSpPr>
        <p:sp>
          <p:nvSpPr>
            <p:cNvPr id="14" name="Text Box 36"/>
            <p:cNvSpPr txBox="1">
              <a:spLocks noChangeArrowheads="1"/>
            </p:cNvSpPr>
            <p:nvPr/>
          </p:nvSpPr>
          <p:spPr bwMode="auto">
            <a:xfrm>
              <a:off x="2133600" y="4346575"/>
              <a:ext cx="685800" cy="244475"/>
            </a:xfrm>
            <a:prstGeom prst="rect">
              <a:avLst/>
            </a:prstGeom>
            <a:noFill/>
            <a:ln w="9525">
              <a:noFill/>
              <a:miter lim="800000"/>
              <a:headEnd/>
              <a:tailEnd/>
            </a:ln>
          </p:spPr>
          <p:txBody>
            <a:bodyPr>
              <a:spAutoFit/>
            </a:bodyPr>
            <a:lstStyle/>
            <a:p>
              <a:pPr>
                <a:spcBef>
                  <a:spcPct val="50000"/>
                </a:spcBef>
                <a:defRPr/>
              </a:pPr>
              <a:r>
                <a:rPr lang="en-US" sz="1000" b="1" dirty="0">
                  <a:solidFill>
                    <a:prstClr val="white">
                      <a:lumMod val="50000"/>
                    </a:prstClr>
                  </a:solidFill>
                  <a:latin typeface="Verdana" pitchFamily="34" charset="0"/>
                  <a:ea typeface="ＭＳ Ｐゴシック" pitchFamily="48" charset="-128"/>
                </a:rPr>
                <a:t>White</a:t>
              </a:r>
            </a:p>
          </p:txBody>
        </p:sp>
        <p:sp>
          <p:nvSpPr>
            <p:cNvPr id="15" name="Text Box 41"/>
            <p:cNvSpPr txBox="1">
              <a:spLocks noChangeArrowheads="1"/>
            </p:cNvSpPr>
            <p:nvPr/>
          </p:nvSpPr>
          <p:spPr bwMode="auto">
            <a:xfrm>
              <a:off x="1295400" y="4346575"/>
              <a:ext cx="838200" cy="244475"/>
            </a:xfrm>
            <a:prstGeom prst="rect">
              <a:avLst/>
            </a:prstGeom>
            <a:noFill/>
            <a:ln w="9525">
              <a:noFill/>
              <a:miter lim="800000"/>
              <a:headEnd/>
              <a:tailEnd/>
            </a:ln>
          </p:spPr>
          <p:txBody>
            <a:bodyPr>
              <a:spAutoFit/>
            </a:bodyPr>
            <a:lstStyle/>
            <a:p>
              <a:pPr>
                <a:spcBef>
                  <a:spcPct val="50000"/>
                </a:spcBef>
                <a:defRPr/>
              </a:pPr>
              <a:r>
                <a:rPr lang="en-US" sz="1000" b="1">
                  <a:solidFill>
                    <a:prstClr val="white">
                      <a:lumMod val="50000"/>
                    </a:prstClr>
                  </a:solidFill>
                  <a:latin typeface="Verdana" pitchFamily="34" charset="0"/>
                  <a:ea typeface="ＭＳ Ｐゴシック" pitchFamily="48" charset="-128"/>
                </a:rPr>
                <a:t>Latino</a:t>
              </a:r>
            </a:p>
          </p:txBody>
        </p:sp>
        <p:sp>
          <p:nvSpPr>
            <p:cNvPr id="16" name="Text Box 42"/>
            <p:cNvSpPr txBox="1">
              <a:spLocks noChangeArrowheads="1"/>
            </p:cNvSpPr>
            <p:nvPr/>
          </p:nvSpPr>
          <p:spPr bwMode="auto">
            <a:xfrm>
              <a:off x="304800" y="4270375"/>
              <a:ext cx="1143000" cy="396875"/>
            </a:xfrm>
            <a:prstGeom prst="rect">
              <a:avLst/>
            </a:prstGeom>
            <a:noFill/>
            <a:ln w="9525">
              <a:noFill/>
              <a:miter lim="800000"/>
              <a:headEnd/>
              <a:tailEnd/>
            </a:ln>
          </p:spPr>
          <p:txBody>
            <a:bodyPr>
              <a:spAutoFit/>
            </a:bodyPr>
            <a:lstStyle/>
            <a:p>
              <a:pPr>
                <a:spcBef>
                  <a:spcPct val="50000"/>
                </a:spcBef>
                <a:defRPr/>
              </a:pPr>
              <a:r>
                <a:rPr lang="en-US" sz="1000" b="1" dirty="0">
                  <a:solidFill>
                    <a:prstClr val="white">
                      <a:lumMod val="50000"/>
                    </a:prstClr>
                  </a:solidFill>
                  <a:latin typeface="Verdana" pitchFamily="34" charset="0"/>
                  <a:ea typeface="ＭＳ Ｐゴシック" pitchFamily="48" charset="-128"/>
                </a:rPr>
                <a:t>African- American</a:t>
              </a:r>
            </a:p>
          </p:txBody>
        </p:sp>
        <p:sp>
          <p:nvSpPr>
            <p:cNvPr id="17" name="Text Box 43"/>
            <p:cNvSpPr txBox="1">
              <a:spLocks noChangeArrowheads="1"/>
            </p:cNvSpPr>
            <p:nvPr/>
          </p:nvSpPr>
          <p:spPr bwMode="auto">
            <a:xfrm>
              <a:off x="2971800" y="4346575"/>
              <a:ext cx="685800" cy="244475"/>
            </a:xfrm>
            <a:prstGeom prst="rect">
              <a:avLst/>
            </a:prstGeom>
            <a:noFill/>
            <a:ln w="9525">
              <a:noFill/>
              <a:miter lim="800000"/>
              <a:headEnd/>
              <a:tailEnd/>
            </a:ln>
          </p:spPr>
          <p:txBody>
            <a:bodyPr>
              <a:spAutoFit/>
            </a:bodyPr>
            <a:lstStyle/>
            <a:p>
              <a:pPr>
                <a:spcBef>
                  <a:spcPct val="50000"/>
                </a:spcBef>
                <a:defRPr/>
              </a:pPr>
              <a:r>
                <a:rPr lang="en-US" sz="1000" b="1">
                  <a:solidFill>
                    <a:prstClr val="white">
                      <a:lumMod val="50000"/>
                    </a:prstClr>
                  </a:solidFill>
                  <a:latin typeface="Verdana" pitchFamily="34" charset="0"/>
                  <a:ea typeface="ＭＳ Ｐゴシック" pitchFamily="48" charset="-128"/>
                </a:rPr>
                <a:t>Asian</a:t>
              </a:r>
            </a:p>
          </p:txBody>
        </p:sp>
        <p:sp>
          <p:nvSpPr>
            <p:cNvPr id="18" name="Text Box 45"/>
            <p:cNvSpPr txBox="1">
              <a:spLocks noChangeArrowheads="1"/>
            </p:cNvSpPr>
            <p:nvPr/>
          </p:nvSpPr>
          <p:spPr bwMode="auto">
            <a:xfrm>
              <a:off x="3733800" y="4346575"/>
              <a:ext cx="838200" cy="246221"/>
            </a:xfrm>
            <a:prstGeom prst="rect">
              <a:avLst/>
            </a:prstGeom>
            <a:noFill/>
            <a:ln w="9525">
              <a:noFill/>
              <a:miter lim="800000"/>
              <a:headEnd/>
              <a:tailEnd/>
            </a:ln>
          </p:spPr>
          <p:txBody>
            <a:bodyPr wrap="square">
              <a:spAutoFit/>
            </a:bodyPr>
            <a:lstStyle/>
            <a:p>
              <a:pPr>
                <a:spcBef>
                  <a:spcPct val="50000"/>
                </a:spcBef>
                <a:defRPr/>
              </a:pPr>
              <a:r>
                <a:rPr lang="en-US" sz="1000" b="1" dirty="0">
                  <a:solidFill>
                    <a:prstClr val="white">
                      <a:lumMod val="50000"/>
                    </a:prstClr>
                  </a:solidFill>
                  <a:latin typeface="Verdana" pitchFamily="34" charset="0"/>
                  <a:ea typeface="ＭＳ Ｐゴシック" pitchFamily="48" charset="-128"/>
                </a:rPr>
                <a:t>Other</a:t>
              </a:r>
              <a:r>
                <a:rPr lang="en-US" sz="1000" b="1" dirty="0" smtClean="0">
                  <a:solidFill>
                    <a:prstClr val="white">
                      <a:lumMod val="50000"/>
                    </a:prstClr>
                  </a:solidFill>
                  <a:latin typeface="Verdana" pitchFamily="34" charset="0"/>
                  <a:ea typeface="ＭＳ Ｐゴシック" pitchFamily="48" charset="-128"/>
                </a:rPr>
                <a:t>**</a:t>
              </a:r>
              <a:endParaRPr lang="en-US" sz="1000" b="1" dirty="0">
                <a:solidFill>
                  <a:prstClr val="white">
                    <a:lumMod val="50000"/>
                  </a:prstClr>
                </a:solidFill>
                <a:latin typeface="Verdana" pitchFamily="34" charset="0"/>
                <a:ea typeface="ＭＳ Ｐゴシック" pitchFamily="48" charset="-128"/>
              </a:endParaRPr>
            </a:p>
          </p:txBody>
        </p:sp>
        <p:sp>
          <p:nvSpPr>
            <p:cNvPr id="19" name="Rectangle 37"/>
            <p:cNvSpPr>
              <a:spLocks noChangeArrowheads="1"/>
            </p:cNvSpPr>
            <p:nvPr/>
          </p:nvSpPr>
          <p:spPr bwMode="auto">
            <a:xfrm>
              <a:off x="1219200" y="4348163"/>
              <a:ext cx="146050" cy="146050"/>
            </a:xfrm>
            <a:prstGeom prst="rect">
              <a:avLst/>
            </a:prstGeom>
            <a:solidFill>
              <a:srgbClr val="C3D69B"/>
            </a:solidFill>
            <a:ln w="9525">
              <a:solidFill>
                <a:schemeClr val="tx1"/>
              </a:solidFill>
              <a:miter lim="800000"/>
              <a:headEnd/>
              <a:tailEnd/>
            </a:ln>
          </p:spPr>
          <p:txBody>
            <a:bodyPr wrap="none" anchor="ctr"/>
            <a:lstStyle/>
            <a:p>
              <a:endParaRPr lang="en-US">
                <a:solidFill>
                  <a:srgbClr val="000000"/>
                </a:solidFill>
              </a:endParaRPr>
            </a:p>
          </p:txBody>
        </p:sp>
        <p:sp>
          <p:nvSpPr>
            <p:cNvPr id="20" name="Rectangle 38"/>
            <p:cNvSpPr>
              <a:spLocks noChangeArrowheads="1"/>
            </p:cNvSpPr>
            <p:nvPr/>
          </p:nvSpPr>
          <p:spPr bwMode="auto">
            <a:xfrm>
              <a:off x="2051050" y="4346575"/>
              <a:ext cx="146050" cy="147638"/>
            </a:xfrm>
            <a:prstGeom prst="rect">
              <a:avLst/>
            </a:prstGeom>
            <a:solidFill>
              <a:schemeClr val="bg1">
                <a:lumMod val="75000"/>
              </a:schemeClr>
            </a:solidFill>
            <a:ln w="9525">
              <a:solidFill>
                <a:schemeClr val="tx1"/>
              </a:solidFill>
              <a:miter lim="800000"/>
              <a:headEnd/>
              <a:tailEnd/>
            </a:ln>
          </p:spPr>
          <p:txBody>
            <a:bodyPr wrap="none" anchor="ctr"/>
            <a:lstStyle/>
            <a:p>
              <a:endParaRPr lang="en-US">
                <a:solidFill>
                  <a:srgbClr val="000000"/>
                </a:solidFill>
              </a:endParaRPr>
            </a:p>
          </p:txBody>
        </p:sp>
        <p:sp>
          <p:nvSpPr>
            <p:cNvPr id="21" name="Rectangle 39"/>
            <p:cNvSpPr>
              <a:spLocks noChangeArrowheads="1"/>
            </p:cNvSpPr>
            <p:nvPr/>
          </p:nvSpPr>
          <p:spPr bwMode="auto">
            <a:xfrm>
              <a:off x="2889250" y="4348163"/>
              <a:ext cx="146050" cy="144462"/>
            </a:xfrm>
            <a:prstGeom prst="rect">
              <a:avLst/>
            </a:prstGeom>
            <a:solidFill>
              <a:srgbClr val="95B3D7"/>
            </a:solidFill>
            <a:ln w="9525">
              <a:solidFill>
                <a:schemeClr val="tx1"/>
              </a:solidFill>
              <a:miter lim="800000"/>
              <a:headEnd/>
              <a:tailEnd/>
            </a:ln>
          </p:spPr>
          <p:txBody>
            <a:bodyPr wrap="none" anchor="ctr"/>
            <a:lstStyle/>
            <a:p>
              <a:endParaRPr lang="en-US">
                <a:solidFill>
                  <a:srgbClr val="000000"/>
                </a:solidFill>
              </a:endParaRPr>
            </a:p>
          </p:txBody>
        </p:sp>
        <p:sp>
          <p:nvSpPr>
            <p:cNvPr id="22" name="Rectangle 40"/>
            <p:cNvSpPr>
              <a:spLocks noChangeArrowheads="1"/>
            </p:cNvSpPr>
            <p:nvPr/>
          </p:nvSpPr>
          <p:spPr bwMode="auto">
            <a:xfrm>
              <a:off x="228600" y="4348163"/>
              <a:ext cx="146050" cy="144462"/>
            </a:xfrm>
            <a:prstGeom prst="rect">
              <a:avLst/>
            </a:prstGeom>
            <a:solidFill>
              <a:srgbClr val="D99694"/>
            </a:solidFill>
            <a:ln w="9525">
              <a:solidFill>
                <a:schemeClr val="tx1"/>
              </a:solidFill>
              <a:miter lim="800000"/>
              <a:headEnd/>
              <a:tailEnd/>
            </a:ln>
          </p:spPr>
          <p:txBody>
            <a:bodyPr wrap="none" anchor="ctr"/>
            <a:lstStyle/>
            <a:p>
              <a:endParaRPr lang="en-US">
                <a:solidFill>
                  <a:srgbClr val="000000"/>
                </a:solidFill>
              </a:endParaRPr>
            </a:p>
          </p:txBody>
        </p:sp>
        <p:sp>
          <p:nvSpPr>
            <p:cNvPr id="23" name="Rectangle 44"/>
            <p:cNvSpPr>
              <a:spLocks noChangeArrowheads="1"/>
            </p:cNvSpPr>
            <p:nvPr/>
          </p:nvSpPr>
          <p:spPr bwMode="auto">
            <a:xfrm>
              <a:off x="3657600" y="4348163"/>
              <a:ext cx="146050" cy="144462"/>
            </a:xfrm>
            <a:prstGeom prst="rect">
              <a:avLst/>
            </a:prstGeom>
            <a:solidFill>
              <a:srgbClr val="FFC000"/>
            </a:solidFill>
            <a:ln w="9525">
              <a:solidFill>
                <a:schemeClr val="tx1"/>
              </a:solidFill>
              <a:miter lim="800000"/>
              <a:headEnd/>
              <a:tailEnd/>
            </a:ln>
          </p:spPr>
          <p:txBody>
            <a:bodyPr wrap="none" anchor="ctr"/>
            <a:lstStyle/>
            <a:p>
              <a:endParaRPr lang="en-US">
                <a:solidFill>
                  <a:srgbClr val="000000"/>
                </a:solidFill>
              </a:endParaRPr>
            </a:p>
          </p:txBody>
        </p:sp>
      </p:grpSp>
      <p:sp>
        <p:nvSpPr>
          <p:cNvPr id="25" name="Text Box 16"/>
          <p:cNvSpPr txBox="1">
            <a:spLocks noChangeArrowheads="1"/>
          </p:cNvSpPr>
          <p:nvPr/>
        </p:nvSpPr>
        <p:spPr bwMode="auto">
          <a:xfrm>
            <a:off x="5797550" y="1762125"/>
            <a:ext cx="1212850" cy="241300"/>
          </a:xfrm>
          <a:prstGeom prst="rect">
            <a:avLst/>
          </a:prstGeom>
          <a:noFill/>
          <a:ln w="9525">
            <a:noFill/>
            <a:miter lim="800000"/>
            <a:headEnd/>
            <a:tailEnd/>
          </a:ln>
        </p:spPr>
        <p:txBody>
          <a:bodyPr lIns="87433" tIns="43717" rIns="87433" bIns="43717">
            <a:spAutoFit/>
          </a:bodyPr>
          <a:lstStyle/>
          <a:p>
            <a:pPr defTabSz="874713">
              <a:defRPr/>
            </a:pPr>
            <a:r>
              <a:rPr lang="en-US" sz="1000" b="1" dirty="0" smtClean="0">
                <a:solidFill>
                  <a:srgbClr val="717074"/>
                </a:solidFill>
                <a:latin typeface="Verdana" pitchFamily="34" charset="0"/>
                <a:ea typeface="ＭＳ Ｐゴシック" pitchFamily="48" charset="-128"/>
              </a:rPr>
              <a:t>Charters</a:t>
            </a:r>
            <a:endParaRPr lang="en-US" sz="1000" b="1" dirty="0">
              <a:solidFill>
                <a:srgbClr val="717074"/>
              </a:solidFill>
              <a:latin typeface="Verdana" pitchFamily="34" charset="0"/>
              <a:ea typeface="ＭＳ Ｐゴシック" pitchFamily="48" charset="-128"/>
            </a:endParaRPr>
          </a:p>
        </p:txBody>
      </p:sp>
      <p:sp>
        <p:nvSpPr>
          <p:cNvPr id="26" name="Text Box 17"/>
          <p:cNvSpPr txBox="1">
            <a:spLocks noChangeArrowheads="1"/>
          </p:cNvSpPr>
          <p:nvPr/>
        </p:nvSpPr>
        <p:spPr bwMode="auto">
          <a:xfrm>
            <a:off x="7016750" y="1762125"/>
            <a:ext cx="1358900" cy="241300"/>
          </a:xfrm>
          <a:prstGeom prst="rect">
            <a:avLst/>
          </a:prstGeom>
          <a:noFill/>
          <a:ln w="9525">
            <a:noFill/>
            <a:miter lim="800000"/>
            <a:headEnd/>
            <a:tailEnd/>
          </a:ln>
        </p:spPr>
        <p:txBody>
          <a:bodyPr lIns="87433" tIns="43717" rIns="87433" bIns="43717">
            <a:spAutoFit/>
          </a:bodyPr>
          <a:lstStyle/>
          <a:p>
            <a:pPr defTabSz="874713">
              <a:defRPr/>
            </a:pPr>
            <a:r>
              <a:rPr lang="en-US" sz="1000" b="1" dirty="0" smtClean="0">
                <a:solidFill>
                  <a:srgbClr val="717074"/>
                </a:solidFill>
                <a:latin typeface="Verdana" pitchFamily="34" charset="0"/>
                <a:ea typeface="ＭＳ Ｐゴシック" pitchFamily="48" charset="-128"/>
              </a:rPr>
              <a:t>Non-Charters</a:t>
            </a:r>
            <a:endParaRPr lang="en-US" sz="1000" b="1" dirty="0">
              <a:solidFill>
                <a:srgbClr val="717074"/>
              </a:solidFill>
              <a:latin typeface="Verdana" pitchFamily="34" charset="0"/>
              <a:ea typeface="ＭＳ Ｐゴシック" pitchFamily="48" charset="-128"/>
            </a:endParaRPr>
          </a:p>
        </p:txBody>
      </p:sp>
      <p:sp>
        <p:nvSpPr>
          <p:cNvPr id="27" name="Rectangle 18"/>
          <p:cNvSpPr>
            <a:spLocks noChangeArrowheads="1"/>
          </p:cNvSpPr>
          <p:nvPr/>
        </p:nvSpPr>
        <p:spPr bwMode="auto">
          <a:xfrm>
            <a:off x="5645150" y="1809750"/>
            <a:ext cx="146050" cy="146050"/>
          </a:xfrm>
          <a:prstGeom prst="rect">
            <a:avLst/>
          </a:prstGeom>
          <a:solidFill>
            <a:srgbClr val="AB0635"/>
          </a:solidFill>
          <a:ln w="9525">
            <a:solidFill>
              <a:schemeClr val="tx1"/>
            </a:solidFill>
            <a:miter lim="800000"/>
            <a:headEnd/>
            <a:tailEnd/>
          </a:ln>
        </p:spPr>
        <p:txBody>
          <a:bodyPr wrap="none" anchor="ctr"/>
          <a:lstStyle/>
          <a:p>
            <a:pPr>
              <a:defRPr/>
            </a:pPr>
            <a:endParaRPr lang="en-US" dirty="0">
              <a:solidFill>
                <a:srgbClr val="808080">
                  <a:lumMod val="75000"/>
                </a:srgbClr>
              </a:solidFill>
              <a:latin typeface="Arial" charset="0"/>
              <a:ea typeface="ＭＳ Ｐゴシック" pitchFamily="48" charset="-128"/>
            </a:endParaRPr>
          </a:p>
        </p:txBody>
      </p:sp>
      <p:sp>
        <p:nvSpPr>
          <p:cNvPr id="28" name="Rectangle 19"/>
          <p:cNvSpPr>
            <a:spLocks noChangeArrowheads="1"/>
          </p:cNvSpPr>
          <p:nvPr/>
        </p:nvSpPr>
        <p:spPr bwMode="auto">
          <a:xfrm>
            <a:off x="6851650" y="1778000"/>
            <a:ext cx="146050" cy="147637"/>
          </a:xfrm>
          <a:prstGeom prst="rect">
            <a:avLst/>
          </a:prstGeom>
          <a:solidFill>
            <a:schemeClr val="accent1"/>
          </a:solidFill>
          <a:ln w="9525">
            <a:solidFill>
              <a:schemeClr val="tx1"/>
            </a:solidFill>
            <a:miter lim="800000"/>
            <a:headEnd/>
            <a:tailEnd/>
          </a:ln>
        </p:spPr>
        <p:txBody>
          <a:bodyPr wrap="none" anchor="ctr"/>
          <a:lstStyle/>
          <a:p>
            <a:endParaRPr lang="en-US">
              <a:solidFill>
                <a:srgbClr val="000000"/>
              </a:solidFill>
            </a:endParaRPr>
          </a:p>
        </p:txBody>
      </p:sp>
      <p:graphicFrame>
        <p:nvGraphicFramePr>
          <p:cNvPr id="32" name="Object 7"/>
          <p:cNvGraphicFramePr>
            <a:graphicFrameLocks noGrp="1" noChangeAspect="1"/>
          </p:cNvGraphicFramePr>
          <p:nvPr/>
        </p:nvGraphicFramePr>
        <p:xfrm>
          <a:off x="-130175" y="1914525"/>
          <a:ext cx="4711700" cy="1414463"/>
        </p:xfrm>
        <a:graphic>
          <a:graphicData uri="http://schemas.openxmlformats.org/presentationml/2006/ole">
            <p:oleObj spid="_x0000_s1116" name="Worksheet" r:id="rId6" imgW="6299200" imgH="2171700" progId="Excel.Sheet.8">
              <p:embed/>
            </p:oleObj>
          </a:graphicData>
        </a:graphic>
      </p:graphicFrame>
      <p:grpSp>
        <p:nvGrpSpPr>
          <p:cNvPr id="9" name="Group 39"/>
          <p:cNvGrpSpPr/>
          <p:nvPr/>
        </p:nvGrpSpPr>
        <p:grpSpPr>
          <a:xfrm>
            <a:off x="4800600" y="3334435"/>
            <a:ext cx="4264270" cy="399365"/>
            <a:chOff x="4876800" y="2819400"/>
            <a:chExt cx="3890211" cy="323165"/>
          </a:xfrm>
        </p:grpSpPr>
        <p:sp>
          <p:nvSpPr>
            <p:cNvPr id="35" name="TextBox 34"/>
            <p:cNvSpPr txBox="1"/>
            <p:nvPr/>
          </p:nvSpPr>
          <p:spPr>
            <a:xfrm>
              <a:off x="4876800" y="2819400"/>
              <a:ext cx="685800" cy="323165"/>
            </a:xfrm>
            <a:prstGeom prst="rect">
              <a:avLst/>
            </a:prstGeom>
            <a:noFill/>
          </p:spPr>
          <p:txBody>
            <a:bodyPr wrap="square" lIns="0" tIns="0" rIns="0" bIns="0" rtlCol="0">
              <a:spAutoFit/>
            </a:bodyPr>
            <a:lstStyle/>
            <a:p>
              <a:pPr algn="ctr"/>
              <a:r>
                <a:rPr lang="en-US" sz="1050" dirty="0" smtClean="0">
                  <a:solidFill>
                    <a:srgbClr val="717074"/>
                  </a:solidFill>
                </a:rPr>
                <a:t>African-</a:t>
              </a:r>
            </a:p>
            <a:p>
              <a:pPr algn="ctr"/>
              <a:r>
                <a:rPr lang="en-US" sz="1050" dirty="0" smtClean="0">
                  <a:solidFill>
                    <a:srgbClr val="717074"/>
                  </a:solidFill>
                </a:rPr>
                <a:t>American</a:t>
              </a:r>
              <a:endParaRPr lang="en-US" sz="1050" dirty="0">
                <a:solidFill>
                  <a:srgbClr val="717074"/>
                </a:solidFill>
              </a:endParaRPr>
            </a:p>
          </p:txBody>
        </p:sp>
        <p:sp>
          <p:nvSpPr>
            <p:cNvPr id="36" name="TextBox 35"/>
            <p:cNvSpPr txBox="1"/>
            <p:nvPr/>
          </p:nvSpPr>
          <p:spPr>
            <a:xfrm>
              <a:off x="5715000" y="2819400"/>
              <a:ext cx="685800" cy="323165"/>
            </a:xfrm>
            <a:prstGeom prst="rect">
              <a:avLst/>
            </a:prstGeom>
            <a:noFill/>
          </p:spPr>
          <p:txBody>
            <a:bodyPr wrap="square" lIns="0" tIns="0" rIns="0" bIns="0" rtlCol="0">
              <a:spAutoFit/>
            </a:bodyPr>
            <a:lstStyle/>
            <a:p>
              <a:pPr algn="ctr"/>
              <a:r>
                <a:rPr lang="en-US" sz="1050" dirty="0" smtClean="0">
                  <a:solidFill>
                    <a:srgbClr val="717074"/>
                  </a:solidFill>
                </a:rPr>
                <a:t>Latino/ Hispanic</a:t>
              </a:r>
              <a:endParaRPr lang="en-US" sz="1050" dirty="0">
                <a:solidFill>
                  <a:srgbClr val="717074"/>
                </a:solidFill>
              </a:endParaRPr>
            </a:p>
          </p:txBody>
        </p:sp>
        <p:sp>
          <p:nvSpPr>
            <p:cNvPr id="37" name="TextBox 36"/>
            <p:cNvSpPr txBox="1"/>
            <p:nvPr/>
          </p:nvSpPr>
          <p:spPr>
            <a:xfrm>
              <a:off x="6477000" y="2819400"/>
              <a:ext cx="685800" cy="323165"/>
            </a:xfrm>
            <a:prstGeom prst="rect">
              <a:avLst/>
            </a:prstGeom>
            <a:noFill/>
          </p:spPr>
          <p:txBody>
            <a:bodyPr wrap="square" lIns="0" tIns="0" rIns="0" bIns="0" rtlCol="0">
              <a:spAutoFit/>
            </a:bodyPr>
            <a:lstStyle/>
            <a:p>
              <a:pPr algn="ctr"/>
              <a:r>
                <a:rPr lang="en-US" sz="1050" dirty="0" smtClean="0">
                  <a:solidFill>
                    <a:srgbClr val="717074"/>
                  </a:solidFill>
                </a:rPr>
                <a:t>English Learner</a:t>
              </a:r>
              <a:endParaRPr lang="en-US" sz="1050" dirty="0">
                <a:solidFill>
                  <a:srgbClr val="717074"/>
                </a:solidFill>
              </a:endParaRPr>
            </a:p>
          </p:txBody>
        </p:sp>
        <p:sp>
          <p:nvSpPr>
            <p:cNvPr id="38" name="TextBox 37"/>
            <p:cNvSpPr txBox="1"/>
            <p:nvPr/>
          </p:nvSpPr>
          <p:spPr>
            <a:xfrm>
              <a:off x="7162800" y="2819400"/>
              <a:ext cx="914400" cy="323165"/>
            </a:xfrm>
            <a:prstGeom prst="rect">
              <a:avLst/>
            </a:prstGeom>
            <a:noFill/>
          </p:spPr>
          <p:txBody>
            <a:bodyPr wrap="square" lIns="0" tIns="0" rIns="0" bIns="0" rtlCol="0">
              <a:spAutoFit/>
            </a:bodyPr>
            <a:lstStyle/>
            <a:p>
              <a:pPr algn="ctr"/>
              <a:r>
                <a:rPr lang="en-US" sz="1050" spc="-100" dirty="0" smtClean="0">
                  <a:solidFill>
                    <a:srgbClr val="717074"/>
                  </a:solidFill>
                </a:rPr>
                <a:t>Socioeconomically Disadvantaged</a:t>
              </a:r>
              <a:endParaRPr lang="en-US" sz="1050" spc="-100" dirty="0">
                <a:solidFill>
                  <a:srgbClr val="717074"/>
                </a:solidFill>
              </a:endParaRPr>
            </a:p>
          </p:txBody>
        </p:sp>
        <p:sp>
          <p:nvSpPr>
            <p:cNvPr id="39" name="TextBox 38"/>
            <p:cNvSpPr txBox="1"/>
            <p:nvPr/>
          </p:nvSpPr>
          <p:spPr>
            <a:xfrm>
              <a:off x="8005011" y="2819400"/>
              <a:ext cx="762000" cy="323165"/>
            </a:xfrm>
            <a:prstGeom prst="rect">
              <a:avLst/>
            </a:prstGeom>
            <a:noFill/>
          </p:spPr>
          <p:txBody>
            <a:bodyPr wrap="square" lIns="0" tIns="0" rIns="0" bIns="0" rtlCol="0">
              <a:spAutoFit/>
            </a:bodyPr>
            <a:lstStyle/>
            <a:p>
              <a:pPr algn="ctr"/>
              <a:r>
                <a:rPr lang="en-US" sz="1050" spc="-100" dirty="0" smtClean="0">
                  <a:solidFill>
                    <a:srgbClr val="717074"/>
                  </a:solidFill>
                </a:rPr>
                <a:t>Students with Disabilities</a:t>
              </a:r>
              <a:endParaRPr lang="en-US" sz="1050" spc="-100" dirty="0">
                <a:solidFill>
                  <a:srgbClr val="717074"/>
                </a:solidFill>
              </a:endParaRPr>
            </a:p>
          </p:txBody>
        </p:sp>
      </p:grpSp>
      <p:grpSp>
        <p:nvGrpSpPr>
          <p:cNvPr id="10" name="Group 46"/>
          <p:cNvGrpSpPr/>
          <p:nvPr/>
        </p:nvGrpSpPr>
        <p:grpSpPr>
          <a:xfrm>
            <a:off x="4792133" y="3153489"/>
            <a:ext cx="4121735" cy="199311"/>
            <a:chOff x="4800600" y="2819400"/>
            <a:chExt cx="3672998" cy="123111"/>
          </a:xfrm>
        </p:grpSpPr>
        <p:sp>
          <p:nvSpPr>
            <p:cNvPr id="41" name="TextBox 40"/>
            <p:cNvSpPr txBox="1"/>
            <p:nvPr/>
          </p:nvSpPr>
          <p:spPr>
            <a:xfrm>
              <a:off x="4876049" y="2819400"/>
              <a:ext cx="609600" cy="123111"/>
            </a:xfrm>
            <a:prstGeom prst="rect">
              <a:avLst/>
            </a:prstGeom>
            <a:noFill/>
          </p:spPr>
          <p:txBody>
            <a:bodyPr wrap="square" lIns="0" tIns="0" rIns="0" bIns="0" rtlCol="0">
              <a:spAutoFit/>
            </a:bodyPr>
            <a:lstStyle/>
            <a:p>
              <a:r>
                <a:rPr lang="en-US" sz="800" i="1" dirty="0" smtClean="0">
                  <a:solidFill>
                    <a:srgbClr val="000000"/>
                  </a:solidFill>
                </a:rPr>
                <a:t>    98         950     </a:t>
              </a:r>
              <a:endParaRPr lang="en-US" sz="800" i="1" dirty="0">
                <a:solidFill>
                  <a:srgbClr val="000000"/>
                </a:solidFill>
              </a:endParaRPr>
            </a:p>
          </p:txBody>
        </p:sp>
        <p:sp>
          <p:nvSpPr>
            <p:cNvPr id="42" name="TextBox 41"/>
            <p:cNvSpPr txBox="1"/>
            <p:nvPr/>
          </p:nvSpPr>
          <p:spPr>
            <a:xfrm>
              <a:off x="5690898" y="2819400"/>
              <a:ext cx="541867" cy="76044"/>
            </a:xfrm>
            <a:prstGeom prst="rect">
              <a:avLst/>
            </a:prstGeom>
            <a:noFill/>
          </p:spPr>
          <p:txBody>
            <a:bodyPr wrap="square" lIns="0" tIns="0" rIns="0" bIns="0" rtlCol="0">
              <a:spAutoFit/>
            </a:bodyPr>
            <a:lstStyle/>
            <a:p>
              <a:r>
                <a:rPr lang="en-US" sz="800" i="1" dirty="0" smtClean="0">
                  <a:solidFill>
                    <a:srgbClr val="000000"/>
                  </a:solidFill>
                </a:rPr>
                <a:t> 398     6,110      </a:t>
              </a:r>
              <a:endParaRPr lang="en-US" sz="800" i="1" dirty="0">
                <a:solidFill>
                  <a:srgbClr val="000000"/>
                </a:solidFill>
              </a:endParaRPr>
            </a:p>
          </p:txBody>
        </p:sp>
        <p:sp>
          <p:nvSpPr>
            <p:cNvPr id="43" name="TextBox 42"/>
            <p:cNvSpPr txBox="1"/>
            <p:nvPr/>
          </p:nvSpPr>
          <p:spPr>
            <a:xfrm>
              <a:off x="6507111" y="2819400"/>
              <a:ext cx="541867" cy="123111"/>
            </a:xfrm>
            <a:prstGeom prst="rect">
              <a:avLst/>
            </a:prstGeom>
            <a:noFill/>
          </p:spPr>
          <p:txBody>
            <a:bodyPr wrap="square" lIns="0" tIns="0" rIns="0" bIns="0" rtlCol="0">
              <a:spAutoFit/>
            </a:bodyPr>
            <a:lstStyle/>
            <a:p>
              <a:r>
                <a:rPr lang="en-US" sz="800" i="1" dirty="0" smtClean="0">
                  <a:solidFill>
                    <a:srgbClr val="000000"/>
                  </a:solidFill>
                </a:rPr>
                <a:t>251    5,400      </a:t>
              </a:r>
              <a:endParaRPr lang="en-US" sz="800" i="1" dirty="0">
                <a:solidFill>
                  <a:srgbClr val="000000"/>
                </a:solidFill>
              </a:endParaRPr>
            </a:p>
          </p:txBody>
        </p:sp>
        <p:sp>
          <p:nvSpPr>
            <p:cNvPr id="44" name="TextBox 43"/>
            <p:cNvSpPr txBox="1"/>
            <p:nvPr/>
          </p:nvSpPr>
          <p:spPr>
            <a:xfrm>
              <a:off x="7184786" y="2819400"/>
              <a:ext cx="541867" cy="123111"/>
            </a:xfrm>
            <a:prstGeom prst="rect">
              <a:avLst/>
            </a:prstGeom>
            <a:noFill/>
          </p:spPr>
          <p:txBody>
            <a:bodyPr wrap="square" lIns="0" tIns="0" rIns="0" bIns="0" rtlCol="0">
              <a:spAutoFit/>
            </a:bodyPr>
            <a:lstStyle/>
            <a:p>
              <a:r>
                <a:rPr lang="en-US" sz="800" i="1" dirty="0" smtClean="0">
                  <a:solidFill>
                    <a:srgbClr val="000000"/>
                  </a:solidFill>
                </a:rPr>
                <a:t>  464    6,470      </a:t>
              </a:r>
              <a:endParaRPr lang="en-US" sz="800" i="1" dirty="0">
                <a:solidFill>
                  <a:srgbClr val="000000"/>
                </a:solidFill>
              </a:endParaRPr>
            </a:p>
          </p:txBody>
        </p:sp>
        <p:sp>
          <p:nvSpPr>
            <p:cNvPr id="45" name="TextBox 44"/>
            <p:cNvSpPr txBox="1"/>
            <p:nvPr/>
          </p:nvSpPr>
          <p:spPr>
            <a:xfrm>
              <a:off x="7931731" y="2819400"/>
              <a:ext cx="541867" cy="123111"/>
            </a:xfrm>
            <a:prstGeom prst="rect">
              <a:avLst/>
            </a:prstGeom>
            <a:noFill/>
          </p:spPr>
          <p:txBody>
            <a:bodyPr wrap="square" lIns="0" tIns="0" rIns="0" bIns="0" rtlCol="0">
              <a:spAutoFit/>
            </a:bodyPr>
            <a:lstStyle/>
            <a:p>
              <a:r>
                <a:rPr lang="en-US" sz="800" i="1" dirty="0" smtClean="0">
                  <a:solidFill>
                    <a:srgbClr val="000000"/>
                  </a:solidFill>
                </a:rPr>
                <a:t>  15      1,358      </a:t>
              </a:r>
              <a:endParaRPr lang="en-US" sz="800" i="1" dirty="0">
                <a:solidFill>
                  <a:srgbClr val="000000"/>
                </a:solidFill>
              </a:endParaRPr>
            </a:p>
          </p:txBody>
        </p:sp>
        <p:sp>
          <p:nvSpPr>
            <p:cNvPr id="46" name="TextBox 45"/>
            <p:cNvSpPr txBox="1"/>
            <p:nvPr/>
          </p:nvSpPr>
          <p:spPr>
            <a:xfrm>
              <a:off x="4800600" y="2819400"/>
              <a:ext cx="152400" cy="123111"/>
            </a:xfrm>
            <a:prstGeom prst="rect">
              <a:avLst/>
            </a:prstGeom>
            <a:noFill/>
          </p:spPr>
          <p:txBody>
            <a:bodyPr wrap="square" lIns="0" tIns="0" rIns="0" bIns="0" rtlCol="0">
              <a:spAutoFit/>
            </a:bodyPr>
            <a:lstStyle/>
            <a:p>
              <a:r>
                <a:rPr lang="en-US" sz="800" i="1" dirty="0" smtClean="0">
                  <a:solidFill>
                    <a:srgbClr val="000000"/>
                  </a:solidFill>
                </a:rPr>
                <a:t>N=</a:t>
              </a:r>
              <a:endParaRPr lang="en-US" sz="800" i="1" dirty="0">
                <a:solidFill>
                  <a:srgbClr val="000000"/>
                </a:solidFill>
              </a:endParaRPr>
            </a:p>
          </p:txBody>
        </p:sp>
      </p:grpSp>
      <p:grpSp>
        <p:nvGrpSpPr>
          <p:cNvPr id="11" name="Group 54"/>
          <p:cNvGrpSpPr/>
          <p:nvPr/>
        </p:nvGrpSpPr>
        <p:grpSpPr>
          <a:xfrm>
            <a:off x="4876800" y="5363289"/>
            <a:ext cx="3581400" cy="123111"/>
            <a:chOff x="4876800" y="5287089"/>
            <a:chExt cx="3581400" cy="123111"/>
          </a:xfrm>
        </p:grpSpPr>
        <p:sp>
          <p:nvSpPr>
            <p:cNvPr id="49" name="TextBox 48"/>
            <p:cNvSpPr txBox="1"/>
            <p:nvPr/>
          </p:nvSpPr>
          <p:spPr>
            <a:xfrm>
              <a:off x="5029200" y="5287089"/>
              <a:ext cx="609600" cy="123111"/>
            </a:xfrm>
            <a:prstGeom prst="rect">
              <a:avLst/>
            </a:prstGeom>
            <a:noFill/>
          </p:spPr>
          <p:txBody>
            <a:bodyPr wrap="square" lIns="0" tIns="0" rIns="0" bIns="0" rtlCol="0">
              <a:spAutoFit/>
            </a:bodyPr>
            <a:lstStyle/>
            <a:p>
              <a:r>
                <a:rPr lang="en-US" sz="800" i="1" dirty="0" smtClean="0">
                  <a:solidFill>
                    <a:srgbClr val="000000"/>
                  </a:solidFill>
                </a:rPr>
                <a:t>    368     5,306  </a:t>
              </a:r>
              <a:endParaRPr lang="en-US" sz="800" i="1" dirty="0">
                <a:solidFill>
                  <a:srgbClr val="000000"/>
                </a:solidFill>
              </a:endParaRPr>
            </a:p>
          </p:txBody>
        </p:sp>
        <p:sp>
          <p:nvSpPr>
            <p:cNvPr id="50" name="TextBox 49"/>
            <p:cNvSpPr txBox="1"/>
            <p:nvPr/>
          </p:nvSpPr>
          <p:spPr>
            <a:xfrm>
              <a:off x="6087533" y="5287089"/>
              <a:ext cx="541867" cy="123111"/>
            </a:xfrm>
            <a:prstGeom prst="rect">
              <a:avLst/>
            </a:prstGeom>
            <a:noFill/>
          </p:spPr>
          <p:txBody>
            <a:bodyPr wrap="square" lIns="0" tIns="0" rIns="0" bIns="0" rtlCol="0">
              <a:spAutoFit/>
            </a:bodyPr>
            <a:lstStyle/>
            <a:p>
              <a:r>
                <a:rPr lang="en-US" sz="800" i="1" dirty="0" smtClean="0">
                  <a:solidFill>
                    <a:srgbClr val="000000"/>
                  </a:solidFill>
                </a:rPr>
                <a:t>99     1,243      </a:t>
              </a:r>
              <a:endParaRPr lang="en-US" sz="800" i="1" dirty="0">
                <a:solidFill>
                  <a:srgbClr val="000000"/>
                </a:solidFill>
              </a:endParaRPr>
            </a:p>
          </p:txBody>
        </p:sp>
        <p:sp>
          <p:nvSpPr>
            <p:cNvPr id="51" name="TextBox 50"/>
            <p:cNvSpPr txBox="1"/>
            <p:nvPr/>
          </p:nvSpPr>
          <p:spPr>
            <a:xfrm>
              <a:off x="6925733" y="5287089"/>
              <a:ext cx="541867" cy="123111"/>
            </a:xfrm>
            <a:prstGeom prst="rect">
              <a:avLst/>
            </a:prstGeom>
            <a:noFill/>
          </p:spPr>
          <p:txBody>
            <a:bodyPr wrap="square" lIns="0" tIns="0" rIns="0" bIns="0" rtlCol="0">
              <a:spAutoFit/>
            </a:bodyPr>
            <a:lstStyle/>
            <a:p>
              <a:r>
                <a:rPr lang="en-US" sz="800" i="1" dirty="0" smtClean="0">
                  <a:solidFill>
                    <a:srgbClr val="000000"/>
                  </a:solidFill>
                </a:rPr>
                <a:t>264     1,158   </a:t>
              </a:r>
              <a:endParaRPr lang="en-US" sz="800" i="1" dirty="0">
                <a:solidFill>
                  <a:srgbClr val="000000"/>
                </a:solidFill>
              </a:endParaRPr>
            </a:p>
          </p:txBody>
        </p:sp>
        <p:sp>
          <p:nvSpPr>
            <p:cNvPr id="53" name="TextBox 52"/>
            <p:cNvSpPr txBox="1"/>
            <p:nvPr/>
          </p:nvSpPr>
          <p:spPr>
            <a:xfrm>
              <a:off x="7772400" y="5287089"/>
              <a:ext cx="685800" cy="123111"/>
            </a:xfrm>
            <a:prstGeom prst="rect">
              <a:avLst/>
            </a:prstGeom>
            <a:noFill/>
          </p:spPr>
          <p:txBody>
            <a:bodyPr wrap="square" lIns="0" tIns="0" rIns="0" bIns="0" rtlCol="0">
              <a:spAutoFit/>
            </a:bodyPr>
            <a:lstStyle/>
            <a:p>
              <a:r>
                <a:rPr lang="en-US" sz="800" i="1" dirty="0" smtClean="0">
                  <a:solidFill>
                    <a:srgbClr val="000000"/>
                  </a:solidFill>
                </a:rPr>
                <a:t>  731      7,707 </a:t>
              </a:r>
              <a:endParaRPr lang="en-US" sz="800" i="1" dirty="0">
                <a:solidFill>
                  <a:srgbClr val="000000"/>
                </a:solidFill>
              </a:endParaRPr>
            </a:p>
          </p:txBody>
        </p:sp>
        <p:sp>
          <p:nvSpPr>
            <p:cNvPr id="54" name="TextBox 53"/>
            <p:cNvSpPr txBox="1"/>
            <p:nvPr/>
          </p:nvSpPr>
          <p:spPr>
            <a:xfrm>
              <a:off x="4876800" y="5287089"/>
              <a:ext cx="152400" cy="123111"/>
            </a:xfrm>
            <a:prstGeom prst="rect">
              <a:avLst/>
            </a:prstGeom>
            <a:noFill/>
          </p:spPr>
          <p:txBody>
            <a:bodyPr wrap="square" lIns="0" tIns="0" rIns="0" bIns="0" rtlCol="0">
              <a:spAutoFit/>
            </a:bodyPr>
            <a:lstStyle/>
            <a:p>
              <a:r>
                <a:rPr lang="en-US" sz="800" i="1" dirty="0" smtClean="0">
                  <a:solidFill>
                    <a:srgbClr val="000000"/>
                  </a:solidFill>
                </a:rPr>
                <a:t>N=</a:t>
              </a:r>
              <a:endParaRPr lang="en-US" sz="800" i="1" dirty="0">
                <a:solidFill>
                  <a:srgbClr val="000000"/>
                </a:solidFill>
              </a:endParaRPr>
            </a:p>
          </p:txBody>
        </p:sp>
      </p:grpSp>
      <p:graphicFrame>
        <p:nvGraphicFramePr>
          <p:cNvPr id="1030" name="Object 2"/>
          <p:cNvGraphicFramePr>
            <a:graphicFrameLocks noChangeAspect="1"/>
          </p:cNvGraphicFramePr>
          <p:nvPr/>
        </p:nvGraphicFramePr>
        <p:xfrm>
          <a:off x="915987" y="4648200"/>
          <a:ext cx="3656013" cy="1100138"/>
        </p:xfrm>
        <a:graphic>
          <a:graphicData uri="http://schemas.openxmlformats.org/presentationml/2006/ole">
            <p:oleObj spid="_x0000_s1117" name="Worksheet" r:id="rId7" imgW="4889500" imgH="1282700" progId="Excel.Sheet.8">
              <p:embed/>
            </p:oleObj>
          </a:graphicData>
        </a:graphic>
      </p:graphicFrame>
      <p:grpSp>
        <p:nvGrpSpPr>
          <p:cNvPr id="12" name="Group 44"/>
          <p:cNvGrpSpPr>
            <a:grpSpLocks/>
          </p:cNvGrpSpPr>
          <p:nvPr/>
        </p:nvGrpSpPr>
        <p:grpSpPr bwMode="auto">
          <a:xfrm>
            <a:off x="0" y="4800599"/>
            <a:ext cx="1314450" cy="762000"/>
            <a:chOff x="180" y="912"/>
            <a:chExt cx="828" cy="480"/>
          </a:xfrm>
        </p:grpSpPr>
        <p:sp>
          <p:nvSpPr>
            <p:cNvPr id="59" name="Text Box 46"/>
            <p:cNvSpPr txBox="1">
              <a:spLocks noChangeArrowheads="1"/>
            </p:cNvSpPr>
            <p:nvPr/>
          </p:nvSpPr>
          <p:spPr bwMode="auto">
            <a:xfrm>
              <a:off x="180" y="1149"/>
              <a:ext cx="792" cy="138"/>
            </a:xfrm>
            <a:prstGeom prst="rect">
              <a:avLst/>
            </a:prstGeom>
            <a:noFill/>
            <a:ln w="9525">
              <a:noFill/>
              <a:miter lim="800000"/>
              <a:headEnd/>
              <a:tailEnd/>
            </a:ln>
          </p:spPr>
          <p:txBody>
            <a:bodyPr>
              <a:spAutoFit/>
            </a:bodyPr>
            <a:lstStyle/>
            <a:p>
              <a:pPr algn="ctr">
                <a:lnSpc>
                  <a:spcPct val="80000"/>
                </a:lnSpc>
                <a:defRPr/>
              </a:pPr>
              <a:r>
                <a:rPr lang="en-US" sz="1000" b="1" dirty="0" smtClean="0">
                  <a:solidFill>
                    <a:prstClr val="white">
                      <a:lumMod val="50000"/>
                    </a:prstClr>
                  </a:solidFill>
                </a:rPr>
                <a:t>Charters</a:t>
              </a:r>
              <a:endParaRPr lang="en-US" sz="1000" b="1" dirty="0">
                <a:solidFill>
                  <a:prstClr val="white">
                    <a:lumMod val="50000"/>
                  </a:prstClr>
                </a:solidFill>
              </a:endParaRPr>
            </a:p>
          </p:txBody>
        </p:sp>
        <p:sp>
          <p:nvSpPr>
            <p:cNvPr id="60" name="Text Box 48"/>
            <p:cNvSpPr txBox="1">
              <a:spLocks noChangeArrowheads="1"/>
            </p:cNvSpPr>
            <p:nvPr/>
          </p:nvSpPr>
          <p:spPr bwMode="auto">
            <a:xfrm>
              <a:off x="180" y="1248"/>
              <a:ext cx="816" cy="144"/>
            </a:xfrm>
            <a:prstGeom prst="rect">
              <a:avLst/>
            </a:prstGeom>
            <a:noFill/>
            <a:ln w="9525">
              <a:noFill/>
              <a:miter lim="800000"/>
              <a:headEnd/>
              <a:tailEnd/>
            </a:ln>
          </p:spPr>
          <p:txBody>
            <a:bodyPr>
              <a:spAutoFit/>
            </a:bodyPr>
            <a:lstStyle/>
            <a:p>
              <a:pPr algn="ctr">
                <a:spcBef>
                  <a:spcPct val="50000"/>
                </a:spcBef>
              </a:pPr>
              <a:r>
                <a:rPr lang="en-US" sz="900" i="1" dirty="0">
                  <a:solidFill>
                    <a:srgbClr val="5F5F5F"/>
                  </a:solidFill>
                </a:rPr>
                <a:t>N=  </a:t>
              </a:r>
              <a:r>
                <a:rPr lang="en-US" sz="900" i="1" dirty="0" smtClean="0">
                  <a:solidFill>
                    <a:srgbClr val="5F5F5F"/>
                  </a:solidFill>
                </a:rPr>
                <a:t>301,558</a:t>
              </a:r>
              <a:endParaRPr lang="en-US" sz="900" i="1" dirty="0">
                <a:solidFill>
                  <a:srgbClr val="5F5F5F"/>
                </a:solidFill>
              </a:endParaRPr>
            </a:p>
          </p:txBody>
        </p:sp>
        <p:sp>
          <p:nvSpPr>
            <p:cNvPr id="61" name="Text Box 49"/>
            <p:cNvSpPr txBox="1">
              <a:spLocks noChangeArrowheads="1"/>
            </p:cNvSpPr>
            <p:nvPr/>
          </p:nvSpPr>
          <p:spPr bwMode="auto">
            <a:xfrm>
              <a:off x="180" y="912"/>
              <a:ext cx="792" cy="154"/>
            </a:xfrm>
            <a:prstGeom prst="rect">
              <a:avLst/>
            </a:prstGeom>
            <a:noFill/>
            <a:ln w="9525">
              <a:noFill/>
              <a:miter lim="800000"/>
              <a:headEnd/>
              <a:tailEnd/>
            </a:ln>
          </p:spPr>
          <p:txBody>
            <a:bodyPr>
              <a:spAutoFit/>
            </a:bodyPr>
            <a:lstStyle/>
            <a:p>
              <a:pPr algn="ctr">
                <a:defRPr/>
              </a:pPr>
              <a:r>
                <a:rPr lang="en-US" sz="1000" b="1" dirty="0">
                  <a:solidFill>
                    <a:prstClr val="white">
                      <a:lumMod val="50000"/>
                    </a:prstClr>
                  </a:solidFill>
                </a:rPr>
                <a:t>Non-Charters</a:t>
              </a:r>
            </a:p>
          </p:txBody>
        </p:sp>
        <p:sp>
          <p:nvSpPr>
            <p:cNvPr id="62" name="Text Box 50"/>
            <p:cNvSpPr txBox="1">
              <a:spLocks noChangeArrowheads="1"/>
            </p:cNvSpPr>
            <p:nvPr/>
          </p:nvSpPr>
          <p:spPr bwMode="auto">
            <a:xfrm>
              <a:off x="192" y="1008"/>
              <a:ext cx="816" cy="144"/>
            </a:xfrm>
            <a:prstGeom prst="rect">
              <a:avLst/>
            </a:prstGeom>
            <a:noFill/>
            <a:ln w="9525">
              <a:noFill/>
              <a:miter lim="800000"/>
              <a:headEnd/>
              <a:tailEnd/>
            </a:ln>
          </p:spPr>
          <p:txBody>
            <a:bodyPr>
              <a:spAutoFit/>
            </a:bodyPr>
            <a:lstStyle/>
            <a:p>
              <a:pPr algn="ctr">
                <a:spcBef>
                  <a:spcPct val="50000"/>
                </a:spcBef>
              </a:pPr>
              <a:r>
                <a:rPr lang="en-US" sz="900" i="1" dirty="0" smtClean="0">
                  <a:solidFill>
                    <a:srgbClr val="5F5F5F"/>
                  </a:solidFill>
                </a:rPr>
                <a:t>N= 5,765,489</a:t>
              </a:r>
              <a:endParaRPr lang="en-US" sz="900" i="1" dirty="0">
                <a:solidFill>
                  <a:srgbClr val="5F5F5F"/>
                </a:solidFill>
              </a:endParaRPr>
            </a:p>
          </p:txBody>
        </p:sp>
      </p:grpSp>
      <p:cxnSp>
        <p:nvCxnSpPr>
          <p:cNvPr id="63" name="Straight Connector 62"/>
          <p:cNvCxnSpPr/>
          <p:nvPr/>
        </p:nvCxnSpPr>
        <p:spPr>
          <a:xfrm rot="5400000">
            <a:off x="4046220" y="5478780"/>
            <a:ext cx="137160" cy="0"/>
          </a:xfrm>
          <a:prstGeom prst="line">
            <a:avLst/>
          </a:prstGeom>
        </p:spPr>
        <p:style>
          <a:lnRef idx="1">
            <a:schemeClr val="accent1"/>
          </a:lnRef>
          <a:fillRef idx="0">
            <a:schemeClr val="accent1"/>
          </a:fillRef>
          <a:effectRef idx="0">
            <a:schemeClr val="accent1"/>
          </a:effectRef>
          <a:fontRef idx="minor">
            <a:schemeClr val="tx1"/>
          </a:fontRef>
        </p:style>
      </p:cxnSp>
      <p:sp>
        <p:nvSpPr>
          <p:cNvPr id="56" name="Title 1"/>
          <p:cNvSpPr>
            <a:spLocks noGrp="1"/>
          </p:cNvSpPr>
          <p:nvPr>
            <p:ph type="title"/>
          </p:nvPr>
        </p:nvSpPr>
        <p:spPr>
          <a:xfrm>
            <a:off x="457200" y="228600"/>
            <a:ext cx="8229600" cy="914400"/>
          </a:xfr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Charter schools are outperforming traditional schools with many key subgroups</a:t>
            </a:r>
            <a:endParaRPr lang="en-US" sz="2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California Charters do particularly well with African American students</a:t>
            </a:r>
            <a:endParaRPr lang="en-US" sz="2400" b="1" dirty="0">
              <a:solidFill>
                <a:schemeClr val="bg1"/>
              </a:solidFill>
              <a:effectLst>
                <a:outerShdw blurRad="38100" dist="38100" dir="2700000" algn="tl">
                  <a:srgbClr val="000000">
                    <a:alpha val="43137"/>
                  </a:srgbClr>
                </a:outerShdw>
              </a:effectLst>
            </a:endParaRPr>
          </a:p>
        </p:txBody>
      </p:sp>
      <p:graphicFrame>
        <p:nvGraphicFramePr>
          <p:cNvPr id="5" name="Content Placeholder 3"/>
          <p:cNvGraphicFramePr>
            <a:graphicFrameLocks noGrp="1"/>
          </p:cNvGraphicFramePr>
          <p:nvPr>
            <p:ph sz="quarter" idx="1"/>
          </p:nvPr>
        </p:nvGraphicFramePr>
        <p:xfrm>
          <a:off x="533400" y="17526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vert="horz" anchor="ctr">
            <a:normAutofit/>
          </a:bodyPr>
          <a:lstStyle/>
          <a:p>
            <a:pPr algn="ctr"/>
            <a:r>
              <a:rPr lang="en-US" sz="2400" b="1" dirty="0" smtClean="0">
                <a:solidFill>
                  <a:schemeClr val="bg1"/>
                </a:solidFill>
                <a:effectLst>
                  <a:outerShdw blurRad="38100" dist="38100" dir="2700000" algn="tl">
                    <a:srgbClr val="000000">
                      <a:alpha val="43137"/>
                    </a:srgbClr>
                  </a:outerShdw>
                </a:effectLst>
              </a:rPr>
              <a:t>Concentration of Charters at Top and Bottom of Statewide Distribution</a:t>
            </a:r>
            <a:endParaRPr lang="en-US" sz="2400" b="1" dirty="0">
              <a:solidFill>
                <a:schemeClr val="bg1"/>
              </a:solidFill>
              <a:effectLst>
                <a:outerShdw blurRad="38100" dist="38100" dir="2700000" algn="tl">
                  <a:srgbClr val="000000">
                    <a:alpha val="43137"/>
                  </a:srgbClr>
                </a:outerShdw>
              </a:effectLst>
            </a:endParaRPr>
          </a:p>
        </p:txBody>
      </p:sp>
      <p:sp>
        <p:nvSpPr>
          <p:cNvPr id="7" name="Rectangle 3"/>
          <p:cNvSpPr>
            <a:spLocks noChangeArrowheads="1"/>
          </p:cNvSpPr>
          <p:nvPr/>
        </p:nvSpPr>
        <p:spPr bwMode="auto">
          <a:xfrm>
            <a:off x="228600" y="6611779"/>
            <a:ext cx="8915400" cy="246221"/>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The model excludes schools that are part of the Alternative Schools Accountability Model, as well as those testing fewer than 20 students. </a:t>
            </a:r>
            <a:endParaRPr kumimoji="0" lang="en-US" sz="180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descr="Figure-1--Concentration-of-Charters-at-the-Top-and-Bottom-of-the-Statewide-Distribution-on-Percent-Predicted-API..jpg"/>
          <p:cNvPicPr>
            <a:picLocks noChangeAspect="1"/>
          </p:cNvPicPr>
          <p:nvPr/>
        </p:nvPicPr>
        <p:blipFill>
          <a:blip r:embed="rId3" cstate="print"/>
          <a:stretch>
            <a:fillRect/>
          </a:stretch>
        </p:blipFill>
        <p:spPr>
          <a:xfrm>
            <a:off x="1371600" y="1524000"/>
            <a:ext cx="5638800" cy="4451684"/>
          </a:xfrm>
          <a:prstGeom prst="rect">
            <a:avLst/>
          </a:prstGeom>
        </p:spPr>
      </p:pic>
      <p:pic>
        <p:nvPicPr>
          <p:cNvPr id="10" name="Picture 9" descr="0---Charters,-Distribution-on-Percent-Predicted-API,-2010-TABLE.jpg"/>
          <p:cNvPicPr>
            <a:picLocks noChangeAspect="1"/>
          </p:cNvPicPr>
          <p:nvPr/>
        </p:nvPicPr>
        <p:blipFill>
          <a:blip r:embed="rId4" cstate="print"/>
          <a:stretch>
            <a:fillRect/>
          </a:stretch>
        </p:blipFill>
        <p:spPr>
          <a:xfrm>
            <a:off x="0" y="5257800"/>
            <a:ext cx="9144000" cy="1395967"/>
          </a:xfrm>
          <a:prstGeom prst="rect">
            <a:avLst/>
          </a:prstGeom>
        </p:spPr>
      </p:pic>
      <p:sp>
        <p:nvSpPr>
          <p:cNvPr id="6" name="Rectangle 5"/>
          <p:cNvSpPr/>
          <p:nvPr/>
        </p:nvSpPr>
        <p:spPr>
          <a:xfrm>
            <a:off x="2057400" y="5105400"/>
            <a:ext cx="685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5943600" y="5105400"/>
            <a:ext cx="685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6">
    <a:dk1>
      <a:srgbClr val="0F1A81"/>
    </a:dk1>
    <a:lt1>
      <a:srgbClr val="FFFFFF"/>
    </a:lt1>
    <a:dk2>
      <a:srgbClr val="175B5B"/>
    </a:dk2>
    <a:lt2>
      <a:srgbClr val="DDDDDD"/>
    </a:lt2>
    <a:accent1>
      <a:srgbClr val="92D050"/>
    </a:accent1>
    <a:accent2>
      <a:srgbClr val="6CA5D8"/>
    </a:accent2>
    <a:accent3>
      <a:srgbClr val="FFFFFF"/>
    </a:accent3>
    <a:accent4>
      <a:srgbClr val="0B146D"/>
    </a:accent4>
    <a:accent5>
      <a:srgbClr val="92D050"/>
    </a:accent5>
    <a:accent6>
      <a:srgbClr val="6195C4"/>
    </a:accent6>
    <a:hlink>
      <a:srgbClr val="5D4BC7"/>
    </a:hlink>
    <a:folHlink>
      <a:srgbClr val="878FA5"/>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Oriel</Template>
  <TotalTime>14829</TotalTime>
  <Words>4556</Words>
  <Application>Microsoft Macintosh PowerPoint</Application>
  <PresentationFormat>On-screen Show (4:3)</PresentationFormat>
  <Paragraphs>582</Paragraphs>
  <Slides>56</Slides>
  <Notes>17</Notes>
  <HiddenSlides>0</HiddenSlides>
  <MMClips>0</MMClips>
  <ScaleCrop>false</ScaleCrop>
  <HeadingPairs>
    <vt:vector size="8" baseType="variant">
      <vt:variant>
        <vt:lpstr>Design Template</vt:lpstr>
      </vt:variant>
      <vt:variant>
        <vt:i4>1</vt:i4>
      </vt:variant>
      <vt:variant>
        <vt:lpstr>Links</vt:lpstr>
      </vt:variant>
      <vt:variant>
        <vt:i4>4</vt:i4>
      </vt:variant>
      <vt:variant>
        <vt:lpstr>Embedded OLE Servers</vt:lpstr>
      </vt:variant>
      <vt:variant>
        <vt:i4>1</vt:i4>
      </vt:variant>
      <vt:variant>
        <vt:lpstr>Slide Titles</vt:lpstr>
      </vt:variant>
      <vt:variant>
        <vt:i4>56</vt:i4>
      </vt:variant>
    </vt:vector>
  </HeadingPairs>
  <TitlesOfParts>
    <vt:vector size="62" baseType="lpstr">
      <vt:lpstr>Oriel</vt:lpstr>
      <vt:lpstr>\\Dc\Users\fheim\My Documents\datafile\charterselpaPupilCount2011.xls!Sheet5!R1C1:R15C5</vt:lpstr>
      <vt:lpstr>\\Dc\Users\fheim\My Documents\datafile\charterselpaPupilCount2011.xls!Sheet1!R1C1:R7C5</vt:lpstr>
      <vt:lpstr>C:\Users\francieheim\AppData\Local\datafile\charterselpapupilcount.xls!summary pc charter!R10C1:R18C4</vt:lpstr>
      <vt:lpstr>C:\Users\francieheim\AppData\Local\datafile\charterselpapupilcount.xls!summary pc state!R42C2:R59C8</vt:lpstr>
      <vt:lpstr>Worksheet</vt:lpstr>
      <vt:lpstr>National Charter Schools Conference  June 22, 2011  Charter Schools Leading the Special Education Revolution</vt:lpstr>
      <vt:lpstr>Agenda</vt:lpstr>
      <vt:lpstr>Charters Schools and Special Education:   Dispelling the Myths </vt:lpstr>
      <vt:lpstr>The Myths</vt:lpstr>
      <vt:lpstr>The Truth</vt:lpstr>
      <vt:lpstr>Slide 6</vt:lpstr>
      <vt:lpstr>Charter schools are outperforming traditional schools with many key subgroups</vt:lpstr>
      <vt:lpstr>California Charters do particularly well with African American students</vt:lpstr>
      <vt:lpstr>Concentration of Charters at Top and Bottom of Statewide Distribution</vt:lpstr>
      <vt:lpstr>Many more students are served by high performing charters.</vt:lpstr>
      <vt:lpstr>The impact of family income on charter schools’ API performance is four times less than the impact of family income on non-charters’ performance.</vt:lpstr>
      <vt:lpstr>Portrait of the Movement 2011:  Highlights from Findings</vt:lpstr>
      <vt:lpstr>Highlights from Findings cont’d.  (Charters 4+ years)</vt:lpstr>
      <vt:lpstr>CCSA is now beginning to collect data on the vast range of high risk populations served by charters</vt:lpstr>
      <vt:lpstr>The barriers:   Why the numbers look different  </vt:lpstr>
      <vt:lpstr>Overcoming Barriers</vt:lpstr>
      <vt:lpstr>Special Education Structures in California </vt:lpstr>
      <vt:lpstr>Language of Special Education </vt:lpstr>
      <vt:lpstr>Language of Special Education (cont.)</vt:lpstr>
      <vt:lpstr>The Foundation: Two Options for Charter Schools in California</vt:lpstr>
      <vt:lpstr>Statewide Special Education Structures</vt:lpstr>
      <vt:lpstr>Understanding the Options</vt:lpstr>
      <vt:lpstr>“School of the District” Model</vt:lpstr>
      <vt:lpstr>LEA for Special Education</vt:lpstr>
      <vt:lpstr>Why would charter schools want to be an LEA?</vt:lpstr>
      <vt:lpstr>Criteria to Consider in Becoming an LEA for a Charter School</vt:lpstr>
      <vt:lpstr>Special Education Funding</vt:lpstr>
      <vt:lpstr>Slide 28</vt:lpstr>
      <vt:lpstr>Special Education Income</vt:lpstr>
      <vt:lpstr>Simplified Funding Example</vt:lpstr>
      <vt:lpstr>Changing the Landscape:   Innovation  in California</vt:lpstr>
      <vt:lpstr>California Pilots Charter SELPA and Out of Geographic Charters</vt:lpstr>
      <vt:lpstr>EDCOE Charter SELPA History</vt:lpstr>
      <vt:lpstr>El Dorado County Charter SELPA Special Education pupil Count</vt:lpstr>
      <vt:lpstr>Charter SELPA Pupil Counts  2010-11</vt:lpstr>
      <vt:lpstr>Comparison to Statewide Data</vt:lpstr>
      <vt:lpstr>Special Education Data by Disability</vt:lpstr>
      <vt:lpstr>Statewide Charter SELPA by Disability Percentages</vt:lpstr>
      <vt:lpstr>Successes and Lessons Learned</vt:lpstr>
      <vt:lpstr>Case Study:  Los Angeles Unified Service Delivery Models</vt:lpstr>
      <vt:lpstr>The Great Divide</vt:lpstr>
      <vt:lpstr>The Goal of Reorganization</vt:lpstr>
      <vt:lpstr>The Reorganization</vt:lpstr>
      <vt:lpstr>Looking towards 2011-2012</vt:lpstr>
      <vt:lpstr>LAUSD charter school needs assessment:   a case study of options and needs in serving students with disabilities</vt:lpstr>
      <vt:lpstr>LAUSD charter school needs assessment:   a case study of options and needs in serving students with disabilities</vt:lpstr>
      <vt:lpstr>Slide 47</vt:lpstr>
      <vt:lpstr>Slide 48</vt:lpstr>
      <vt:lpstr>Slide 49</vt:lpstr>
      <vt:lpstr>Six of every ten exiting seniors with IEPs earned regular high school diplomas. Three of every 10 seniors with IEPs exiting from Charter Pool schools dropped out without completing a diploma.</vt:lpstr>
      <vt:lpstr>Slide 51</vt:lpstr>
      <vt:lpstr>Slide 52</vt:lpstr>
      <vt:lpstr>Stakeholder Agreement on service delivery options </vt:lpstr>
      <vt:lpstr>Stakeholder Agreement on service delivery options </vt:lpstr>
      <vt:lpstr>Overarching Components for all service delivery options:</vt:lpstr>
      <vt:lpstr>Slide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ginap</dc:creator>
  <cp:lastModifiedBy>Amanda Brice</cp:lastModifiedBy>
  <cp:revision>67</cp:revision>
  <dcterms:created xsi:type="dcterms:W3CDTF">2011-06-27T15:21:49Z</dcterms:created>
  <dcterms:modified xsi:type="dcterms:W3CDTF">2011-06-27T15:37:18Z</dcterms:modified>
</cp:coreProperties>
</file>