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8" r:id="rId10"/>
    <p:sldId id="269" r:id="rId11"/>
    <p:sldId id="270" r:id="rId12"/>
    <p:sldId id="271" r:id="rId13"/>
    <p:sldId id="272" r:id="rId14"/>
    <p:sldId id="262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C367"/>
    <a:srgbClr val="3299E6"/>
    <a:srgbClr val="16C036"/>
    <a:srgbClr val="25B212"/>
    <a:srgbClr val="35B55A"/>
    <a:srgbClr val="37BB5D"/>
    <a:srgbClr val="A9D89A"/>
    <a:srgbClr val="2FA150"/>
    <a:srgbClr val="10A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11" autoAdjust="0"/>
  </p:normalViewPr>
  <p:slideViewPr>
    <p:cSldViewPr>
      <p:cViewPr>
        <p:scale>
          <a:sx n="81" d="100"/>
          <a:sy n="81" d="100"/>
        </p:scale>
        <p:origin x="-1056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560" y="-6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E67C0B-A6B0-4EC2-835F-D1797DFA3378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865892C-14C0-4F00-BBF6-06EED1FCC88C}">
      <dgm:prSet/>
      <dgm:spPr>
        <a:solidFill>
          <a:srgbClr val="2FC367"/>
        </a:solidFill>
      </dgm:spPr>
      <dgm:t>
        <a:bodyPr/>
        <a:lstStyle/>
        <a:p>
          <a:pPr rtl="0"/>
          <a:r>
            <a:rPr lang="en-US" dirty="0" smtClean="0"/>
            <a:t>Understand major functional areas of charter school finance</a:t>
          </a:r>
          <a:endParaRPr lang="en-US" dirty="0"/>
        </a:p>
      </dgm:t>
    </dgm:pt>
    <dgm:pt modelId="{A2D7FCFE-91C9-46F9-BA2C-FD6F38CCA963}" type="parTrans" cxnId="{35C8CA4C-28AA-472B-83CE-2254EF3C8899}">
      <dgm:prSet/>
      <dgm:spPr/>
      <dgm:t>
        <a:bodyPr/>
        <a:lstStyle/>
        <a:p>
          <a:endParaRPr lang="en-US"/>
        </a:p>
      </dgm:t>
    </dgm:pt>
    <dgm:pt modelId="{C2F65ACC-74DC-41AF-9869-F191E46172EC}" type="sibTrans" cxnId="{35C8CA4C-28AA-472B-83CE-2254EF3C8899}">
      <dgm:prSet/>
      <dgm:spPr/>
      <dgm:t>
        <a:bodyPr/>
        <a:lstStyle/>
        <a:p>
          <a:endParaRPr lang="en-US"/>
        </a:p>
      </dgm:t>
    </dgm:pt>
    <dgm:pt modelId="{6F770D4F-F244-4C50-A7C5-3AAD038B65C4}">
      <dgm:prSet/>
      <dgm:spPr>
        <a:solidFill>
          <a:srgbClr val="3299E6"/>
        </a:solidFill>
      </dgm:spPr>
      <dgm:t>
        <a:bodyPr/>
        <a:lstStyle/>
        <a:p>
          <a:pPr rtl="0"/>
          <a:r>
            <a:rPr lang="en-US" dirty="0" smtClean="0"/>
            <a:t>Understand why the audit takes place and its importance</a:t>
          </a:r>
          <a:endParaRPr lang="en-US" dirty="0"/>
        </a:p>
      </dgm:t>
    </dgm:pt>
    <dgm:pt modelId="{C6471433-38C7-445C-B8CD-B87787D75FBE}" type="parTrans" cxnId="{FDE9B0CB-0F9F-46EF-A146-DF6739E7237E}">
      <dgm:prSet/>
      <dgm:spPr/>
      <dgm:t>
        <a:bodyPr/>
        <a:lstStyle/>
        <a:p>
          <a:endParaRPr lang="en-US"/>
        </a:p>
      </dgm:t>
    </dgm:pt>
    <dgm:pt modelId="{55DC1CEF-9563-4793-B376-8D6CD56AFAAB}" type="sibTrans" cxnId="{FDE9B0CB-0F9F-46EF-A146-DF6739E7237E}">
      <dgm:prSet/>
      <dgm:spPr/>
      <dgm:t>
        <a:bodyPr/>
        <a:lstStyle/>
        <a:p>
          <a:endParaRPr lang="en-US"/>
        </a:p>
      </dgm:t>
    </dgm:pt>
    <dgm:pt modelId="{4F299D52-50AB-4C97-9DA3-34B7FD85FAFB}">
      <dgm:prSet/>
      <dgm:spPr/>
      <dgm:t>
        <a:bodyPr/>
        <a:lstStyle/>
        <a:p>
          <a:pPr rtl="0"/>
          <a:r>
            <a:rPr lang="en-US" dirty="0" smtClean="0"/>
            <a:t>Reporting! Reporting! Reporting!</a:t>
          </a:r>
          <a:endParaRPr lang="en-US" dirty="0"/>
        </a:p>
      </dgm:t>
    </dgm:pt>
    <dgm:pt modelId="{28BC1655-412C-47EB-A5D5-3171A5F09980}" type="parTrans" cxnId="{1116C2DC-0027-4DCE-B1F6-69C64AD6E432}">
      <dgm:prSet/>
      <dgm:spPr/>
      <dgm:t>
        <a:bodyPr/>
        <a:lstStyle/>
        <a:p>
          <a:endParaRPr lang="en-US"/>
        </a:p>
      </dgm:t>
    </dgm:pt>
    <dgm:pt modelId="{B0AC7BC0-E1A5-4C77-BAED-05D5502FD3B2}" type="sibTrans" cxnId="{1116C2DC-0027-4DCE-B1F6-69C64AD6E432}">
      <dgm:prSet/>
      <dgm:spPr/>
      <dgm:t>
        <a:bodyPr/>
        <a:lstStyle/>
        <a:p>
          <a:endParaRPr lang="en-US"/>
        </a:p>
      </dgm:t>
    </dgm:pt>
    <dgm:pt modelId="{F7097A6A-35A4-486E-BDE2-F04C4BCD45D3}">
      <dgm:prSet/>
      <dgm:spPr/>
      <dgm:t>
        <a:bodyPr/>
        <a:lstStyle/>
        <a:p>
          <a:pPr rtl="0"/>
          <a:r>
            <a:rPr lang="en-US" b="0" i="0" dirty="0" smtClean="0"/>
            <a:t>Look at every financial situation/obstacle/hurdle as an opportunity to be more efficient</a:t>
          </a:r>
          <a:endParaRPr lang="en-US" dirty="0"/>
        </a:p>
      </dgm:t>
    </dgm:pt>
    <dgm:pt modelId="{979D7602-D687-4242-9CFC-E07BCFA2528C}" type="parTrans" cxnId="{BAF1C7DE-C29B-4D83-9400-6E0EC81BF5C0}">
      <dgm:prSet/>
      <dgm:spPr/>
      <dgm:t>
        <a:bodyPr/>
        <a:lstStyle/>
        <a:p>
          <a:endParaRPr lang="en-US"/>
        </a:p>
      </dgm:t>
    </dgm:pt>
    <dgm:pt modelId="{3F1D0EB2-F710-4088-8A13-6BD5D8B6085B}" type="sibTrans" cxnId="{BAF1C7DE-C29B-4D83-9400-6E0EC81BF5C0}">
      <dgm:prSet/>
      <dgm:spPr/>
      <dgm:t>
        <a:bodyPr/>
        <a:lstStyle/>
        <a:p>
          <a:endParaRPr lang="en-US"/>
        </a:p>
      </dgm:t>
    </dgm:pt>
    <dgm:pt modelId="{71902EB4-22EA-4F29-A51D-18F013E4B440}" type="pres">
      <dgm:prSet presAssocID="{CCE67C0B-A6B0-4EC2-835F-D1797DFA33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FF0BDA-6ACD-43E7-91A0-896090AB1716}" type="pres">
      <dgm:prSet presAssocID="{8865892C-14C0-4F00-BBF6-06EED1FCC88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3E646-DE15-48B8-A63E-2662AB5B0444}" type="pres">
      <dgm:prSet presAssocID="{C2F65ACC-74DC-41AF-9869-F191E46172EC}" presName="spacer" presStyleCnt="0"/>
      <dgm:spPr/>
    </dgm:pt>
    <dgm:pt modelId="{8DA57D3F-86A3-4D69-8D83-AEC724ACBE05}" type="pres">
      <dgm:prSet presAssocID="{6F770D4F-F244-4C50-A7C5-3AAD038B65C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606CE-A188-4AB4-B43F-E8A96E95EA91}" type="pres">
      <dgm:prSet presAssocID="{55DC1CEF-9563-4793-B376-8D6CD56AFAAB}" presName="spacer" presStyleCnt="0"/>
      <dgm:spPr/>
    </dgm:pt>
    <dgm:pt modelId="{F73574D1-C909-4C64-82C4-9044817F302C}" type="pres">
      <dgm:prSet presAssocID="{4F299D52-50AB-4C97-9DA3-34B7FD85FAF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BC4D1-4C9B-4026-8F63-FBD87E66FA8A}" type="pres">
      <dgm:prSet presAssocID="{B0AC7BC0-E1A5-4C77-BAED-05D5502FD3B2}" presName="spacer" presStyleCnt="0"/>
      <dgm:spPr/>
    </dgm:pt>
    <dgm:pt modelId="{13838DA2-BA25-4496-A2BB-E0C10655443A}" type="pres">
      <dgm:prSet presAssocID="{F7097A6A-35A4-486E-BDE2-F04C4BCD45D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C8CA4C-28AA-472B-83CE-2254EF3C8899}" srcId="{CCE67C0B-A6B0-4EC2-835F-D1797DFA3378}" destId="{8865892C-14C0-4F00-BBF6-06EED1FCC88C}" srcOrd="0" destOrd="0" parTransId="{A2D7FCFE-91C9-46F9-BA2C-FD6F38CCA963}" sibTransId="{C2F65ACC-74DC-41AF-9869-F191E46172EC}"/>
    <dgm:cxn modelId="{FDE9B0CB-0F9F-46EF-A146-DF6739E7237E}" srcId="{CCE67C0B-A6B0-4EC2-835F-D1797DFA3378}" destId="{6F770D4F-F244-4C50-A7C5-3AAD038B65C4}" srcOrd="1" destOrd="0" parTransId="{C6471433-38C7-445C-B8CD-B87787D75FBE}" sibTransId="{55DC1CEF-9563-4793-B376-8D6CD56AFAAB}"/>
    <dgm:cxn modelId="{ACD9E09C-08E0-44E3-8F4F-FBBF4DAF7904}" type="presOf" srcId="{8865892C-14C0-4F00-BBF6-06EED1FCC88C}" destId="{93FF0BDA-6ACD-43E7-91A0-896090AB1716}" srcOrd="0" destOrd="0" presId="urn:microsoft.com/office/officeart/2005/8/layout/vList2"/>
    <dgm:cxn modelId="{813579E0-ECED-424D-A778-393998A91F19}" type="presOf" srcId="{4F299D52-50AB-4C97-9DA3-34B7FD85FAFB}" destId="{F73574D1-C909-4C64-82C4-9044817F302C}" srcOrd="0" destOrd="0" presId="urn:microsoft.com/office/officeart/2005/8/layout/vList2"/>
    <dgm:cxn modelId="{7A62E0EF-5147-4826-AB45-9663672D87F7}" type="presOf" srcId="{CCE67C0B-A6B0-4EC2-835F-D1797DFA3378}" destId="{71902EB4-22EA-4F29-A51D-18F013E4B440}" srcOrd="0" destOrd="0" presId="urn:microsoft.com/office/officeart/2005/8/layout/vList2"/>
    <dgm:cxn modelId="{BAF1C7DE-C29B-4D83-9400-6E0EC81BF5C0}" srcId="{CCE67C0B-A6B0-4EC2-835F-D1797DFA3378}" destId="{F7097A6A-35A4-486E-BDE2-F04C4BCD45D3}" srcOrd="3" destOrd="0" parTransId="{979D7602-D687-4242-9CFC-E07BCFA2528C}" sibTransId="{3F1D0EB2-F710-4088-8A13-6BD5D8B6085B}"/>
    <dgm:cxn modelId="{C250B752-0E5A-461E-B957-42F92893AE2B}" type="presOf" srcId="{6F770D4F-F244-4C50-A7C5-3AAD038B65C4}" destId="{8DA57D3F-86A3-4D69-8D83-AEC724ACBE05}" srcOrd="0" destOrd="0" presId="urn:microsoft.com/office/officeart/2005/8/layout/vList2"/>
    <dgm:cxn modelId="{4CBDA8B9-D1C1-4C28-8DAE-3AA4A7505871}" type="presOf" srcId="{F7097A6A-35A4-486E-BDE2-F04C4BCD45D3}" destId="{13838DA2-BA25-4496-A2BB-E0C10655443A}" srcOrd="0" destOrd="0" presId="urn:microsoft.com/office/officeart/2005/8/layout/vList2"/>
    <dgm:cxn modelId="{1116C2DC-0027-4DCE-B1F6-69C64AD6E432}" srcId="{CCE67C0B-A6B0-4EC2-835F-D1797DFA3378}" destId="{4F299D52-50AB-4C97-9DA3-34B7FD85FAFB}" srcOrd="2" destOrd="0" parTransId="{28BC1655-412C-47EB-A5D5-3171A5F09980}" sibTransId="{B0AC7BC0-E1A5-4C77-BAED-05D5502FD3B2}"/>
    <dgm:cxn modelId="{28C9CEA4-EAA5-4C38-A70C-BF64EB0FF145}" type="presParOf" srcId="{71902EB4-22EA-4F29-A51D-18F013E4B440}" destId="{93FF0BDA-6ACD-43E7-91A0-896090AB1716}" srcOrd="0" destOrd="0" presId="urn:microsoft.com/office/officeart/2005/8/layout/vList2"/>
    <dgm:cxn modelId="{344B0361-698A-477F-B40D-3534C79F3480}" type="presParOf" srcId="{71902EB4-22EA-4F29-A51D-18F013E4B440}" destId="{B793E646-DE15-48B8-A63E-2662AB5B0444}" srcOrd="1" destOrd="0" presId="urn:microsoft.com/office/officeart/2005/8/layout/vList2"/>
    <dgm:cxn modelId="{38242CA1-5688-49CF-8854-0C586A49B31A}" type="presParOf" srcId="{71902EB4-22EA-4F29-A51D-18F013E4B440}" destId="{8DA57D3F-86A3-4D69-8D83-AEC724ACBE05}" srcOrd="2" destOrd="0" presId="urn:microsoft.com/office/officeart/2005/8/layout/vList2"/>
    <dgm:cxn modelId="{18AFF0A8-871E-4096-8028-16FB6A45D692}" type="presParOf" srcId="{71902EB4-22EA-4F29-A51D-18F013E4B440}" destId="{D19606CE-A188-4AB4-B43F-E8A96E95EA91}" srcOrd="3" destOrd="0" presId="urn:microsoft.com/office/officeart/2005/8/layout/vList2"/>
    <dgm:cxn modelId="{2AFA2750-5307-4FBA-A8A9-C57888CF8CA2}" type="presParOf" srcId="{71902EB4-22EA-4F29-A51D-18F013E4B440}" destId="{F73574D1-C909-4C64-82C4-9044817F302C}" srcOrd="4" destOrd="0" presId="urn:microsoft.com/office/officeart/2005/8/layout/vList2"/>
    <dgm:cxn modelId="{8EB4973B-6873-437C-B6E7-BE2C2BC9616B}" type="presParOf" srcId="{71902EB4-22EA-4F29-A51D-18F013E4B440}" destId="{7F0BC4D1-4C9B-4026-8F63-FBD87E66FA8A}" srcOrd="5" destOrd="0" presId="urn:microsoft.com/office/officeart/2005/8/layout/vList2"/>
    <dgm:cxn modelId="{A12B2065-1589-49AE-9655-285D80869517}" type="presParOf" srcId="{71902EB4-22EA-4F29-A51D-18F013E4B440}" destId="{13838DA2-BA25-4496-A2BB-E0C10655443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10D38-B480-457A-98F5-7A7CB2D181E2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896EE-5D92-4C7B-A448-016AA27BA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17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52679-0BB4-4FF3-9CB5-8CCA9715A076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A7DFC-701E-468E-BA8A-3C5218236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54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Speaking</a:t>
            </a:r>
            <a:r>
              <a:rPr lang="en-US" baseline="0" dirty="0" smtClean="0"/>
              <a:t> Notes: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Charter Schools have specific needs and face difference challenges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Some of these challenges are &lt;JOSH TO INSERT&gt;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Recognizing this difference, we operate to deliver CFO level experience that features tailored services specific to charter schools.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A7DFC-701E-468E-BA8A-3C52182360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4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Profit and Loss Revenue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Per Pupil Revenue  Allocation per Pupil; Money follows the child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State Specific Revenue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Federal Funding  NCLB (Allocation determined by free/reduced</a:t>
            </a:r>
            <a:r>
              <a:rPr lang="en-US" baseline="0" dirty="0" smtClean="0"/>
              <a:t> </a:t>
            </a:r>
            <a:r>
              <a:rPr lang="en-US" dirty="0" smtClean="0"/>
              <a:t>lunch count), IDEA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SPED Funding  Supplement Per Pupil for students receiving specialized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Grants/Contributions – CSP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Other Income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Interest Income  Money Market/Interest-Bearing Accounts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School-Based Activities  Fund raising, bake sales,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Food Service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Profit &amp; Loss Expenses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Employee Salaries  - Charter averages account for 65% of total costs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Employee Benefits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General/Administrative - Costs necessary to run the Admin office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Professional Services - Legal, Audit, Temp Staff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Direct Educational - Texts, Classroom Supplies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Operating/Maintenance -  Costs to maintain building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School Admin Services - Management/Service Fee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A7DFC-701E-468E-BA8A-3C52182360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68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Profit and Loss Revenue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Per Pupil Revenue  Allocation per Pupil; Money follows the child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State Specific Revenue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Federal Funding  NCLB (Allocation determined by free/reduced</a:t>
            </a:r>
            <a:r>
              <a:rPr lang="en-US" baseline="0" dirty="0" smtClean="0"/>
              <a:t> </a:t>
            </a:r>
            <a:r>
              <a:rPr lang="en-US" dirty="0" smtClean="0"/>
              <a:t>lunch count), IDEA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SPED Funding  Supplement Per Pupil for students receiving specialized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Grants/Contributions – CSP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Other Income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Interest Income  Money Market/Interest-Bearing Accounts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School-Based Activities  Fund raising, bake sales,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Food Service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Profit &amp; Loss Expenses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Employee Salaries  - Charter averages account for 65% of total costs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Employee Benefits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General/Administrative - Costs necessary to run the Admin office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Professional Services - Legal, Audit, Temp Staff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Direct Educational - Texts, Classroom Supplies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Operating/Maintenance -  Costs to maintain building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School Admin Services - Management/Service Fee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A7DFC-701E-468E-BA8A-3C52182360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68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Profit and Loss Revenue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Per Pupil Revenue  Allocation per Pupil; Money follows the child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State Specific Revenue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Federal Funding  NCLB (Allocation determined by free/reduced</a:t>
            </a:r>
            <a:r>
              <a:rPr lang="en-US" baseline="0" dirty="0" smtClean="0"/>
              <a:t> </a:t>
            </a:r>
            <a:r>
              <a:rPr lang="en-US" dirty="0" smtClean="0"/>
              <a:t>lunch count), IDEA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SPED Funding  Supplement Per Pupil for students receiving specialized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Grants/Contributions – CSP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Other Income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Interest Income  Money Market/Interest-Bearing Accounts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School-Based Activities  Fund raising, bake sales,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Food Service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Profit &amp; Loss Expenses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Employee Salaries  - Charter averages account for 65% of total costs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Employee Benefits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General/Administrative - Costs necessary to run the Admin office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Professional Services - Legal, Audit, Temp Staff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Direct Educational - Texts, Classroom Supplies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Operating/Maintenance -  Costs to maintain building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School Admin Services - Management/Service Fee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A7DFC-701E-468E-BA8A-3C52182360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68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Profit and Loss Revenue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Per Pupil Revenue  Allocation per Pupil; Money follows the child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State Specific Revenue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Federal Funding  NCLB (Allocation determined by free/reduced</a:t>
            </a:r>
            <a:r>
              <a:rPr lang="en-US" baseline="0" dirty="0" smtClean="0"/>
              <a:t> </a:t>
            </a:r>
            <a:r>
              <a:rPr lang="en-US" dirty="0" smtClean="0"/>
              <a:t>lunch count), IDEA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SPED Funding  Supplement Per Pupil for students receiving specialized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Grants/Contributions – CSP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Other Income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Interest Income  Money Market/Interest-Bearing Accounts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School-Based Activities  Fund raising, bake sales,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Food Service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Profit &amp; Loss Expenses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Employee Salaries  - Charter averages account for 65% of total costs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Employee Benefits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General/Administrative - Costs necessary to run the Admin office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Professional Services - Legal, Audit, Temp Staff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Direct Educational - Texts, Classroom Supplies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Operating/Maintenance -  Costs to maintain building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School Admin Services - Management/Service Fee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A7DFC-701E-468E-BA8A-3C52182360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68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Profit and Loss Revenue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Per Pupil Revenue  Allocation per Pupil; Money follows the child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State Specific Revenue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Federal Funding  NCLB (Allocation determined by free/reduced</a:t>
            </a:r>
            <a:r>
              <a:rPr lang="en-US" baseline="0" dirty="0" smtClean="0"/>
              <a:t> </a:t>
            </a:r>
            <a:r>
              <a:rPr lang="en-US" dirty="0" smtClean="0"/>
              <a:t>lunch count), IDEA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SPED Funding  Supplement Per Pupil for students receiving specialized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Grants/Contributions – CSP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Other Income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Interest Income  Money Market/Interest-Bearing Accounts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School-Based Activities  Fund raising, bake sales,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Food Service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Profit &amp; Loss Expenses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Employee Salaries  - Charter averages account for 65% of total costs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Employee Benefits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General/Administrative - Costs necessary to run the Admin office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Professional Services - Legal, Audit, Temp Staff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Direct Educational - Texts, Classroom Supplies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Operating/Maintenance -  Costs to maintain building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School Admin Services - Management/Service Fee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A7DFC-701E-468E-BA8A-3C52182360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68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Profit and Loss Revenue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Per Pupil Revenue  Allocation per Pupil; Money follows the child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State Specific Revenue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Federal Funding  NCLB (Allocation determined by free/reduced</a:t>
            </a:r>
            <a:r>
              <a:rPr lang="en-US" baseline="0" dirty="0" smtClean="0"/>
              <a:t> </a:t>
            </a:r>
            <a:r>
              <a:rPr lang="en-US" dirty="0" smtClean="0"/>
              <a:t>lunch count), IDEA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SPED Funding  Supplement Per Pupil for students receiving specialized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Grants/Contributions – CSP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Other Income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Interest Income  Money Market/Interest-Bearing Accounts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School-Based Activities  Fund raising, bake sales,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Food Service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Profit &amp; Loss Expenses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Employee Salaries  - Charter averages account for 65% of total costs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Employee Benefits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General/Administrative - Costs necessary to run the Admin office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Professional Services - Legal, Audit, Temp Staff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Direct Educational - Texts, Classroom Supplies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Operating/Maintenance -  Costs to maintain building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School Admin Services - Management/Service Fee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A7DFC-701E-468E-BA8A-3C52182360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6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545D-7768-4698-A96D-49B9285FDAD9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96F0-4FC1-4E00-869A-DBB1AEC0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5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545D-7768-4698-A96D-49B9285FDAD9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96F0-4FC1-4E00-869A-DBB1AEC0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4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545D-7768-4698-A96D-49B9285FDAD9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96F0-4FC1-4E00-869A-DBB1AEC0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6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545D-7768-4698-A96D-49B9285FDAD9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96F0-4FC1-4E00-869A-DBB1AEC0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9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545D-7768-4698-A96D-49B9285FDAD9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96F0-4FC1-4E00-869A-DBB1AEC0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4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545D-7768-4698-A96D-49B9285FDAD9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96F0-4FC1-4E00-869A-DBB1AEC0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545D-7768-4698-A96D-49B9285FDAD9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96F0-4FC1-4E00-869A-DBB1AEC0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6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545D-7768-4698-A96D-49B9285FDAD9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96F0-4FC1-4E00-869A-DBB1AEC0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545D-7768-4698-A96D-49B9285FDAD9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96F0-4FC1-4E00-869A-DBB1AEC0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1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545D-7768-4698-A96D-49B9285FDAD9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96F0-4FC1-4E00-869A-DBB1AEC0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4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545D-7768-4698-A96D-49B9285FDAD9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96F0-4FC1-4E00-869A-DBB1AEC0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6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5028" y="274638"/>
            <a:ext cx="764177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028" y="1600200"/>
            <a:ext cx="764177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750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November 19,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Copyright © 2014 BoostEd Finance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8796F0-4FC1-4E00-869A-DBB1AEC050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8382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720607"/>
            <a:ext cx="8382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41214"/>
            <a:ext cx="8382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161821"/>
            <a:ext cx="8382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2882428"/>
            <a:ext cx="8382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3603035"/>
            <a:ext cx="8382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4323642"/>
            <a:ext cx="838200" cy="381000"/>
          </a:xfrm>
          <a:prstGeom prst="rect">
            <a:avLst/>
          </a:prstGeom>
          <a:solidFill>
            <a:srgbClr val="A9D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5044249"/>
            <a:ext cx="838200" cy="381000"/>
          </a:xfrm>
          <a:prstGeom prst="rect">
            <a:avLst/>
          </a:prstGeom>
          <a:solidFill>
            <a:srgbClr val="A9D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764856"/>
            <a:ext cx="838200" cy="381000"/>
          </a:xfrm>
          <a:prstGeom prst="rect">
            <a:avLst/>
          </a:prstGeom>
          <a:solidFill>
            <a:srgbClr val="16C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846" y="6485467"/>
            <a:ext cx="838200" cy="381000"/>
          </a:xfrm>
          <a:prstGeom prst="rect">
            <a:avLst/>
          </a:prstGeom>
          <a:solidFill>
            <a:srgbClr val="35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7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64856"/>
            <a:ext cx="3035265" cy="90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46" y="6485467"/>
            <a:ext cx="838200" cy="381000"/>
          </a:xfrm>
          <a:prstGeom prst="rect">
            <a:avLst/>
          </a:prstGeom>
          <a:solidFill>
            <a:srgbClr val="2FA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66800" y="609600"/>
            <a:ext cx="7467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Navigating</a:t>
            </a:r>
          </a:p>
          <a:p>
            <a:pPr algn="r"/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Charter School</a:t>
            </a:r>
          </a:p>
          <a:p>
            <a:pPr algn="r"/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</a:p>
          <a:p>
            <a:pPr algn="r"/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Josh Moreau and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Charles Graham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257800" y="4495800"/>
            <a:ext cx="3276600" cy="400110"/>
            <a:chOff x="5257800" y="4495800"/>
            <a:chExt cx="3276600" cy="400110"/>
          </a:xfrm>
        </p:grpSpPr>
        <p:sp>
          <p:nvSpPr>
            <p:cNvPr id="18" name="TextBox 17"/>
            <p:cNvSpPr txBox="1"/>
            <p:nvPr/>
          </p:nvSpPr>
          <p:spPr>
            <a:xfrm>
              <a:off x="5257800" y="4495800"/>
              <a:ext cx="3276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3299E6"/>
                  </a:solidFill>
                </a:rPr>
                <a:t>@WeBoostED</a:t>
              </a:r>
              <a:endParaRPr lang="en-US" sz="2000" b="1" dirty="0">
                <a:solidFill>
                  <a:srgbClr val="3299E6"/>
                </a:solidFill>
              </a:endParaRPr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3190" y="4565507"/>
              <a:ext cx="301010" cy="260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1115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6999" cy="1143000"/>
          </a:xfrm>
        </p:spPr>
        <p:txBody>
          <a:bodyPr/>
          <a:lstStyle/>
          <a:p>
            <a:r>
              <a:rPr lang="en-US" b="1" dirty="0" smtClean="0"/>
              <a:t>Reporting Example</a:t>
            </a:r>
            <a:endParaRPr lang="en-US" b="1" dirty="0"/>
          </a:p>
        </p:txBody>
      </p:sp>
      <p:pic>
        <p:nvPicPr>
          <p:cNvPr id="6" name="Picture 3" descr="C:\Users\ango\Desktop\grants-icon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000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834971" cy="10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428750" y="6424083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00" dirty="0" smtClean="0"/>
              <a:t>November 19, 2014</a:t>
            </a:r>
            <a:endParaRPr lang="en-US" sz="10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05200" y="642408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00" dirty="0" smtClean="0"/>
              <a:t>Copyright © 2014 BoostEd Finance</a:t>
            </a:r>
            <a:endParaRPr lang="en-US" sz="10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240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8796F0-4FC1-4E00-869A-DBB1AEC05028}" type="slidenum">
              <a:rPr lang="en-US" sz="1000" smtClean="0"/>
              <a:pPr/>
              <a:t>10</a:t>
            </a:fld>
            <a:endParaRPr lang="en-US" sz="1000"/>
          </a:p>
        </p:txBody>
      </p:sp>
      <p:grpSp>
        <p:nvGrpSpPr>
          <p:cNvPr id="12" name="Group 11"/>
          <p:cNvGrpSpPr/>
          <p:nvPr/>
        </p:nvGrpSpPr>
        <p:grpSpPr>
          <a:xfrm>
            <a:off x="5791200" y="0"/>
            <a:ext cx="3276600" cy="457200"/>
            <a:chOff x="5257800" y="4495800"/>
            <a:chExt cx="3276600" cy="400110"/>
          </a:xfrm>
        </p:grpSpPr>
        <p:sp>
          <p:nvSpPr>
            <p:cNvPr id="13" name="TextBox 12"/>
            <p:cNvSpPr txBox="1"/>
            <p:nvPr/>
          </p:nvSpPr>
          <p:spPr>
            <a:xfrm>
              <a:off x="5257800" y="4495800"/>
              <a:ext cx="3276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3299E6"/>
                  </a:solidFill>
                </a:rPr>
                <a:t>@WeBoostED</a:t>
              </a:r>
              <a:endParaRPr lang="en-US" sz="2000" b="1" dirty="0">
                <a:solidFill>
                  <a:srgbClr val="3299E6"/>
                </a:solidFill>
              </a:endParaRPr>
            </a:p>
          </p:txBody>
        </p: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3190" y="4565507"/>
              <a:ext cx="301010" cy="260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1" y="1524000"/>
            <a:ext cx="8970171" cy="3733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7911" y="1676400"/>
            <a:ext cx="1730889" cy="1524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6999" cy="1143000"/>
          </a:xfrm>
        </p:spPr>
        <p:txBody>
          <a:bodyPr/>
          <a:lstStyle/>
          <a:p>
            <a:r>
              <a:rPr lang="en-US" b="1" dirty="0" smtClean="0"/>
              <a:t>Reporting Example</a:t>
            </a:r>
            <a:endParaRPr lang="en-US" b="1" dirty="0"/>
          </a:p>
        </p:txBody>
      </p:sp>
      <p:pic>
        <p:nvPicPr>
          <p:cNvPr id="6" name="Picture 3" descr="C:\Users\ango\Desktop\grants-icon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000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834971" cy="10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428750" y="6424083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00" dirty="0" smtClean="0"/>
              <a:t>November 19, 2014</a:t>
            </a:r>
            <a:endParaRPr lang="en-US" sz="10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05200" y="642408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00" dirty="0" smtClean="0"/>
              <a:t>Copyright © 2014 BoostEd Finance</a:t>
            </a:r>
            <a:endParaRPr lang="en-US" sz="10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240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8796F0-4FC1-4E00-869A-DBB1AEC05028}" type="slidenum">
              <a:rPr lang="en-US" sz="1000" smtClean="0"/>
              <a:pPr/>
              <a:t>11</a:t>
            </a:fld>
            <a:endParaRPr lang="en-US" sz="1000"/>
          </a:p>
        </p:txBody>
      </p:sp>
      <p:grpSp>
        <p:nvGrpSpPr>
          <p:cNvPr id="12" name="Group 11"/>
          <p:cNvGrpSpPr/>
          <p:nvPr/>
        </p:nvGrpSpPr>
        <p:grpSpPr>
          <a:xfrm>
            <a:off x="5791200" y="0"/>
            <a:ext cx="3276600" cy="457200"/>
            <a:chOff x="5257800" y="4495800"/>
            <a:chExt cx="3276600" cy="400110"/>
          </a:xfrm>
        </p:grpSpPr>
        <p:sp>
          <p:nvSpPr>
            <p:cNvPr id="13" name="TextBox 12"/>
            <p:cNvSpPr txBox="1"/>
            <p:nvPr/>
          </p:nvSpPr>
          <p:spPr>
            <a:xfrm>
              <a:off x="5257800" y="4495800"/>
              <a:ext cx="3276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3299E6"/>
                  </a:solidFill>
                </a:rPr>
                <a:t>@WeBoostED</a:t>
              </a:r>
              <a:endParaRPr lang="en-US" sz="2000" b="1" dirty="0">
                <a:solidFill>
                  <a:srgbClr val="3299E6"/>
                </a:solidFill>
              </a:endParaRPr>
            </a:p>
          </p:txBody>
        </p: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3190" y="4565507"/>
              <a:ext cx="301010" cy="260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3999"/>
            <a:ext cx="8991600" cy="34033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6651" y="1676400"/>
            <a:ext cx="1730889" cy="1524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6999" cy="1143000"/>
          </a:xfrm>
        </p:spPr>
        <p:txBody>
          <a:bodyPr/>
          <a:lstStyle/>
          <a:p>
            <a:r>
              <a:rPr lang="en-US" b="1" dirty="0" smtClean="0"/>
              <a:t>Reporting Example</a:t>
            </a:r>
            <a:endParaRPr lang="en-US" b="1" dirty="0"/>
          </a:p>
        </p:txBody>
      </p:sp>
      <p:pic>
        <p:nvPicPr>
          <p:cNvPr id="6" name="Picture 3" descr="C:\Users\ango\Desktop\grants-icon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000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834971" cy="10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428750" y="6424083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00" dirty="0" smtClean="0"/>
              <a:t>November 19, 2014</a:t>
            </a:r>
            <a:endParaRPr lang="en-US" sz="10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05200" y="642408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00" dirty="0" smtClean="0"/>
              <a:t>Copyright © 2014 BoostEd Finance</a:t>
            </a:r>
            <a:endParaRPr lang="en-US" sz="10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240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8796F0-4FC1-4E00-869A-DBB1AEC05028}" type="slidenum">
              <a:rPr lang="en-US" sz="1000" smtClean="0"/>
              <a:pPr/>
              <a:t>12</a:t>
            </a:fld>
            <a:endParaRPr lang="en-US" sz="1000"/>
          </a:p>
        </p:txBody>
      </p:sp>
      <p:grpSp>
        <p:nvGrpSpPr>
          <p:cNvPr id="12" name="Group 11"/>
          <p:cNvGrpSpPr/>
          <p:nvPr/>
        </p:nvGrpSpPr>
        <p:grpSpPr>
          <a:xfrm>
            <a:off x="5791200" y="0"/>
            <a:ext cx="3276600" cy="457200"/>
            <a:chOff x="5257800" y="4495800"/>
            <a:chExt cx="3276600" cy="400110"/>
          </a:xfrm>
        </p:grpSpPr>
        <p:sp>
          <p:nvSpPr>
            <p:cNvPr id="13" name="TextBox 12"/>
            <p:cNvSpPr txBox="1"/>
            <p:nvPr/>
          </p:nvSpPr>
          <p:spPr>
            <a:xfrm>
              <a:off x="5257800" y="4495800"/>
              <a:ext cx="3276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3299E6"/>
                  </a:solidFill>
                </a:rPr>
                <a:t>@WeBoostED</a:t>
              </a:r>
              <a:endParaRPr lang="en-US" sz="2000" b="1" dirty="0">
                <a:solidFill>
                  <a:srgbClr val="3299E6"/>
                </a:solidFill>
              </a:endParaRPr>
            </a:p>
          </p:txBody>
        </p: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3190" y="4565507"/>
              <a:ext cx="301010" cy="260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0" y="1539630"/>
            <a:ext cx="9067800" cy="31392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3206" y="1715475"/>
            <a:ext cx="1937994" cy="1524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6999" cy="1143000"/>
          </a:xfrm>
        </p:spPr>
        <p:txBody>
          <a:bodyPr/>
          <a:lstStyle/>
          <a:p>
            <a:r>
              <a:rPr lang="en-US" b="1" dirty="0" smtClean="0"/>
              <a:t>Reporting Example</a:t>
            </a:r>
            <a:endParaRPr lang="en-US" b="1" dirty="0"/>
          </a:p>
        </p:txBody>
      </p:sp>
      <p:pic>
        <p:nvPicPr>
          <p:cNvPr id="6" name="Picture 3" descr="C:\Users\ango\Desktop\grants-icon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000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834971" cy="10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428750" y="6424083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00" dirty="0" smtClean="0"/>
              <a:t>November 19, 2014</a:t>
            </a:r>
            <a:endParaRPr lang="en-US" sz="10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05200" y="642408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00" dirty="0" smtClean="0"/>
              <a:t>Copyright © 2014 BoostEd Finance</a:t>
            </a:r>
            <a:endParaRPr lang="en-US" sz="10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240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8796F0-4FC1-4E00-869A-DBB1AEC05028}" type="slidenum">
              <a:rPr lang="en-US" sz="1000" smtClean="0"/>
              <a:pPr/>
              <a:t>13</a:t>
            </a:fld>
            <a:endParaRPr lang="en-US" sz="1000"/>
          </a:p>
        </p:txBody>
      </p:sp>
      <p:grpSp>
        <p:nvGrpSpPr>
          <p:cNvPr id="12" name="Group 11"/>
          <p:cNvGrpSpPr/>
          <p:nvPr/>
        </p:nvGrpSpPr>
        <p:grpSpPr>
          <a:xfrm>
            <a:off x="5791200" y="0"/>
            <a:ext cx="3276600" cy="457200"/>
            <a:chOff x="5257800" y="4495800"/>
            <a:chExt cx="3276600" cy="400110"/>
          </a:xfrm>
        </p:grpSpPr>
        <p:sp>
          <p:nvSpPr>
            <p:cNvPr id="13" name="TextBox 12"/>
            <p:cNvSpPr txBox="1"/>
            <p:nvPr/>
          </p:nvSpPr>
          <p:spPr>
            <a:xfrm>
              <a:off x="5257800" y="4495800"/>
              <a:ext cx="3276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3299E6"/>
                  </a:solidFill>
                </a:rPr>
                <a:t>@WeBoostED</a:t>
              </a:r>
              <a:endParaRPr lang="en-US" sz="2000" b="1" dirty="0">
                <a:solidFill>
                  <a:srgbClr val="3299E6"/>
                </a:solidFill>
              </a:endParaRPr>
            </a:p>
          </p:txBody>
        </p: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3190" y="4565507"/>
              <a:ext cx="301010" cy="260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20189"/>
            <a:ext cx="7772400" cy="53127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38416" y="1570890"/>
            <a:ext cx="1730889" cy="1524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2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6999" cy="1143000"/>
          </a:xfrm>
        </p:spPr>
        <p:txBody>
          <a:bodyPr/>
          <a:lstStyle/>
          <a:p>
            <a:r>
              <a:rPr lang="en-US" b="1" dirty="0" smtClean="0"/>
              <a:t>Audit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After the June closing, the audit is scheduled (“field work”), typically for August/September</a:t>
            </a:r>
          </a:p>
          <a:p>
            <a:endParaRPr lang="en-US" dirty="0" smtClean="0"/>
          </a:p>
          <a:p>
            <a:r>
              <a:rPr lang="en-US" dirty="0" smtClean="0"/>
              <a:t>Auditors perform tests on the financial functions of the school as determined by the auditing and accounting standards</a:t>
            </a:r>
          </a:p>
          <a:p>
            <a:endParaRPr lang="en-US" dirty="0" smtClean="0"/>
          </a:p>
          <a:p>
            <a:r>
              <a:rPr lang="en-US" dirty="0" smtClean="0"/>
              <a:t>The auditors offer an opinion on the financial statements, unqualified or qualified</a:t>
            </a:r>
            <a:endParaRPr lang="en-US" dirty="0"/>
          </a:p>
        </p:txBody>
      </p:sp>
      <p:pic>
        <p:nvPicPr>
          <p:cNvPr id="5" name="Picture 4" descr="C:\Users\ango\Desktop\audit.png"/>
          <p:cNvPicPr>
            <a:picLocks noChangeAspect="1" noChangeArrowheads="1"/>
          </p:cNvPicPr>
          <p:nvPr/>
        </p:nvPicPr>
        <p:blipFill>
          <a:blip r:embed="rId2">
            <a:duotone>
              <a:srgbClr val="80808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1347536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428750" y="6424083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00" dirty="0" smtClean="0"/>
              <a:t>November 19, 2014</a:t>
            </a:r>
            <a:endParaRPr lang="en-US" sz="10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05200" y="642408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00" dirty="0" smtClean="0"/>
              <a:t>Copyright © 2014 BoostEd Finance</a:t>
            </a:r>
            <a:endParaRPr lang="en-US" sz="10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240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8796F0-4FC1-4E00-869A-DBB1AEC05028}" type="slidenum">
              <a:rPr lang="en-US" sz="1000" smtClean="0"/>
              <a:pPr/>
              <a:t>14</a:t>
            </a:fld>
            <a:endParaRPr lang="en-US" sz="1000"/>
          </a:p>
        </p:txBody>
      </p:sp>
      <p:grpSp>
        <p:nvGrpSpPr>
          <p:cNvPr id="11" name="Group 10"/>
          <p:cNvGrpSpPr/>
          <p:nvPr/>
        </p:nvGrpSpPr>
        <p:grpSpPr>
          <a:xfrm>
            <a:off x="5791200" y="0"/>
            <a:ext cx="3276600" cy="457200"/>
            <a:chOff x="5257800" y="4495800"/>
            <a:chExt cx="3276600" cy="400110"/>
          </a:xfrm>
        </p:grpSpPr>
        <p:sp>
          <p:nvSpPr>
            <p:cNvPr id="12" name="TextBox 11"/>
            <p:cNvSpPr txBox="1"/>
            <p:nvPr/>
          </p:nvSpPr>
          <p:spPr>
            <a:xfrm>
              <a:off x="5257800" y="4495800"/>
              <a:ext cx="3276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3299E6"/>
                  </a:solidFill>
                </a:rPr>
                <a:t>@WeBoostED</a:t>
              </a:r>
              <a:endParaRPr lang="en-US" sz="2000" b="1" dirty="0">
                <a:solidFill>
                  <a:srgbClr val="3299E6"/>
                </a:solidFill>
              </a:endParaRPr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3190" y="4565507"/>
              <a:ext cx="301010" cy="260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30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Study - RMA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28" y="1600200"/>
            <a:ext cx="8098972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Who </a:t>
            </a:r>
            <a:r>
              <a:rPr lang="en-US" sz="2000" dirty="0"/>
              <a:t>was the </a:t>
            </a:r>
            <a:r>
              <a:rPr lang="en-US" sz="2000" dirty="0" smtClean="0"/>
              <a:t>school?</a:t>
            </a:r>
          </a:p>
          <a:p>
            <a:r>
              <a:rPr lang="en-US" sz="2000" dirty="0" smtClean="0"/>
              <a:t>Why </a:t>
            </a:r>
            <a:r>
              <a:rPr lang="en-US" sz="2000" dirty="0"/>
              <a:t>did they need a finance/accounting </a:t>
            </a:r>
            <a:r>
              <a:rPr lang="en-US" sz="2000" dirty="0" smtClean="0"/>
              <a:t>solution/team?</a:t>
            </a:r>
          </a:p>
          <a:p>
            <a:r>
              <a:rPr lang="en-US" sz="2000" dirty="0" smtClean="0"/>
              <a:t>What </a:t>
            </a:r>
            <a:r>
              <a:rPr lang="en-US" sz="2000" dirty="0"/>
              <a:t>were the key problems they </a:t>
            </a:r>
            <a:r>
              <a:rPr lang="en-US" sz="2000" dirty="0" smtClean="0"/>
              <a:t>faced?</a:t>
            </a:r>
          </a:p>
          <a:p>
            <a:r>
              <a:rPr lang="en-US" sz="2000" dirty="0" smtClean="0"/>
              <a:t>How </a:t>
            </a:r>
            <a:r>
              <a:rPr lang="en-US" sz="2000" dirty="0"/>
              <a:t>did </a:t>
            </a:r>
            <a:r>
              <a:rPr lang="en-US" sz="2000" dirty="0" smtClean="0"/>
              <a:t>BoostEd </a:t>
            </a:r>
            <a:r>
              <a:rPr lang="en-US" sz="2000" dirty="0"/>
              <a:t>solve these </a:t>
            </a:r>
            <a:r>
              <a:rPr lang="en-US" sz="2000" dirty="0" smtClean="0"/>
              <a:t>problems?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428750" y="6424083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00" dirty="0" smtClean="0"/>
              <a:t>November 19, 2014</a:t>
            </a:r>
            <a:endParaRPr lang="en-US" sz="10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05200" y="642408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00" dirty="0" smtClean="0"/>
              <a:t>Copyright © 2014 BoostEd Finance</a:t>
            </a:r>
            <a:endParaRPr lang="en-US" sz="10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240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8796F0-4FC1-4E00-869A-DBB1AEC05028}" type="slidenum">
              <a:rPr lang="en-US" sz="1000" smtClean="0"/>
              <a:pPr/>
              <a:t>15</a:t>
            </a:fld>
            <a:endParaRPr lang="en-US" sz="1000"/>
          </a:p>
        </p:txBody>
      </p:sp>
      <p:grpSp>
        <p:nvGrpSpPr>
          <p:cNvPr id="11" name="Group 10"/>
          <p:cNvGrpSpPr/>
          <p:nvPr/>
        </p:nvGrpSpPr>
        <p:grpSpPr>
          <a:xfrm>
            <a:off x="5791200" y="0"/>
            <a:ext cx="3276600" cy="457200"/>
            <a:chOff x="5257800" y="4495800"/>
            <a:chExt cx="3276600" cy="400110"/>
          </a:xfrm>
        </p:grpSpPr>
        <p:sp>
          <p:nvSpPr>
            <p:cNvPr id="12" name="TextBox 11"/>
            <p:cNvSpPr txBox="1"/>
            <p:nvPr/>
          </p:nvSpPr>
          <p:spPr>
            <a:xfrm>
              <a:off x="5257800" y="4495800"/>
              <a:ext cx="3276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3299E6"/>
                  </a:solidFill>
                </a:rPr>
                <a:t>@WeBoostED</a:t>
              </a:r>
              <a:endParaRPr lang="en-US" sz="2000" b="1" dirty="0">
                <a:solidFill>
                  <a:srgbClr val="3299E6"/>
                </a:solidFill>
              </a:endParaRPr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3190" y="4565507"/>
              <a:ext cx="301010" cy="260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44" y="3276600"/>
            <a:ext cx="770145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128" y="4629638"/>
            <a:ext cx="311591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82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Takeaways</a:t>
            </a:r>
            <a:endParaRPr lang="en-US" b="1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469950"/>
              </p:ext>
            </p:extLst>
          </p:nvPr>
        </p:nvGraphicFramePr>
        <p:xfrm>
          <a:off x="1045028" y="1600200"/>
          <a:ext cx="7641771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428750" y="6424083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00" dirty="0" smtClean="0"/>
              <a:t>November 19, 2014</a:t>
            </a:r>
            <a:endParaRPr lang="en-US" sz="10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05200" y="642408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00" dirty="0" smtClean="0"/>
              <a:t>Copyright © 2014 BoostEd Finance</a:t>
            </a:r>
            <a:endParaRPr lang="en-US" sz="10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240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8796F0-4FC1-4E00-869A-DBB1AEC05028}" type="slidenum">
              <a:rPr lang="en-US" sz="1000" smtClean="0"/>
              <a:pPr/>
              <a:t>16</a:t>
            </a:fld>
            <a:endParaRPr lang="en-US" sz="1000"/>
          </a:p>
        </p:txBody>
      </p:sp>
      <p:grpSp>
        <p:nvGrpSpPr>
          <p:cNvPr id="8" name="Group 7"/>
          <p:cNvGrpSpPr/>
          <p:nvPr/>
        </p:nvGrpSpPr>
        <p:grpSpPr>
          <a:xfrm>
            <a:off x="5791200" y="0"/>
            <a:ext cx="3276600" cy="457200"/>
            <a:chOff x="5257800" y="4495800"/>
            <a:chExt cx="3276600" cy="400110"/>
          </a:xfrm>
        </p:grpSpPr>
        <p:sp>
          <p:nvSpPr>
            <p:cNvPr id="9" name="TextBox 8"/>
            <p:cNvSpPr txBox="1"/>
            <p:nvPr/>
          </p:nvSpPr>
          <p:spPr>
            <a:xfrm>
              <a:off x="5257800" y="4495800"/>
              <a:ext cx="3276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3299E6"/>
                  </a:solidFill>
                </a:rPr>
                <a:t>@WeBoostED</a:t>
              </a:r>
              <a:endParaRPr lang="en-US" sz="2000" b="1" dirty="0">
                <a:solidFill>
                  <a:srgbClr val="3299E6"/>
                </a:solidFill>
              </a:endParaRPr>
            </a:p>
          </p:txBody>
        </p:sp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3190" y="4565507"/>
              <a:ext cx="301010" cy="260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84200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FC367"/>
                </a:solidFill>
              </a:rPr>
              <a:t>Thank you!</a:t>
            </a:r>
            <a:endParaRPr lang="en-US" dirty="0">
              <a:solidFill>
                <a:srgbClr val="2FC36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46237"/>
            <a:ext cx="7641771" cy="42211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2FC367"/>
                </a:solidFill>
              </a:rPr>
              <a:t>Contact Us:</a:t>
            </a:r>
          </a:p>
          <a:p>
            <a:pPr marL="0" indent="0">
              <a:buNone/>
            </a:pPr>
            <a:r>
              <a:rPr lang="en-US" sz="2400" dirty="0" smtClean="0"/>
              <a:t>       JMoreau@WeBoostEd.com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   212.786.7912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   CGraham@WeBoostEd.com</a:t>
            </a:r>
          </a:p>
          <a:p>
            <a:pPr marL="0" indent="0">
              <a:buNone/>
            </a:pPr>
            <a:r>
              <a:rPr lang="en-US" sz="2400" dirty="0" smtClean="0"/>
              <a:t>       212.786.7401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dirty="0">
                <a:solidFill>
                  <a:srgbClr val="2FC367"/>
                </a:solidFill>
              </a:rPr>
              <a:t>Follow Us:</a:t>
            </a:r>
          </a:p>
          <a:p>
            <a:pPr marL="0" indent="0">
              <a:buNone/>
            </a:pPr>
            <a:r>
              <a:rPr lang="en-US" sz="2400" dirty="0" smtClean="0"/>
              <a:t>       @</a:t>
            </a:r>
            <a:r>
              <a:rPr lang="en-US" sz="2400" dirty="0" err="1" smtClean="0"/>
              <a:t>WeBoostEd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  WeBoostEd.com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249" y="2255837"/>
            <a:ext cx="357930" cy="25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249" y="3091613"/>
            <a:ext cx="357930" cy="25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73" y="2639260"/>
            <a:ext cx="319282" cy="32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73" y="3475037"/>
            <a:ext cx="319282" cy="32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148" y="4880193"/>
            <a:ext cx="360133" cy="31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14" y="526165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428750" y="6424083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00" dirty="0" smtClean="0"/>
              <a:t>November 19, 2014</a:t>
            </a:r>
            <a:endParaRPr lang="en-US" sz="100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05200" y="642408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00" dirty="0" smtClean="0"/>
              <a:t>Copyright © 2014 BoostEd Finance</a:t>
            </a:r>
            <a:endParaRPr lang="en-US" sz="1000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240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8796F0-4FC1-4E00-869A-DBB1AEC05028}" type="slidenum">
              <a:rPr lang="en-US" sz="1000" smtClean="0"/>
              <a:pPr/>
              <a:t>17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843227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</p:spPr>
        <p:txBody>
          <a:bodyPr/>
          <a:lstStyle/>
          <a:p>
            <a:pPr algn="l"/>
            <a:r>
              <a:rPr lang="en-US" b="1" dirty="0" smtClean="0"/>
              <a:t>What will we talk about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rgbClr val="35B55A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Who We </a:t>
            </a:r>
            <a:r>
              <a:rPr lang="en-US" dirty="0"/>
              <a:t>A</a:t>
            </a:r>
            <a:r>
              <a:rPr lang="en-US" dirty="0" smtClean="0"/>
              <a:t>re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rgbClr val="35B55A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Charter </a:t>
            </a:r>
            <a:r>
              <a:rPr lang="en-US" dirty="0"/>
              <a:t>S</a:t>
            </a:r>
            <a:r>
              <a:rPr lang="en-US" dirty="0" smtClean="0"/>
              <a:t>chool Finance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rgbClr val="35B55A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Case Study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rgbClr val="35B55A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3 Things to Remember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rgbClr val="35B55A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428750" y="6424083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00" dirty="0" smtClean="0"/>
              <a:t>November 19, 2014</a:t>
            </a:r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05200" y="642408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00" dirty="0" smtClean="0"/>
              <a:t>Copyright © 2014 BoostEd Finance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240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8796F0-4FC1-4E00-869A-DBB1AEC05028}" type="slidenum">
              <a:rPr lang="en-US" sz="1000" smtClean="0"/>
              <a:pPr/>
              <a:t>2</a:t>
            </a:fld>
            <a:endParaRPr lang="en-US" sz="1000"/>
          </a:p>
        </p:txBody>
      </p:sp>
      <p:grpSp>
        <p:nvGrpSpPr>
          <p:cNvPr id="8" name="Group 7"/>
          <p:cNvGrpSpPr/>
          <p:nvPr/>
        </p:nvGrpSpPr>
        <p:grpSpPr>
          <a:xfrm>
            <a:off x="5791200" y="57090"/>
            <a:ext cx="3276600" cy="400110"/>
            <a:chOff x="5257800" y="4495800"/>
            <a:chExt cx="3276600" cy="400110"/>
          </a:xfrm>
        </p:grpSpPr>
        <p:sp>
          <p:nvSpPr>
            <p:cNvPr id="9" name="TextBox 8"/>
            <p:cNvSpPr txBox="1"/>
            <p:nvPr/>
          </p:nvSpPr>
          <p:spPr>
            <a:xfrm>
              <a:off x="5257800" y="4495800"/>
              <a:ext cx="3276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3299E6"/>
                  </a:solidFill>
                </a:rPr>
                <a:t>@WeBoostED</a:t>
              </a:r>
              <a:endParaRPr lang="en-US" sz="2000" b="1" dirty="0">
                <a:solidFill>
                  <a:srgbClr val="3299E6"/>
                </a:solidFill>
              </a:endParaRPr>
            </a:p>
          </p:txBody>
        </p:sp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3190" y="4565507"/>
              <a:ext cx="301010" cy="260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4156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We 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2FC367"/>
                </a:solidFill>
              </a:rPr>
              <a:t>L</a:t>
            </a:r>
            <a:r>
              <a:rPr lang="en-US" sz="2800" dirty="0" smtClean="0">
                <a:solidFill>
                  <a:srgbClr val="2FC367"/>
                </a:solidFill>
              </a:rPr>
              <a:t>eading charter school accounting, finance and bridge financing organizations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2FC367"/>
                </a:solidFill>
              </a:rPr>
              <a:t>Incubated and managed by Victory Education Partners, a company founded in 1999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2FC367"/>
                </a:solidFill>
              </a:rPr>
              <a:t>We work with more than </a:t>
            </a:r>
            <a:r>
              <a:rPr lang="en-US" sz="2800" u="sng" dirty="0" smtClean="0">
                <a:solidFill>
                  <a:srgbClr val="2FC367"/>
                </a:solidFill>
              </a:rPr>
              <a:t>20</a:t>
            </a:r>
            <a:r>
              <a:rPr lang="en-US" sz="2800" dirty="0" smtClean="0">
                <a:solidFill>
                  <a:srgbClr val="2FC367"/>
                </a:solidFill>
              </a:rPr>
              <a:t> charter schools in PA, NY, IL and FL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2FC367"/>
                </a:solidFill>
              </a:rPr>
              <a:t>M</a:t>
            </a:r>
            <a:r>
              <a:rPr lang="en-US" sz="2800" dirty="0" smtClean="0">
                <a:solidFill>
                  <a:srgbClr val="2FC367"/>
                </a:solidFill>
              </a:rPr>
              <a:t>anage over $500M in charter school funds annually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428750" y="6424083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00" dirty="0" smtClean="0"/>
              <a:t>November 19, 2014</a:t>
            </a:r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05200" y="642408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00" dirty="0" smtClean="0"/>
              <a:t>Copyright © 2014 BoostEd Finance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240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8796F0-4FC1-4E00-869A-DBB1AEC05028}" type="slidenum">
              <a:rPr lang="en-US" sz="1000" smtClean="0"/>
              <a:pPr/>
              <a:t>3</a:t>
            </a:fld>
            <a:endParaRPr lang="en-US" sz="1000"/>
          </a:p>
        </p:txBody>
      </p:sp>
      <p:grpSp>
        <p:nvGrpSpPr>
          <p:cNvPr id="7" name="Group 6"/>
          <p:cNvGrpSpPr/>
          <p:nvPr/>
        </p:nvGrpSpPr>
        <p:grpSpPr>
          <a:xfrm>
            <a:off x="5791200" y="57090"/>
            <a:ext cx="3276600" cy="400110"/>
            <a:chOff x="5257800" y="4495800"/>
            <a:chExt cx="3276600" cy="400110"/>
          </a:xfrm>
        </p:grpSpPr>
        <p:sp>
          <p:nvSpPr>
            <p:cNvPr id="8" name="TextBox 7"/>
            <p:cNvSpPr txBox="1"/>
            <p:nvPr/>
          </p:nvSpPr>
          <p:spPr>
            <a:xfrm>
              <a:off x="5257800" y="4495800"/>
              <a:ext cx="3276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3299E6"/>
                  </a:solidFill>
                </a:rPr>
                <a:t>@WeBoostED</a:t>
              </a:r>
              <a:endParaRPr lang="en-US" sz="2000" b="1" dirty="0">
                <a:solidFill>
                  <a:srgbClr val="3299E6"/>
                </a:solidFill>
              </a:endParaRPr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3190" y="4565507"/>
              <a:ext cx="301010" cy="260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8817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Charter School Difference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319" y="1393613"/>
            <a:ext cx="7402123" cy="49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428750" y="6424083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00" dirty="0" smtClean="0"/>
              <a:t>November 19, 2014</a:t>
            </a:r>
            <a:endParaRPr lang="en-US" sz="10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05200" y="642408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00" dirty="0" smtClean="0"/>
              <a:t>Copyright © 2014 BoostEd Finance</a:t>
            </a:r>
            <a:endParaRPr lang="en-US" sz="10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240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8796F0-4FC1-4E00-869A-DBB1AEC05028}" type="slidenum">
              <a:rPr lang="en-US" sz="1000" smtClean="0"/>
              <a:pPr/>
              <a:t>4</a:t>
            </a:fld>
            <a:endParaRPr lang="en-US" sz="1000"/>
          </a:p>
        </p:txBody>
      </p:sp>
      <p:grpSp>
        <p:nvGrpSpPr>
          <p:cNvPr id="9" name="Group 8"/>
          <p:cNvGrpSpPr/>
          <p:nvPr/>
        </p:nvGrpSpPr>
        <p:grpSpPr>
          <a:xfrm>
            <a:off x="5791200" y="57090"/>
            <a:ext cx="3276600" cy="400110"/>
            <a:chOff x="5257800" y="4495800"/>
            <a:chExt cx="3276600" cy="400110"/>
          </a:xfrm>
        </p:grpSpPr>
        <p:sp>
          <p:nvSpPr>
            <p:cNvPr id="10" name="TextBox 9"/>
            <p:cNvSpPr txBox="1"/>
            <p:nvPr/>
          </p:nvSpPr>
          <p:spPr>
            <a:xfrm>
              <a:off x="5257800" y="4495800"/>
              <a:ext cx="3276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3299E6"/>
                  </a:solidFill>
                </a:rPr>
                <a:t>@WeBoostED</a:t>
              </a:r>
              <a:endParaRPr lang="en-US" sz="2000" b="1" dirty="0">
                <a:solidFill>
                  <a:srgbClr val="3299E6"/>
                </a:solidFill>
              </a:endParaRPr>
            </a:p>
          </p:txBody>
        </p: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3190" y="4565507"/>
              <a:ext cx="301010" cy="260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9724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209800" y="1524000"/>
            <a:ext cx="5467479" cy="1270847"/>
          </a:xfrm>
        </p:spPr>
        <p:txBody>
          <a:bodyPr>
            <a:noAutofit/>
          </a:bodyPr>
          <a:lstStyle/>
          <a:p>
            <a:pPr>
              <a:lnSpc>
                <a:spcPct val="300000"/>
              </a:lnSpc>
              <a:spcBef>
                <a:spcPts val="1200"/>
              </a:spcBef>
              <a:buClr>
                <a:srgbClr val="35B55A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2FC367"/>
                </a:solidFill>
              </a:rPr>
              <a:t>BUDGET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28" y="274638"/>
            <a:ext cx="809897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makes up</a:t>
            </a:r>
            <a:br>
              <a:rPr lang="en-US" b="1" dirty="0" smtClean="0"/>
            </a:br>
            <a:r>
              <a:rPr lang="en-US" b="1" dirty="0" smtClean="0"/>
              <a:t>charter school finance?</a:t>
            </a:r>
            <a:endParaRPr lang="en-US" b="1" dirty="0"/>
          </a:p>
        </p:txBody>
      </p:sp>
      <p:pic>
        <p:nvPicPr>
          <p:cNvPr id="10" name="Picture 2" descr="C:\Users\ango\Desktop\budget_icon.png"/>
          <p:cNvPicPr>
            <a:picLocks noChangeAspect="1" noChangeArrowheads="1"/>
          </p:cNvPicPr>
          <p:nvPr/>
        </p:nvPicPr>
        <p:blipFill>
          <a:blip r:embed="rId2">
            <a:duotone>
              <a:srgbClr val="000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468" y="19050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ngo\Desktop\grants-icon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000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083" y="3682153"/>
            <a:ext cx="834971" cy="10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ango\Desktop\audit.png"/>
          <p:cNvPicPr>
            <a:picLocks noChangeAspect="1" noChangeArrowheads="1"/>
          </p:cNvPicPr>
          <p:nvPr/>
        </p:nvPicPr>
        <p:blipFill>
          <a:blip r:embed="rId4">
            <a:duotone>
              <a:srgbClr val="80808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25153"/>
            <a:ext cx="1347536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go\Desktop\invoice2.pn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750282"/>
            <a:ext cx="1413527" cy="88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428750" y="6424083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00" dirty="0" smtClean="0"/>
              <a:t>November 19, 2014</a:t>
            </a:r>
            <a:endParaRPr lang="en-US" sz="1000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05200" y="642408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00" dirty="0" smtClean="0"/>
              <a:t>Copyright © 2014 BoostEd Finance</a:t>
            </a:r>
            <a:endParaRPr lang="en-US" sz="1000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240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8796F0-4FC1-4E00-869A-DBB1AEC05028}" type="slidenum">
              <a:rPr lang="en-US" sz="1000" smtClean="0"/>
              <a:pPr/>
              <a:t>5</a:t>
            </a:fld>
            <a:endParaRPr lang="en-US" sz="1000"/>
          </a:p>
        </p:txBody>
      </p:sp>
      <p:grpSp>
        <p:nvGrpSpPr>
          <p:cNvPr id="22" name="Group 21"/>
          <p:cNvGrpSpPr/>
          <p:nvPr/>
        </p:nvGrpSpPr>
        <p:grpSpPr>
          <a:xfrm>
            <a:off x="5791200" y="57090"/>
            <a:ext cx="3276600" cy="400110"/>
            <a:chOff x="5257800" y="4495800"/>
            <a:chExt cx="3276600" cy="400110"/>
          </a:xfrm>
        </p:grpSpPr>
        <p:sp>
          <p:nvSpPr>
            <p:cNvPr id="23" name="TextBox 22"/>
            <p:cNvSpPr txBox="1"/>
            <p:nvPr/>
          </p:nvSpPr>
          <p:spPr>
            <a:xfrm>
              <a:off x="5257800" y="4495800"/>
              <a:ext cx="3276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3299E6"/>
                  </a:solidFill>
                </a:rPr>
                <a:t>@WeBoostED</a:t>
              </a:r>
              <a:endParaRPr lang="en-US" sz="2000" b="1" dirty="0">
                <a:solidFill>
                  <a:srgbClr val="3299E6"/>
                </a:solidFill>
              </a:endParaRPr>
            </a:p>
          </p:txBody>
        </p:sp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3190" y="4565507"/>
              <a:ext cx="301010" cy="260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4929332" y="2895600"/>
            <a:ext cx="4158006" cy="857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35B55A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2FC367"/>
                </a:solidFill>
              </a:rPr>
              <a:t>ACCOUNTS PAYABLE / PAYROLL</a:t>
            </a:r>
            <a:r>
              <a:rPr lang="en-US" sz="2400" b="1" dirty="0">
                <a:solidFill>
                  <a:srgbClr val="2FC367"/>
                </a:solidFill>
              </a:rPr>
              <a:t> </a:t>
            </a:r>
            <a:r>
              <a:rPr lang="en-US" sz="2400" b="1" dirty="0" smtClean="0">
                <a:solidFill>
                  <a:srgbClr val="2FC367"/>
                </a:solidFill>
              </a:rPr>
              <a:t>/ EXPENSES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09800" y="3429000"/>
            <a:ext cx="4151005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0"/>
              </a:lnSpc>
              <a:spcBef>
                <a:spcPts val="1200"/>
              </a:spcBef>
              <a:buClr>
                <a:srgbClr val="35B55A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2FC367"/>
                </a:solidFill>
              </a:rPr>
              <a:t>REPORTING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953000" y="4419600"/>
            <a:ext cx="4191000" cy="13037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0"/>
              </a:lnSpc>
              <a:spcBef>
                <a:spcPts val="1200"/>
              </a:spcBef>
              <a:buClr>
                <a:srgbClr val="35B55A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2FC367"/>
                </a:solidFill>
              </a:rPr>
              <a:t>AUDITS</a:t>
            </a:r>
            <a:endParaRPr lang="en-US" sz="2400" b="1" dirty="0">
              <a:solidFill>
                <a:srgbClr val="2FC3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9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791200" y="0"/>
            <a:ext cx="3276600" cy="457200"/>
            <a:chOff x="5257800" y="4495800"/>
            <a:chExt cx="3276600" cy="400110"/>
          </a:xfrm>
        </p:grpSpPr>
        <p:sp>
          <p:nvSpPr>
            <p:cNvPr id="11" name="TextBox 10"/>
            <p:cNvSpPr txBox="1"/>
            <p:nvPr/>
          </p:nvSpPr>
          <p:spPr>
            <a:xfrm>
              <a:off x="5257800" y="4495800"/>
              <a:ext cx="3276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3299E6"/>
                  </a:solidFill>
                </a:rPr>
                <a:t>@WeBoostED</a:t>
              </a:r>
              <a:endParaRPr lang="en-US" sz="2000" b="1" dirty="0">
                <a:solidFill>
                  <a:srgbClr val="3299E6"/>
                </a:solidFill>
              </a:endParaRPr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3190" y="4565507"/>
              <a:ext cx="301010" cy="260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199" cy="1143000"/>
          </a:xfrm>
        </p:spPr>
        <p:txBody>
          <a:bodyPr/>
          <a:lstStyle/>
          <a:p>
            <a:r>
              <a:rPr lang="en-US" b="1" dirty="0" smtClean="0"/>
              <a:t>Budget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2FC367"/>
                </a:solidFill>
              </a:rPr>
              <a:t>Prelim Per Pupil allocation for following year</a:t>
            </a:r>
          </a:p>
          <a:p>
            <a:endParaRPr lang="en-US" dirty="0" smtClean="0">
              <a:solidFill>
                <a:srgbClr val="2FC367"/>
              </a:solidFill>
            </a:endParaRPr>
          </a:p>
          <a:p>
            <a:r>
              <a:rPr lang="en-US" dirty="0" smtClean="0">
                <a:solidFill>
                  <a:srgbClr val="2FC367"/>
                </a:solidFill>
              </a:rPr>
              <a:t>Federal Funding - Anticipated Free/Reduced lunch population from school</a:t>
            </a:r>
          </a:p>
          <a:p>
            <a:endParaRPr lang="en-US" dirty="0" smtClean="0">
              <a:solidFill>
                <a:srgbClr val="2FC367"/>
              </a:solidFill>
            </a:endParaRPr>
          </a:p>
          <a:p>
            <a:r>
              <a:rPr lang="en-US" dirty="0" smtClean="0">
                <a:solidFill>
                  <a:srgbClr val="2FC367"/>
                </a:solidFill>
              </a:rPr>
              <a:t>Staffing Plan - Principal/AP develop staffing plan,  salaries are at board discretion</a:t>
            </a:r>
          </a:p>
          <a:p>
            <a:endParaRPr lang="en-US" dirty="0" smtClean="0">
              <a:solidFill>
                <a:srgbClr val="2FC367"/>
              </a:solidFill>
            </a:endParaRPr>
          </a:p>
          <a:p>
            <a:r>
              <a:rPr lang="en-US" dirty="0" smtClean="0">
                <a:solidFill>
                  <a:srgbClr val="2FC367"/>
                </a:solidFill>
              </a:rPr>
              <a:t>General Expenses – Inflationary increase/trends/needs of the school</a:t>
            </a:r>
            <a:endParaRPr lang="en-US" dirty="0">
              <a:solidFill>
                <a:srgbClr val="2FC367"/>
              </a:solidFill>
            </a:endParaRPr>
          </a:p>
        </p:txBody>
      </p:sp>
      <p:pic>
        <p:nvPicPr>
          <p:cNvPr id="4" name="Picture 2" descr="C:\Users\ango\Desktop\budget_icon.png"/>
          <p:cNvPicPr>
            <a:picLocks noChangeAspect="1" noChangeArrowheads="1"/>
          </p:cNvPicPr>
          <p:nvPr/>
        </p:nvPicPr>
        <p:blipFill>
          <a:blip r:embed="rId3">
            <a:duotone>
              <a:srgbClr val="000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428750" y="6424083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00" dirty="0" smtClean="0"/>
              <a:t>November 19, 2014</a:t>
            </a:r>
            <a:endParaRPr lang="en-US" sz="10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05200" y="642408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00" dirty="0" smtClean="0"/>
              <a:t>Copyright © 2014 BoostEd Finance</a:t>
            </a:r>
            <a:endParaRPr lang="en-US" sz="10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240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8796F0-4FC1-4E00-869A-DBB1AEC05028}" type="slidenum">
              <a:rPr lang="en-US" sz="1000" smtClean="0"/>
              <a:pPr/>
              <a:t>6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563453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7086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Accounts Payable &amp; Expenses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28" y="1524000"/>
            <a:ext cx="7870372" cy="5029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Attain goods and services at the lowest possible cost</a:t>
            </a:r>
          </a:p>
          <a:p>
            <a:r>
              <a:rPr lang="en-US" sz="2400" dirty="0" smtClean="0"/>
              <a:t>Three bids minimum</a:t>
            </a:r>
          </a:p>
          <a:p>
            <a:r>
              <a:rPr lang="en-US" sz="2400" dirty="0" smtClean="0"/>
              <a:t>Instructional/Furniture databases, built-in bids</a:t>
            </a:r>
          </a:p>
          <a:p>
            <a:r>
              <a:rPr lang="en-US" sz="2400" dirty="0" smtClean="0"/>
              <a:t>Goods:</a:t>
            </a:r>
          </a:p>
          <a:p>
            <a:pPr lvl="1"/>
            <a:r>
              <a:rPr lang="en-US" sz="2000" dirty="0" smtClean="0">
                <a:solidFill>
                  <a:srgbClr val="2FC367"/>
                </a:solidFill>
              </a:rPr>
              <a:t>Purchase Order</a:t>
            </a:r>
          </a:p>
          <a:p>
            <a:pPr lvl="1"/>
            <a:r>
              <a:rPr lang="en-US" sz="2000" dirty="0" smtClean="0">
                <a:solidFill>
                  <a:srgbClr val="2FC367"/>
                </a:solidFill>
              </a:rPr>
              <a:t>Goods Received - Packing Slip/Bill of Lading</a:t>
            </a:r>
          </a:p>
          <a:p>
            <a:pPr lvl="1"/>
            <a:r>
              <a:rPr lang="en-US" sz="2000" dirty="0" smtClean="0">
                <a:solidFill>
                  <a:srgbClr val="2FC367"/>
                </a:solidFill>
              </a:rPr>
              <a:t>Invoice</a:t>
            </a:r>
            <a:endParaRPr lang="en-US" sz="2400" dirty="0" smtClean="0">
              <a:solidFill>
                <a:srgbClr val="2FC367"/>
              </a:solidFill>
            </a:endParaRPr>
          </a:p>
          <a:p>
            <a:r>
              <a:rPr lang="en-US" sz="2400" dirty="0" smtClean="0"/>
              <a:t>Services:</a:t>
            </a:r>
          </a:p>
          <a:p>
            <a:pPr lvl="1"/>
            <a:r>
              <a:rPr lang="en-US" sz="2000" dirty="0" smtClean="0">
                <a:solidFill>
                  <a:srgbClr val="2FC367"/>
                </a:solidFill>
              </a:rPr>
              <a:t>Contract</a:t>
            </a:r>
          </a:p>
          <a:p>
            <a:pPr lvl="1"/>
            <a:r>
              <a:rPr lang="en-US" sz="2000" dirty="0" smtClean="0">
                <a:solidFill>
                  <a:srgbClr val="2FC367"/>
                </a:solidFill>
              </a:rPr>
              <a:t>Invoice</a:t>
            </a:r>
          </a:p>
          <a:p>
            <a:pPr lvl="1"/>
            <a:r>
              <a:rPr lang="en-US" sz="2000" dirty="0" smtClean="0">
                <a:solidFill>
                  <a:srgbClr val="2FC367"/>
                </a:solidFill>
              </a:rPr>
              <a:t>Check Request</a:t>
            </a:r>
          </a:p>
        </p:txBody>
      </p:sp>
      <p:pic>
        <p:nvPicPr>
          <p:cNvPr id="5" name="Picture 3" descr="C:\Users\ango\Desktop\invoice2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1413527" cy="88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428750" y="6424083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00" dirty="0" smtClean="0"/>
              <a:t>November 19, 2014</a:t>
            </a:r>
            <a:endParaRPr lang="en-US" sz="10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05200" y="642408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00" dirty="0" smtClean="0"/>
              <a:t>Copyright © 2014 BoostEd Finance</a:t>
            </a:r>
            <a:endParaRPr lang="en-US" sz="10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240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8796F0-4FC1-4E00-869A-DBB1AEC05028}" type="slidenum">
              <a:rPr lang="en-US" sz="1000" smtClean="0"/>
              <a:pPr/>
              <a:t>7</a:t>
            </a:fld>
            <a:endParaRPr lang="en-US" sz="1000"/>
          </a:p>
        </p:txBody>
      </p:sp>
      <p:grpSp>
        <p:nvGrpSpPr>
          <p:cNvPr id="11" name="Group 10"/>
          <p:cNvGrpSpPr/>
          <p:nvPr/>
        </p:nvGrpSpPr>
        <p:grpSpPr>
          <a:xfrm>
            <a:off x="5791200" y="0"/>
            <a:ext cx="3276600" cy="457200"/>
            <a:chOff x="5257800" y="4495800"/>
            <a:chExt cx="3276600" cy="400110"/>
          </a:xfrm>
        </p:grpSpPr>
        <p:sp>
          <p:nvSpPr>
            <p:cNvPr id="12" name="TextBox 11"/>
            <p:cNvSpPr txBox="1"/>
            <p:nvPr/>
          </p:nvSpPr>
          <p:spPr>
            <a:xfrm>
              <a:off x="5257800" y="4495800"/>
              <a:ext cx="3276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3299E6"/>
                  </a:solidFill>
                </a:rPr>
                <a:t>@WeBoostED</a:t>
              </a:r>
              <a:endParaRPr lang="en-US" sz="2000" b="1" dirty="0">
                <a:solidFill>
                  <a:srgbClr val="3299E6"/>
                </a:solidFill>
              </a:endParaRPr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3190" y="4565507"/>
              <a:ext cx="301010" cy="260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5639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6999" cy="1143000"/>
          </a:xfrm>
        </p:spPr>
        <p:txBody>
          <a:bodyPr/>
          <a:lstStyle/>
          <a:p>
            <a:r>
              <a:rPr lang="en-US" b="1" dirty="0" smtClean="0"/>
              <a:t>Reporting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7391399" cy="4449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2FC367"/>
                </a:solidFill>
              </a:rPr>
              <a:t>Profit &amp; Loss</a:t>
            </a:r>
          </a:p>
          <a:p>
            <a:endParaRPr lang="en-US" dirty="0" smtClean="0">
              <a:solidFill>
                <a:srgbClr val="2FC367"/>
              </a:solidFill>
            </a:endParaRPr>
          </a:p>
          <a:p>
            <a:r>
              <a:rPr lang="en-US" dirty="0" smtClean="0">
                <a:solidFill>
                  <a:srgbClr val="2FC367"/>
                </a:solidFill>
              </a:rPr>
              <a:t>Balance Sheet</a:t>
            </a:r>
          </a:p>
          <a:p>
            <a:endParaRPr lang="en-US" dirty="0" smtClean="0">
              <a:solidFill>
                <a:srgbClr val="2FC367"/>
              </a:solidFill>
            </a:endParaRPr>
          </a:p>
          <a:p>
            <a:r>
              <a:rPr lang="en-US" dirty="0" smtClean="0">
                <a:solidFill>
                  <a:srgbClr val="2FC367"/>
                </a:solidFill>
              </a:rPr>
              <a:t>Cash Flow</a:t>
            </a:r>
          </a:p>
          <a:p>
            <a:endParaRPr lang="en-US" dirty="0" smtClean="0">
              <a:solidFill>
                <a:srgbClr val="2FC367"/>
              </a:solidFill>
            </a:endParaRPr>
          </a:p>
          <a:p>
            <a:r>
              <a:rPr lang="en-US" dirty="0" smtClean="0">
                <a:solidFill>
                  <a:srgbClr val="2FC367"/>
                </a:solidFill>
              </a:rPr>
              <a:t>Capital Expenditures</a:t>
            </a:r>
          </a:p>
          <a:p>
            <a:endParaRPr lang="en-US" dirty="0" smtClean="0">
              <a:solidFill>
                <a:srgbClr val="2FC367"/>
              </a:solidFill>
            </a:endParaRPr>
          </a:p>
          <a:p>
            <a:r>
              <a:rPr lang="en-US" dirty="0" smtClean="0">
                <a:solidFill>
                  <a:srgbClr val="2FC367"/>
                </a:solidFill>
              </a:rPr>
              <a:t>Metrics</a:t>
            </a:r>
          </a:p>
        </p:txBody>
      </p:sp>
      <p:pic>
        <p:nvPicPr>
          <p:cNvPr id="6" name="Picture 3" descr="C:\Users\ango\Desktop\grants-icon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000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834971" cy="10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428750" y="6424083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00" dirty="0" smtClean="0"/>
              <a:t>November 19, 2014</a:t>
            </a:r>
            <a:endParaRPr lang="en-US" sz="10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05200" y="642408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00" dirty="0" smtClean="0"/>
              <a:t>Copyright © 2014 BoostEd Finance</a:t>
            </a:r>
            <a:endParaRPr lang="en-US" sz="10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240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8796F0-4FC1-4E00-869A-DBB1AEC05028}" type="slidenum">
              <a:rPr lang="en-US" sz="1000" smtClean="0"/>
              <a:pPr/>
              <a:t>8</a:t>
            </a:fld>
            <a:endParaRPr lang="en-US" sz="1000"/>
          </a:p>
        </p:txBody>
      </p:sp>
      <p:grpSp>
        <p:nvGrpSpPr>
          <p:cNvPr id="12" name="Group 11"/>
          <p:cNvGrpSpPr/>
          <p:nvPr/>
        </p:nvGrpSpPr>
        <p:grpSpPr>
          <a:xfrm>
            <a:off x="5791200" y="0"/>
            <a:ext cx="3276600" cy="457200"/>
            <a:chOff x="5257800" y="4495800"/>
            <a:chExt cx="3276600" cy="400110"/>
          </a:xfrm>
        </p:grpSpPr>
        <p:sp>
          <p:nvSpPr>
            <p:cNvPr id="13" name="TextBox 12"/>
            <p:cNvSpPr txBox="1"/>
            <p:nvPr/>
          </p:nvSpPr>
          <p:spPr>
            <a:xfrm>
              <a:off x="5257800" y="4495800"/>
              <a:ext cx="3276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3299E6"/>
                  </a:solidFill>
                </a:rPr>
                <a:t>@WeBoostED</a:t>
              </a:r>
              <a:endParaRPr lang="en-US" sz="2000" b="1" dirty="0">
                <a:solidFill>
                  <a:srgbClr val="3299E6"/>
                </a:solidFill>
              </a:endParaRPr>
            </a:p>
          </p:txBody>
        </p: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3190" y="4565507"/>
              <a:ext cx="301010" cy="260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315829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95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6999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Reporting Example</a:t>
            </a:r>
            <a:endParaRPr lang="en-US" b="1" dirty="0"/>
          </a:p>
        </p:txBody>
      </p:sp>
      <p:pic>
        <p:nvPicPr>
          <p:cNvPr id="6" name="Picture 3" descr="C:\Users\ango\Desktop\grants-icon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000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834971" cy="10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428750" y="6424083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00" dirty="0" smtClean="0"/>
              <a:t>November 19, 2014</a:t>
            </a:r>
            <a:endParaRPr lang="en-US" sz="10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05200" y="642408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00" dirty="0" smtClean="0"/>
              <a:t>Copyright © 2014 BoostEd Finance</a:t>
            </a:r>
            <a:endParaRPr lang="en-US" sz="10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240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8796F0-4FC1-4E00-869A-DBB1AEC05028}" type="slidenum">
              <a:rPr lang="en-US" sz="1000" smtClean="0"/>
              <a:pPr/>
              <a:t>9</a:t>
            </a:fld>
            <a:endParaRPr lang="en-US" sz="1000"/>
          </a:p>
        </p:txBody>
      </p:sp>
      <p:grpSp>
        <p:nvGrpSpPr>
          <p:cNvPr id="12" name="Group 11"/>
          <p:cNvGrpSpPr/>
          <p:nvPr/>
        </p:nvGrpSpPr>
        <p:grpSpPr>
          <a:xfrm>
            <a:off x="5791200" y="0"/>
            <a:ext cx="3276600" cy="457200"/>
            <a:chOff x="5257800" y="4495800"/>
            <a:chExt cx="3276600" cy="400110"/>
          </a:xfrm>
        </p:grpSpPr>
        <p:sp>
          <p:nvSpPr>
            <p:cNvPr id="13" name="TextBox 12"/>
            <p:cNvSpPr txBox="1"/>
            <p:nvPr/>
          </p:nvSpPr>
          <p:spPr>
            <a:xfrm>
              <a:off x="5257800" y="4495800"/>
              <a:ext cx="3276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3299E6"/>
                  </a:solidFill>
                </a:rPr>
                <a:t>@WeBoostED</a:t>
              </a:r>
              <a:endParaRPr lang="en-US" sz="2000" b="1" dirty="0">
                <a:solidFill>
                  <a:srgbClr val="3299E6"/>
                </a:solidFill>
              </a:endParaRPr>
            </a:p>
          </p:txBody>
        </p: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3190" y="4565507"/>
              <a:ext cx="301010" cy="260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1" y="1600200"/>
            <a:ext cx="8969890" cy="3352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911" y="1752600"/>
            <a:ext cx="1730889" cy="1524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1274</Words>
  <Application>Microsoft Office PowerPoint</Application>
  <PresentationFormat>On-screen Show (4:3)</PresentationFormat>
  <Paragraphs>279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What will we talk about</vt:lpstr>
      <vt:lpstr>Who We Are</vt:lpstr>
      <vt:lpstr>Charter School Difference</vt:lpstr>
      <vt:lpstr>What makes up charter school finance?</vt:lpstr>
      <vt:lpstr>Budget</vt:lpstr>
      <vt:lpstr>Accounts Payable &amp; Expenses</vt:lpstr>
      <vt:lpstr>Reporting</vt:lpstr>
      <vt:lpstr>Reporting Example</vt:lpstr>
      <vt:lpstr>Reporting Example</vt:lpstr>
      <vt:lpstr>Reporting Example</vt:lpstr>
      <vt:lpstr>Reporting Example</vt:lpstr>
      <vt:lpstr>Reporting Example</vt:lpstr>
      <vt:lpstr>Audit</vt:lpstr>
      <vt:lpstr>Case Study - RMA</vt:lpstr>
      <vt:lpstr>Key Takeaways</vt:lpstr>
      <vt:lpstr>Thank you!</vt:lpstr>
    </vt:vector>
  </TitlesOfParts>
  <Company>Victory Education Partners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Ngo, Aimy</dc:creator>
  <cp:lastModifiedBy>Moreau, Joshua</cp:lastModifiedBy>
  <cp:revision>14</cp:revision>
  <dcterms:created xsi:type="dcterms:W3CDTF">2014-11-10T20:10:42Z</dcterms:created>
  <dcterms:modified xsi:type="dcterms:W3CDTF">2014-12-11T15:59:13Z</dcterms:modified>
</cp:coreProperties>
</file>