
<file path=[Content_Types].xml><?xml version="1.0" encoding="utf-8"?>
<Types xmlns="http://schemas.openxmlformats.org/package/2006/content-types">
  <Default Extension="bin" ContentType="application/vnd.openxmlformats-officedocument.presentationml.printerSettings"/>
  <Default Extension="rels" ContentType="application/vnd.openxmlformats-package.relationships+xml"/>
  <Override PartName="/ppt/slides/slide14.xml" ContentType="application/vnd.openxmlformats-officedocument.presentationml.slide+xml"/>
  <Override PartName="/ppt/slideMasters/slideMaster2.xml" ContentType="application/vnd.openxmlformats-officedocument.presentationml.slideMaster+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handoutMasters/handoutMaster1.xml" ContentType="application/vnd.openxmlformats-officedocument.presentationml.handoutMaster+xml"/>
  <Override PartName="/ppt/slideLayouts/slideLayout15.xml" ContentType="application/vnd.openxmlformats-officedocument.presentationml.slideLayout+xml"/>
  <Override PartName="/ppt/slides/slide27.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slides/slide36.xml" ContentType="application/vnd.openxmlformats-officedocument.presentationml.slide+xml"/>
  <Default Extension="emf" ContentType="image/x-emf"/>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12.xml" ContentType="application/vnd.openxmlformats-officedocument.presentationml.slide+xml"/>
  <Override PartName="/ppt/presProps.xml" ContentType="application/vnd.openxmlformats-officedocument.presentationml.presProps+xml"/>
  <Override PartName="/ppt/slides/slide26.xml" ContentType="application/vnd.openxmlformats-officedocument.presentationml.slide+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5.xml" ContentType="application/vnd.openxmlformats-officedocument.presentationml.notesSlide+xml"/>
  <Override PartName="/ppt/slides/slide42.xml" ContentType="application/vnd.openxmlformats-officedocument.presentationml.slide+xml"/>
  <Override PartName="/ppt/theme/theme4.xml" ContentType="application/vnd.openxmlformats-officedocument.theme+xml"/>
  <Override PartName="/ppt/slideLayouts/slideLayout13.xml" ContentType="application/vnd.openxmlformats-officedocument.presentationml.slideLayout+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Layouts/slideLayout22.xml" ContentType="application/vnd.openxmlformats-officedocument.presentationml.slideLayout+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Default Extension="wmf" ContentType="image/x-wmf"/>
  <Override PartName="/docProps/app.xml" ContentType="application/vnd.openxmlformats-officedocument.extended-properties+xml"/>
  <Override PartName="/ppt/notesSlides/notesSlide4.xml" ContentType="application/vnd.openxmlformats-officedocument.presentationml.notesSlide+xml"/>
  <Override PartName="/ppt/slideLayouts/slideLayout19.xml" ContentType="application/vnd.openxmlformats-officedocument.presentationml.slideLayout+xml"/>
  <Override PartName="/ppt/slides/slide41.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commentAuthors.xml" ContentType="application/vnd.openxmlformats-officedocument.presentationml.commentAuthors+xml"/>
  <Override PartName="/ppt/viewProps.xml" ContentType="application/vnd.openxmlformats-officedocument.presentationml.viewProps+xml"/>
  <Default Extension="jpeg" ContentType="image/jpeg"/>
  <Override PartName="/ppt/notesSlides/notesSlide3.xml" ContentType="application/vnd.openxmlformats-officedocument.presentationml.notesSlide+xml"/>
  <Override PartName="/ppt/slideLayouts/slideLayout18.xml" ContentType="application/vnd.openxmlformats-officedocument.presentationml.slideLayout+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Default Extension="gif" ContentType="image/gif"/>
  <Override PartName="/ppt/slides/slide6.xml" ContentType="application/vnd.openxmlformats-officedocument.presentationml.slid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s/slide31.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 id="2147483660" r:id="rId2"/>
  </p:sldMasterIdLst>
  <p:notesMasterIdLst>
    <p:notesMasterId r:id="rId45"/>
  </p:notesMasterIdLst>
  <p:handoutMasterIdLst>
    <p:handoutMasterId r:id="rId46"/>
  </p:handoutMasterIdLst>
  <p:sldIdLst>
    <p:sldId id="881" r:id="rId3"/>
    <p:sldId id="596" r:id="rId4"/>
    <p:sldId id="993" r:id="rId5"/>
    <p:sldId id="1034" r:id="rId6"/>
    <p:sldId id="1022" r:id="rId7"/>
    <p:sldId id="1024" r:id="rId8"/>
    <p:sldId id="1028" r:id="rId9"/>
    <p:sldId id="1051" r:id="rId10"/>
    <p:sldId id="1027" r:id="rId11"/>
    <p:sldId id="1035" r:id="rId12"/>
    <p:sldId id="1033" r:id="rId13"/>
    <p:sldId id="1009" r:id="rId14"/>
    <p:sldId id="1036" r:id="rId15"/>
    <p:sldId id="1030" r:id="rId16"/>
    <p:sldId id="1029" r:id="rId17"/>
    <p:sldId id="1037" r:id="rId18"/>
    <p:sldId id="1039" r:id="rId19"/>
    <p:sldId id="1040" r:id="rId20"/>
    <p:sldId id="1049" r:id="rId21"/>
    <p:sldId id="1052" r:id="rId22"/>
    <p:sldId id="1041" r:id="rId23"/>
    <p:sldId id="1053" r:id="rId24"/>
    <p:sldId id="1043" r:id="rId25"/>
    <p:sldId id="1044" r:id="rId26"/>
    <p:sldId id="980" r:id="rId27"/>
    <p:sldId id="997" r:id="rId28"/>
    <p:sldId id="1003" r:id="rId29"/>
    <p:sldId id="1002" r:id="rId30"/>
    <p:sldId id="1011" r:id="rId31"/>
    <p:sldId id="994" r:id="rId32"/>
    <p:sldId id="1012" r:id="rId33"/>
    <p:sldId id="990" r:id="rId34"/>
    <p:sldId id="1016" r:id="rId35"/>
    <p:sldId id="1015" r:id="rId36"/>
    <p:sldId id="1018" r:id="rId37"/>
    <p:sldId id="1021" r:id="rId38"/>
    <p:sldId id="1050" r:id="rId39"/>
    <p:sldId id="1045" r:id="rId40"/>
    <p:sldId id="1046" r:id="rId41"/>
    <p:sldId id="1047" r:id="rId42"/>
    <p:sldId id="1048" r:id="rId43"/>
    <p:sldId id="992" r:id="rId44"/>
  </p:sldIdLst>
  <p:sldSz cx="9144000" cy="6858000" type="letter"/>
  <p:notesSz cx="7264400" cy="9664700"/>
  <p:defaultTextStyle>
    <a:defPPr>
      <a:defRPr lang="en-US"/>
    </a:defPPr>
    <a:lvl1pPr algn="l" rtl="0" eaLnBrk="0" fontAlgn="base" hangingPunct="0">
      <a:lnSpc>
        <a:spcPct val="90000"/>
      </a:lnSpc>
      <a:spcBef>
        <a:spcPct val="0"/>
      </a:spcBef>
      <a:spcAft>
        <a:spcPct val="0"/>
      </a:spcAft>
      <a:defRPr kern="1200">
        <a:solidFill>
          <a:schemeClr val="tx1"/>
        </a:solidFill>
        <a:latin typeface="Helvetica" charset="0"/>
        <a:ea typeface="ＭＳ Ｐゴシック" charset="0"/>
        <a:cs typeface="ＭＳ Ｐゴシック" charset="0"/>
      </a:defRPr>
    </a:lvl1pPr>
    <a:lvl2pPr marL="457200" algn="l" rtl="0" eaLnBrk="0" fontAlgn="base" hangingPunct="0">
      <a:lnSpc>
        <a:spcPct val="90000"/>
      </a:lnSpc>
      <a:spcBef>
        <a:spcPct val="0"/>
      </a:spcBef>
      <a:spcAft>
        <a:spcPct val="0"/>
      </a:spcAft>
      <a:defRPr kern="1200">
        <a:solidFill>
          <a:schemeClr val="tx1"/>
        </a:solidFill>
        <a:latin typeface="Helvetica" charset="0"/>
        <a:ea typeface="ＭＳ Ｐゴシック" charset="0"/>
        <a:cs typeface="ＭＳ Ｐゴシック" charset="0"/>
      </a:defRPr>
    </a:lvl2pPr>
    <a:lvl3pPr marL="914400" algn="l" rtl="0" eaLnBrk="0" fontAlgn="base" hangingPunct="0">
      <a:lnSpc>
        <a:spcPct val="90000"/>
      </a:lnSpc>
      <a:spcBef>
        <a:spcPct val="0"/>
      </a:spcBef>
      <a:spcAft>
        <a:spcPct val="0"/>
      </a:spcAft>
      <a:defRPr kern="1200">
        <a:solidFill>
          <a:schemeClr val="tx1"/>
        </a:solidFill>
        <a:latin typeface="Helvetica" charset="0"/>
        <a:ea typeface="ＭＳ Ｐゴシック" charset="0"/>
        <a:cs typeface="ＭＳ Ｐゴシック" charset="0"/>
      </a:defRPr>
    </a:lvl3pPr>
    <a:lvl4pPr marL="1371600" algn="l" rtl="0" eaLnBrk="0" fontAlgn="base" hangingPunct="0">
      <a:lnSpc>
        <a:spcPct val="90000"/>
      </a:lnSpc>
      <a:spcBef>
        <a:spcPct val="0"/>
      </a:spcBef>
      <a:spcAft>
        <a:spcPct val="0"/>
      </a:spcAft>
      <a:defRPr kern="1200">
        <a:solidFill>
          <a:schemeClr val="tx1"/>
        </a:solidFill>
        <a:latin typeface="Helvetica" charset="0"/>
        <a:ea typeface="ＭＳ Ｐゴシック" charset="0"/>
        <a:cs typeface="ＭＳ Ｐゴシック" charset="0"/>
      </a:defRPr>
    </a:lvl4pPr>
    <a:lvl5pPr marL="1828800" algn="l" rtl="0" eaLnBrk="0" fontAlgn="base" hangingPunct="0">
      <a:lnSpc>
        <a:spcPct val="90000"/>
      </a:lnSpc>
      <a:spcBef>
        <a:spcPct val="0"/>
      </a:spcBef>
      <a:spcAft>
        <a:spcPct val="0"/>
      </a:spcAft>
      <a:defRPr kern="1200">
        <a:solidFill>
          <a:schemeClr val="tx1"/>
        </a:solidFill>
        <a:latin typeface="Helvetica" charset="0"/>
        <a:ea typeface="ＭＳ Ｐゴシック" charset="0"/>
        <a:cs typeface="ＭＳ Ｐゴシック" charset="0"/>
      </a:defRPr>
    </a:lvl5pPr>
    <a:lvl6pPr marL="2286000" algn="l" defTabSz="457200" rtl="0" eaLnBrk="1" latinLnBrk="0" hangingPunct="1">
      <a:defRPr kern="1200">
        <a:solidFill>
          <a:schemeClr val="tx1"/>
        </a:solidFill>
        <a:latin typeface="Helvetica" charset="0"/>
        <a:ea typeface="ＭＳ Ｐゴシック" charset="0"/>
        <a:cs typeface="ＭＳ Ｐゴシック" charset="0"/>
      </a:defRPr>
    </a:lvl6pPr>
    <a:lvl7pPr marL="2743200" algn="l" defTabSz="457200" rtl="0" eaLnBrk="1" latinLnBrk="0" hangingPunct="1">
      <a:defRPr kern="1200">
        <a:solidFill>
          <a:schemeClr val="tx1"/>
        </a:solidFill>
        <a:latin typeface="Helvetica" charset="0"/>
        <a:ea typeface="ＭＳ Ｐゴシック" charset="0"/>
        <a:cs typeface="ＭＳ Ｐゴシック" charset="0"/>
      </a:defRPr>
    </a:lvl7pPr>
    <a:lvl8pPr marL="3200400" algn="l" defTabSz="457200" rtl="0" eaLnBrk="1" latinLnBrk="0" hangingPunct="1">
      <a:defRPr kern="1200">
        <a:solidFill>
          <a:schemeClr val="tx1"/>
        </a:solidFill>
        <a:latin typeface="Helvetica" charset="0"/>
        <a:ea typeface="ＭＳ Ｐゴシック" charset="0"/>
        <a:cs typeface="ＭＳ Ｐゴシック" charset="0"/>
      </a:defRPr>
    </a:lvl8pPr>
    <a:lvl9pPr marL="3657600" algn="l" defTabSz="457200" rtl="0" eaLnBrk="1" latinLnBrk="0" hangingPunct="1">
      <a:defRPr kern="1200">
        <a:solidFill>
          <a:schemeClr val="tx1"/>
        </a:solidFill>
        <a:latin typeface="Helvetica"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Michael Terry" initials="MT" lastIdx="1"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showPr showNarration="1">
    <p:present/>
    <p:sldAll/>
    <p:penClr>
      <a:schemeClr val="tx1"/>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0"/>
      </p:ext>
    </p:extLst>
  </p:showPr>
  <p:clrMru>
    <a:srgbClr val="000000"/>
    <a:srgbClr val="FAFF83"/>
    <a:srgbClr val="990000"/>
    <a:srgbClr val="507772"/>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315" autoAdjust="0"/>
    <p:restoredTop sz="94603" autoAdjust="0"/>
  </p:normalViewPr>
  <p:slideViewPr>
    <p:cSldViewPr>
      <p:cViewPr>
        <p:scale>
          <a:sx n="100" d="100"/>
          <a:sy n="100" d="100"/>
        </p:scale>
        <p:origin x="-2712" y="-1312"/>
      </p:cViewPr>
      <p:guideLst>
        <p:guide orient="horz" pos="2160"/>
        <p:guide pos="2880"/>
      </p:guideLst>
    </p:cSldViewPr>
  </p:slideViewPr>
  <p:outlineViewPr>
    <p:cViewPr>
      <p:scale>
        <a:sx n="50" d="100"/>
        <a:sy n="50" d="100"/>
      </p:scale>
      <p:origin x="0" y="1160"/>
    </p:cViewPr>
  </p:outlineViewPr>
  <p:notesTextViewPr>
    <p:cViewPr>
      <p:scale>
        <a:sx n="100" d="100"/>
        <a:sy n="100" d="100"/>
      </p:scale>
      <p:origin x="0" y="0"/>
    </p:cViewPr>
  </p:notesTextViewPr>
  <p:sorterViewPr>
    <p:cViewPr>
      <p:scale>
        <a:sx n="200" d="100"/>
        <a:sy n="200" d="100"/>
      </p:scale>
      <p:origin x="0" y="0"/>
    </p:cViewPr>
  </p:sorterViewPr>
  <p:notesViewPr>
    <p:cSldViewPr>
      <p:cViewPr varScale="1">
        <p:scale>
          <a:sx n="73" d="100"/>
          <a:sy n="73" d="100"/>
        </p:scale>
        <p:origin x="-1576" y="-96"/>
      </p:cViewPr>
      <p:guideLst>
        <p:guide orient="horz" pos="3044"/>
        <p:guide pos="2288"/>
      </p:guideLst>
    </p:cSldViewPr>
  </p:notes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50863" y="457200"/>
            <a:ext cx="4289425" cy="330200"/>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lIns="61912" tIns="25400" rIns="61912" bIns="25400">
            <a:spAutoFit/>
          </a:bodyPr>
          <a:lstStyle/>
          <a:p>
            <a:pPr defTabSz="895350">
              <a:lnSpc>
                <a:spcPct val="97000"/>
              </a:lnSpc>
              <a:defRPr/>
            </a:pPr>
            <a:r>
              <a:rPr lang="en-US" b="1" dirty="0">
                <a:latin typeface="Times" charset="0"/>
                <a:ea typeface="+mn-ea"/>
                <a:cs typeface="+mn-cs"/>
              </a:rPr>
              <a:t>Fortuna Union Elementary School District</a:t>
            </a:r>
          </a:p>
        </p:txBody>
      </p:sp>
      <p:sp>
        <p:nvSpPr>
          <p:cNvPr id="3076" name="Rectangle 4"/>
          <p:cNvSpPr>
            <a:spLocks noChangeArrowheads="1"/>
          </p:cNvSpPr>
          <p:nvPr/>
        </p:nvSpPr>
        <p:spPr bwMode="auto">
          <a:xfrm>
            <a:off x="6124575" y="9147175"/>
            <a:ext cx="520700" cy="190500"/>
          </a:xfrm>
          <a:prstGeom prst="rect">
            <a:avLst/>
          </a:prstGeom>
          <a:noFill/>
          <a:ln w="12700">
            <a:noFill/>
            <a:miter lim="800000"/>
            <a:headEnd/>
            <a:tailEnd/>
          </a:ln>
          <a:effectLst/>
        </p:spPr>
        <p:txBody>
          <a:bodyPr wrap="none" lIns="61912" tIns="25400" rIns="61912" bIns="25400">
            <a:spAutoFit/>
          </a:bodyPr>
          <a:lstStyle/>
          <a:p>
            <a:pPr algn="r" defTabSz="895350">
              <a:lnSpc>
                <a:spcPct val="102000"/>
              </a:lnSpc>
            </a:pPr>
            <a:r>
              <a:rPr lang="en-US" sz="900" b="1" dirty="0">
                <a:latin typeface="Times" charset="0"/>
              </a:rPr>
              <a:t>Page </a:t>
            </a:r>
            <a:fld id="{AB9D83C4-CAC1-A64F-80F8-F0988E0F3AB9}" type="slidenum">
              <a:rPr lang="en-US" sz="900" b="1">
                <a:latin typeface="Times" charset="0"/>
              </a:rPr>
              <a:pPr algn="r" defTabSz="895350">
                <a:lnSpc>
                  <a:spcPct val="102000"/>
                </a:lnSpc>
              </a:pPr>
              <a:t>‹#›</a:t>
            </a:fld>
            <a:endParaRPr lang="en-US" sz="900" b="1" dirty="0">
              <a:latin typeface="Times"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85313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1243013" y="827088"/>
            <a:ext cx="4791075" cy="35941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2051" name="Line 3"/>
          <p:cNvSpPr>
            <a:spLocks noChangeShapeType="1"/>
          </p:cNvSpPr>
          <p:nvPr/>
        </p:nvSpPr>
        <p:spPr bwMode="auto">
          <a:xfrm>
            <a:off x="431800" y="4454525"/>
            <a:ext cx="6350000" cy="0"/>
          </a:xfrm>
          <a:prstGeom prst="line">
            <a:avLst/>
          </a:prstGeom>
          <a:noFill/>
          <a:ln w="101600">
            <a:solidFill>
              <a:schemeClr val="tx1"/>
            </a:solidFill>
            <a:round/>
            <a:headEnd/>
            <a:tailEnd/>
          </a:ln>
          <a:effectLst/>
        </p:spPr>
        <p:txBody>
          <a:bodyPr wrap="none" anchor="ctr"/>
          <a:lstStyle/>
          <a:p>
            <a:pPr>
              <a:defRPr/>
            </a:pPr>
            <a:endParaRPr lang="en-US" dirty="0">
              <a:ea typeface="+mn-ea"/>
              <a:cs typeface="+mn-cs"/>
            </a:endParaRPr>
          </a:p>
        </p:txBody>
      </p:sp>
      <p:sp>
        <p:nvSpPr>
          <p:cNvPr id="2052" name="Rectangle 4"/>
          <p:cNvSpPr>
            <a:spLocks noChangeArrowheads="1"/>
          </p:cNvSpPr>
          <p:nvPr/>
        </p:nvSpPr>
        <p:spPr bwMode="auto">
          <a:xfrm>
            <a:off x="550863" y="381000"/>
            <a:ext cx="2130425" cy="330200"/>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lIns="61912" tIns="25400" rIns="61912" bIns="25400">
            <a:spAutoFit/>
          </a:bodyPr>
          <a:lstStyle/>
          <a:p>
            <a:pPr defTabSz="895350">
              <a:lnSpc>
                <a:spcPct val="97000"/>
              </a:lnSpc>
              <a:defRPr/>
            </a:pPr>
            <a:r>
              <a:rPr lang="en-US" b="1" dirty="0">
                <a:latin typeface="Times" charset="0"/>
                <a:ea typeface="+mn-ea"/>
                <a:cs typeface="+mn-cs"/>
              </a:rPr>
              <a:t>Title of Presentation</a:t>
            </a:r>
          </a:p>
        </p:txBody>
      </p:sp>
      <p:sp>
        <p:nvSpPr>
          <p:cNvPr id="2053" name="Rectangle 5"/>
          <p:cNvSpPr>
            <a:spLocks noChangeArrowheads="1"/>
          </p:cNvSpPr>
          <p:nvPr/>
        </p:nvSpPr>
        <p:spPr bwMode="auto">
          <a:xfrm>
            <a:off x="869950" y="9147175"/>
            <a:ext cx="793750" cy="190500"/>
          </a:xfrm>
          <a:prstGeom prst="rect">
            <a:avLst/>
          </a:prstGeom>
          <a:noFill/>
          <a:ln w="12700">
            <a:noFill/>
            <a:miter lim="800000"/>
            <a:headEnd/>
            <a:tailEnd/>
          </a:ln>
          <a:effectLst/>
        </p:spPr>
        <p:txBody>
          <a:bodyPr wrap="none" lIns="61912" tIns="25400" rIns="61912" bIns="25400">
            <a:spAutoFit/>
          </a:bodyPr>
          <a:lstStyle/>
          <a:p>
            <a:pPr defTabSz="895350">
              <a:lnSpc>
                <a:spcPct val="102000"/>
              </a:lnSpc>
              <a:defRPr/>
            </a:pPr>
            <a:r>
              <a:rPr lang="en-US" sz="900" b="1" dirty="0">
                <a:latin typeface="Times" charset="0"/>
                <a:ea typeface="+mn-ea"/>
                <a:cs typeface="+mn-cs"/>
              </a:rPr>
              <a:t>Presented by:</a:t>
            </a:r>
          </a:p>
        </p:txBody>
      </p:sp>
      <p:sp>
        <p:nvSpPr>
          <p:cNvPr id="2054" name="Rectangle 6"/>
          <p:cNvSpPr>
            <a:spLocks noChangeArrowheads="1"/>
          </p:cNvSpPr>
          <p:nvPr/>
        </p:nvSpPr>
        <p:spPr bwMode="auto">
          <a:xfrm>
            <a:off x="6124575" y="9147175"/>
            <a:ext cx="520700" cy="190500"/>
          </a:xfrm>
          <a:prstGeom prst="rect">
            <a:avLst/>
          </a:prstGeom>
          <a:noFill/>
          <a:ln w="12700">
            <a:noFill/>
            <a:miter lim="800000"/>
            <a:headEnd/>
            <a:tailEnd/>
          </a:ln>
          <a:effectLst/>
        </p:spPr>
        <p:txBody>
          <a:bodyPr wrap="none" lIns="61912" tIns="25400" rIns="61912" bIns="25400">
            <a:spAutoFit/>
          </a:bodyPr>
          <a:lstStyle/>
          <a:p>
            <a:pPr algn="r" defTabSz="895350">
              <a:lnSpc>
                <a:spcPct val="102000"/>
              </a:lnSpc>
            </a:pPr>
            <a:r>
              <a:rPr lang="en-US" sz="900" b="1" dirty="0">
                <a:latin typeface="Times" charset="0"/>
              </a:rPr>
              <a:t>Page </a:t>
            </a:r>
            <a:fld id="{DEBCB594-5B71-E24C-B2F4-439D2DFAAA54}" type="slidenum">
              <a:rPr lang="en-US" sz="900" b="1">
                <a:latin typeface="Times" charset="0"/>
              </a:rPr>
              <a:pPr algn="r" defTabSz="895350">
                <a:lnSpc>
                  <a:spcPct val="102000"/>
                </a:lnSpc>
              </a:pPr>
              <a:t>‹#›</a:t>
            </a:fld>
            <a:endParaRPr lang="en-US" sz="900" b="1" dirty="0">
              <a:latin typeface="Times"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9013789"/>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Helvetica" charset="0"/>
        <a:ea typeface="ＭＳ Ｐゴシック" charset="-128"/>
        <a:cs typeface="ＭＳ Ｐゴシック" charset="-128"/>
      </a:defRPr>
    </a:lvl1pPr>
    <a:lvl2pPr marL="457200" algn="l" rtl="0" eaLnBrk="0" fontAlgn="base" hangingPunct="0">
      <a:lnSpc>
        <a:spcPct val="90000"/>
      </a:lnSpc>
      <a:spcBef>
        <a:spcPct val="40000"/>
      </a:spcBef>
      <a:spcAft>
        <a:spcPct val="0"/>
      </a:spcAft>
      <a:defRPr sz="1200" kern="1200">
        <a:solidFill>
          <a:schemeClr val="tx1"/>
        </a:solidFill>
        <a:latin typeface="Helvetica" charset="0"/>
        <a:ea typeface="ＭＳ Ｐゴシック" charset="-128"/>
        <a:cs typeface="+mn-cs"/>
      </a:defRPr>
    </a:lvl2pPr>
    <a:lvl3pPr marL="914400" algn="l" rtl="0" eaLnBrk="0" fontAlgn="base" hangingPunct="0">
      <a:lnSpc>
        <a:spcPct val="90000"/>
      </a:lnSpc>
      <a:spcBef>
        <a:spcPct val="40000"/>
      </a:spcBef>
      <a:spcAft>
        <a:spcPct val="0"/>
      </a:spcAft>
      <a:defRPr sz="1200" kern="1200">
        <a:solidFill>
          <a:schemeClr val="tx1"/>
        </a:solidFill>
        <a:latin typeface="Helvetica" charset="0"/>
        <a:ea typeface="ＭＳ Ｐゴシック" charset="-128"/>
        <a:cs typeface="+mn-cs"/>
      </a:defRPr>
    </a:lvl3pPr>
    <a:lvl4pPr marL="1371600" algn="l" rtl="0" eaLnBrk="0" fontAlgn="base" hangingPunct="0">
      <a:lnSpc>
        <a:spcPct val="90000"/>
      </a:lnSpc>
      <a:spcBef>
        <a:spcPct val="40000"/>
      </a:spcBef>
      <a:spcAft>
        <a:spcPct val="0"/>
      </a:spcAft>
      <a:defRPr sz="1200" kern="1200">
        <a:solidFill>
          <a:schemeClr val="tx1"/>
        </a:solidFill>
        <a:latin typeface="Helvetica" charset="0"/>
        <a:ea typeface="ＭＳ Ｐゴシック" charset="-128"/>
        <a:cs typeface="+mn-cs"/>
      </a:defRPr>
    </a:lvl4pPr>
    <a:lvl5pPr marL="1828800" algn="l" rtl="0" eaLnBrk="0" fontAlgn="base" hangingPunct="0">
      <a:lnSpc>
        <a:spcPct val="90000"/>
      </a:lnSpc>
      <a:spcBef>
        <a:spcPct val="40000"/>
      </a:spcBef>
      <a:spcAft>
        <a:spcPct val="0"/>
      </a:spcAft>
      <a:defRPr sz="1200" kern="1200">
        <a:solidFill>
          <a:schemeClr val="tx1"/>
        </a:solidFill>
        <a:latin typeface="Helvetica"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1230313" y="620713"/>
            <a:ext cx="4816475" cy="3611562"/>
          </a:xfrm>
        </p:spPr>
      </p:sp>
      <p:sp>
        <p:nvSpPr>
          <p:cNvPr id="16387" name="Rectangle 3"/>
          <p:cNvSpPr>
            <a:spLocks noGrp="1" noChangeArrowheads="1"/>
          </p:cNvSpPr>
          <p:nvPr>
            <p:ph type="body" idx="1"/>
          </p:nvPr>
        </p:nvSpPr>
        <p:spPr bwMode="auto">
          <a:xfrm>
            <a:off x="1379538" y="4978400"/>
            <a:ext cx="4676775" cy="422275"/>
          </a:xfrm>
          <a:prstGeom prst="rect">
            <a:avLst/>
          </a:prstGeo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65497" tIns="26871" rIns="65497" bIns="26871">
            <a:spAutoFit/>
          </a:bodyPr>
          <a:lstStyle/>
          <a:p>
            <a:pPr defTabSz="895350">
              <a:lnSpc>
                <a:spcPct val="101000"/>
              </a:lnSpc>
              <a:spcBef>
                <a:spcPct val="51000"/>
              </a:spcBef>
            </a:pPr>
            <a:endParaRPr lang="en-US" sz="2400" b="1" dirty="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p:sp>
      <p:sp>
        <p:nvSpPr>
          <p:cNvPr id="18435" name="Rectangle 3"/>
          <p:cNvSpPr>
            <a:spLocks noGrp="1" noChangeArrowheads="1"/>
          </p:cNvSpPr>
          <p:nvPr>
            <p:ph type="body" idx="1"/>
          </p:nvPr>
        </p:nvSpPr>
        <p:spPr bwMode="auto">
          <a:xfrm>
            <a:off x="990600" y="4572000"/>
            <a:ext cx="5334000" cy="4343400"/>
          </a:xfrm>
          <a:prstGeom prst="rect">
            <a:avLst/>
          </a:prstGeo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3013" y="827088"/>
            <a:ext cx="4791075" cy="3594100"/>
          </a:xfrm>
        </p:spPr>
      </p:sp>
      <p:sp>
        <p:nvSpPr>
          <p:cNvPr id="3" name="Notes Placeholder 2"/>
          <p:cNvSpPr>
            <a:spLocks noGrp="1"/>
          </p:cNvSpPr>
          <p:nvPr>
            <p:ph type="body" idx="1"/>
          </p:nvPr>
        </p:nvSpPr>
        <p:spPr>
          <a:xfrm>
            <a:off x="727075" y="4591050"/>
            <a:ext cx="5810250" cy="4348163"/>
          </a:xfrm>
          <a:prstGeom prst="rect">
            <a:avLst/>
          </a:prstGeom>
        </p:spPr>
        <p:txBody>
          <a:bodyPr/>
          <a:lstStyle/>
          <a:p>
            <a:r>
              <a:rPr lang="en-US" sz="600" dirty="0" smtClean="0"/>
              <a:t>Potential Providers who received RFP included:</a:t>
            </a:r>
            <a:endParaRPr lang="en-US" sz="600" dirty="0"/>
          </a:p>
          <a:p>
            <a:r>
              <a:rPr lang="en-US" sz="600" dirty="0" smtClean="0"/>
              <a:t>Citi</a:t>
            </a:r>
          </a:p>
          <a:p>
            <a:r>
              <a:rPr lang="en-US" sz="600" dirty="0" smtClean="0"/>
              <a:t>First Southwest</a:t>
            </a:r>
          </a:p>
          <a:p>
            <a:r>
              <a:rPr lang="en-US" sz="600" dirty="0" smtClean="0"/>
              <a:t>JP Morgan</a:t>
            </a:r>
          </a:p>
          <a:p>
            <a:r>
              <a:rPr lang="en-US" sz="600" dirty="0" smtClean="0"/>
              <a:t>Ed Capital</a:t>
            </a:r>
          </a:p>
          <a:p>
            <a:r>
              <a:rPr lang="en-US" sz="600" dirty="0" smtClean="0"/>
              <a:t>LISC</a:t>
            </a:r>
          </a:p>
          <a:p>
            <a:r>
              <a:rPr lang="en-US" sz="600" dirty="0" smtClean="0"/>
              <a:t>NCB Capital Impact</a:t>
            </a:r>
          </a:p>
          <a:p>
            <a:r>
              <a:rPr lang="en-US" sz="600" dirty="0" smtClean="0"/>
              <a:t>Clearinghouse CDFI</a:t>
            </a:r>
          </a:p>
          <a:p>
            <a:r>
              <a:rPr lang="en-US" sz="600" dirty="0" smtClean="0"/>
              <a:t>Northern California Community Loan Fund</a:t>
            </a:r>
          </a:p>
          <a:p>
            <a:r>
              <a:rPr lang="en-US" sz="600" dirty="0" smtClean="0"/>
              <a:t>Low Income Investment Fund</a:t>
            </a:r>
          </a:p>
          <a:p>
            <a:r>
              <a:rPr lang="en-US" sz="600" dirty="0" smtClean="0"/>
              <a:t>Nonprofit Finance Fund</a:t>
            </a:r>
          </a:p>
          <a:p>
            <a:r>
              <a:rPr lang="en-US" sz="600" dirty="0" smtClean="0"/>
              <a:t>Charter School Capital</a:t>
            </a:r>
          </a:p>
          <a:p>
            <a:r>
              <a:rPr lang="en-US" sz="600" dirty="0" smtClean="0"/>
              <a:t>Green Campus Partners</a:t>
            </a:r>
          </a:p>
          <a:p>
            <a:r>
              <a:rPr lang="en-US" sz="600" dirty="0" smtClean="0"/>
              <a:t>Community Business Bank</a:t>
            </a:r>
          </a:p>
          <a:p>
            <a:r>
              <a:rPr lang="en-US" sz="600" dirty="0" err="1" smtClean="0"/>
              <a:t>Westhoff</a:t>
            </a:r>
            <a:r>
              <a:rPr lang="en-US" sz="600" dirty="0" smtClean="0"/>
              <a:t>, Cone and </a:t>
            </a:r>
            <a:r>
              <a:rPr lang="en-US" sz="600" dirty="0" err="1" smtClean="0"/>
              <a:t>Holmstedt</a:t>
            </a:r>
            <a:endParaRPr lang="en-US" sz="600" dirty="0" smtClean="0"/>
          </a:p>
          <a:p>
            <a:r>
              <a:rPr lang="en-US" sz="600" dirty="0" smtClean="0"/>
              <a:t>Bank of America Merrill Lynch</a:t>
            </a:r>
          </a:p>
          <a:p>
            <a:r>
              <a:rPr lang="en-US" sz="600" dirty="0" smtClean="0"/>
              <a:t>Capital One Bank</a:t>
            </a:r>
          </a:p>
          <a:p>
            <a:r>
              <a:rPr lang="en-US" sz="600" dirty="0" smtClean="0"/>
              <a:t>Transocean Funding</a:t>
            </a:r>
          </a:p>
          <a:p>
            <a:r>
              <a:rPr lang="en-US" sz="600" dirty="0" smtClean="0"/>
              <a:t>Sovereign Bank</a:t>
            </a:r>
          </a:p>
          <a:p>
            <a:r>
              <a:rPr lang="en-US" sz="600" dirty="0" smtClean="0"/>
              <a:t>Municipal Finance Corporation</a:t>
            </a:r>
          </a:p>
          <a:p>
            <a:r>
              <a:rPr lang="en-US" sz="600" dirty="0" err="1" smtClean="0"/>
              <a:t>Brandis</a:t>
            </a:r>
            <a:r>
              <a:rPr lang="en-US" sz="600" dirty="0" smtClean="0"/>
              <a:t> Tallman</a:t>
            </a:r>
          </a:p>
          <a:p>
            <a:r>
              <a:rPr lang="en-US" sz="600" dirty="0" smtClean="0"/>
              <a:t>Municipal Services Group</a:t>
            </a:r>
          </a:p>
          <a:p>
            <a:r>
              <a:rPr lang="en-US" sz="600" dirty="0" err="1" smtClean="0"/>
              <a:t>Wulff</a:t>
            </a:r>
            <a:r>
              <a:rPr lang="en-US" sz="600" dirty="0" smtClean="0"/>
              <a:t> Hansen &amp; Co.</a:t>
            </a:r>
          </a:p>
          <a:p>
            <a:r>
              <a:rPr lang="en-US" sz="600" dirty="0" err="1" smtClean="0"/>
              <a:t>Merrimak</a:t>
            </a:r>
            <a:r>
              <a:rPr lang="en-US" sz="600" dirty="0" smtClean="0"/>
              <a:t> Capital</a:t>
            </a:r>
          </a:p>
          <a:p>
            <a:r>
              <a:rPr lang="en-US" sz="600" dirty="0" smtClean="0"/>
              <a:t>GE Capital</a:t>
            </a:r>
          </a:p>
          <a:p>
            <a:r>
              <a:rPr lang="en-US" sz="600" dirty="0" smtClean="0"/>
              <a:t>KeyBank</a:t>
            </a:r>
          </a:p>
          <a:p>
            <a:r>
              <a:rPr lang="en-US" sz="600" dirty="0" smtClean="0"/>
              <a:t>Public Capital Corporation</a:t>
            </a:r>
          </a:p>
          <a:p>
            <a:r>
              <a:rPr lang="en-US" sz="600" dirty="0" err="1" smtClean="0"/>
              <a:t>Dexia</a:t>
            </a:r>
            <a:r>
              <a:rPr lang="en-US" sz="600" dirty="0" smtClean="0"/>
              <a:t> Bank</a:t>
            </a:r>
          </a:p>
          <a:p>
            <a:r>
              <a:rPr lang="en-US" sz="600" dirty="0" smtClean="0"/>
              <a:t>CG Commercial Finance</a:t>
            </a:r>
          </a:p>
          <a:p>
            <a:r>
              <a:rPr lang="en-US" sz="600" dirty="0" err="1" smtClean="0"/>
              <a:t>Baystone</a:t>
            </a:r>
            <a:r>
              <a:rPr lang="en-US" sz="600" dirty="0" smtClean="0"/>
              <a:t> Capital</a:t>
            </a:r>
          </a:p>
          <a:p>
            <a:r>
              <a:rPr lang="en-US" sz="600" dirty="0" smtClean="0"/>
              <a:t>Holman Capital</a:t>
            </a:r>
          </a:p>
          <a:p>
            <a:endParaRPr lang="en-US" sz="800" dirty="0" smtClean="0"/>
          </a:p>
          <a:p>
            <a:endParaRPr lang="en-US" sz="1000"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16043599"/>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3013" y="827088"/>
            <a:ext cx="4791075" cy="3594100"/>
          </a:xfrm>
        </p:spPr>
      </p:sp>
      <p:sp>
        <p:nvSpPr>
          <p:cNvPr id="3" name="Notes Placeholder 2"/>
          <p:cNvSpPr>
            <a:spLocks noGrp="1"/>
          </p:cNvSpPr>
          <p:nvPr>
            <p:ph type="body" idx="1"/>
          </p:nvPr>
        </p:nvSpPr>
        <p:spPr>
          <a:xfrm>
            <a:off x="727075" y="4591050"/>
            <a:ext cx="5810250" cy="4348163"/>
          </a:xfrm>
          <a:prstGeom prst="rect">
            <a:avLst/>
          </a:prstGeom>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63552332"/>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p:sp>
      <p:sp>
        <p:nvSpPr>
          <p:cNvPr id="20483" name="Rectangle 3"/>
          <p:cNvSpPr>
            <a:spLocks noGrp="1" noChangeArrowheads="1"/>
          </p:cNvSpPr>
          <p:nvPr>
            <p:ph type="body" idx="1"/>
          </p:nvPr>
        </p:nvSpPr>
        <p:spPr bwMode="auto">
          <a:xfrm>
            <a:off x="990600" y="4572000"/>
            <a:ext cx="5334000" cy="4343400"/>
          </a:xfrm>
          <a:prstGeom prst="rect">
            <a:avLst/>
          </a:prstGeo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endParaRPr lang="en-US" dirty="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37267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23058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2354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3525" y="376238"/>
            <a:ext cx="2033588" cy="5730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0" y="376238"/>
            <a:ext cx="5953125" cy="5730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88436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ChangeArrowheads="1"/>
          </p:cNvSpPr>
          <p:nvPr userDrawn="1"/>
        </p:nvSpPr>
        <p:spPr bwMode="auto">
          <a:xfrm>
            <a:off x="381000" y="1295400"/>
            <a:ext cx="8416925" cy="5003800"/>
          </a:xfrm>
          <a:prstGeom prst="rect">
            <a:avLst/>
          </a:prstGeom>
          <a:solidFill>
            <a:schemeClr val="bg1"/>
          </a:solidFill>
          <a:ln w="12700">
            <a:solidFill>
              <a:schemeClr val="tx1"/>
            </a:solidFill>
            <a:miter lim="800000"/>
            <a:headEnd/>
            <a:tailEnd/>
          </a:ln>
          <a:effectLst>
            <a:outerShdw dist="107763" dir="2700000" algn="ctr" rotWithShape="0">
              <a:schemeClr val="bg2">
                <a:alpha val="74998"/>
              </a:schemeClr>
            </a:outerShdw>
          </a:effectLst>
        </p:spPr>
        <p:txBody>
          <a:bodyPr wrap="none" anchor="ctr"/>
          <a:lstStyle/>
          <a:p>
            <a:pPr>
              <a:defRPr/>
            </a:pPr>
            <a:endParaRPr lang="en-US" dirty="0">
              <a:ea typeface="+mn-ea"/>
              <a:cs typeface="+mn-cs"/>
            </a:endParaRPr>
          </a:p>
        </p:txBody>
      </p:sp>
      <p:sp>
        <p:nvSpPr>
          <p:cNvPr id="6" name="Text Placeholder 2"/>
          <p:cNvSpPr>
            <a:spLocks noGrp="1"/>
          </p:cNvSpPr>
          <p:nvPr>
            <p:ph type="body" idx="10"/>
          </p:nvPr>
        </p:nvSpPr>
        <p:spPr>
          <a:xfrm>
            <a:off x="381000" y="3886200"/>
            <a:ext cx="8382000" cy="1500187"/>
          </a:xfrm>
          <a:prstGeom prst="rect">
            <a:avLst/>
          </a:prstGeom>
        </p:spPr>
        <p:txBody>
          <a:bodyPr anchor="b"/>
          <a:lstStyle>
            <a:lvl1pPr marL="0" indent="0" algn="l">
              <a:buNone/>
              <a:defRPr sz="4000" cap="small" baseline="0">
                <a:solidFill>
                  <a:schemeClr val="tx2"/>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37267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84350" y="376238"/>
            <a:ext cx="5576888" cy="503237"/>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508000" y="1454150"/>
            <a:ext cx="8139113" cy="4652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59491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lstStyle>
            <a:lvl1pPr algn="l">
              <a:defRPr sz="4000" b="1" cap="all">
                <a:solidFill>
                  <a:schemeClr val="tx2">
                    <a:lumMod val="7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41142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84350" y="376238"/>
            <a:ext cx="5576888" cy="503237"/>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1454150"/>
            <a:ext cx="3992563" cy="4652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963" y="1454150"/>
            <a:ext cx="3994150" cy="4652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5060287"/>
      </p:ext>
    </p:extLst>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55981323"/>
      </p:ext>
    </p:extLst>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84350" y="376238"/>
            <a:ext cx="5576888" cy="503237"/>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8950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76621423"/>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59491214"/>
      </p:ext>
    </p:extLst>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33873673"/>
      </p:ext>
    </p:extLst>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23058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84350" y="376238"/>
            <a:ext cx="5576888" cy="503237"/>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08000" y="1454150"/>
            <a:ext cx="8139113" cy="4652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2354469"/>
      </p:ext>
    </p:extLst>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3525" y="376238"/>
            <a:ext cx="2033588" cy="57308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0" y="376238"/>
            <a:ext cx="5953125" cy="57308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88436675"/>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132301"/>
          </a:xfrm>
        </p:spPr>
        <p:txBody>
          <a:bodyPr wrap="square"/>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41142358"/>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132301"/>
          </a:xfrm>
        </p:spPr>
        <p:txBody>
          <a:bodyPr wrap="square"/>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41142358"/>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1454150"/>
            <a:ext cx="3992563" cy="4652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963" y="1454150"/>
            <a:ext cx="3994150" cy="4652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5060287"/>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55981323"/>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89507289"/>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76621423"/>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338736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84350" y="376238"/>
            <a:ext cx="5576888" cy="5032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none" lIns="60566" tIns="24227" rIns="60566" bIns="24227" numCol="1" anchor="t" anchorCtr="0" compatLnSpc="1">
            <a:prstTxWarp prst="textNoShape">
              <a:avLst/>
            </a:prstTxWarp>
            <a:spAutoFit/>
          </a:bodyPr>
          <a:lstStyle/>
          <a:p>
            <a:pPr lvl="0"/>
            <a:r>
              <a:rPr lang="en-US"/>
              <a:t>Click to edit Master title style</a:t>
            </a:r>
          </a:p>
        </p:txBody>
      </p:sp>
      <p:sp>
        <p:nvSpPr>
          <p:cNvPr id="1027" name="Rectangle 3"/>
          <p:cNvSpPr>
            <a:spLocks noChangeArrowheads="1"/>
          </p:cNvSpPr>
          <p:nvPr/>
        </p:nvSpPr>
        <p:spPr bwMode="auto">
          <a:xfrm>
            <a:off x="363538" y="1314450"/>
            <a:ext cx="8416925" cy="5003800"/>
          </a:xfrm>
          <a:prstGeom prst="rect">
            <a:avLst/>
          </a:prstGeom>
          <a:solidFill>
            <a:schemeClr val="bg1"/>
          </a:solidFill>
          <a:ln w="12700">
            <a:solidFill>
              <a:schemeClr val="tx1"/>
            </a:solidFill>
            <a:miter lim="800000"/>
            <a:headEnd/>
            <a:tailEnd/>
          </a:ln>
          <a:effectLst>
            <a:outerShdw dist="107763" dir="2700000" algn="ctr" rotWithShape="0">
              <a:schemeClr val="bg2">
                <a:alpha val="74998"/>
              </a:schemeClr>
            </a:outerShdw>
          </a:effectLst>
        </p:spPr>
        <p:txBody>
          <a:bodyPr wrap="none" anchor="ctr"/>
          <a:lstStyle/>
          <a:p>
            <a:pPr>
              <a:defRPr/>
            </a:pPr>
            <a:endParaRPr lang="en-US" dirty="0">
              <a:ea typeface="+mn-ea"/>
              <a:cs typeface="+mn-cs"/>
            </a:endParaRPr>
          </a:p>
        </p:txBody>
      </p:sp>
      <p:sp>
        <p:nvSpPr>
          <p:cNvPr id="1028" name="Rectangle 4"/>
          <p:cNvSpPr>
            <a:spLocks noChangeArrowheads="1"/>
          </p:cNvSpPr>
          <p:nvPr/>
        </p:nvSpPr>
        <p:spPr bwMode="auto">
          <a:xfrm>
            <a:off x="363538" y="223838"/>
            <a:ext cx="8416925" cy="946150"/>
          </a:xfrm>
          <a:prstGeom prst="rect">
            <a:avLst/>
          </a:prstGeom>
          <a:solidFill>
            <a:schemeClr val="bg1"/>
          </a:solidFill>
          <a:ln w="12700">
            <a:solidFill>
              <a:schemeClr val="tx1"/>
            </a:solidFill>
            <a:miter lim="800000"/>
            <a:headEnd/>
            <a:tailEnd/>
          </a:ln>
          <a:effectLst>
            <a:outerShdw dist="107763" dir="2700000" algn="ctr" rotWithShape="0">
              <a:schemeClr val="bg2">
                <a:alpha val="74998"/>
              </a:schemeClr>
            </a:outerShdw>
          </a:effectLst>
        </p:spPr>
        <p:txBody>
          <a:bodyPr wrap="none" anchor="ctr"/>
          <a:lstStyle/>
          <a:p>
            <a:pPr>
              <a:defRPr/>
            </a:pPr>
            <a:endParaRPr lang="en-US" dirty="0">
              <a:ea typeface="+mn-ea"/>
              <a:cs typeface="+mn-cs"/>
            </a:endParaRPr>
          </a:p>
        </p:txBody>
      </p:sp>
      <p:sp>
        <p:nvSpPr>
          <p:cNvPr id="1029" name="Rectangle 5"/>
          <p:cNvSpPr>
            <a:spLocks noChangeArrowheads="1"/>
          </p:cNvSpPr>
          <p:nvPr/>
        </p:nvSpPr>
        <p:spPr bwMode="auto">
          <a:xfrm>
            <a:off x="304800" y="6477000"/>
            <a:ext cx="8534400" cy="284163"/>
          </a:xfrm>
          <a:prstGeom prst="rect">
            <a:avLst/>
          </a:prstGeom>
          <a:noFill/>
          <a:ln w="12700">
            <a:noFill/>
            <a:miter lim="800000"/>
            <a:headEnd/>
            <a:tailEnd/>
          </a:ln>
          <a:effectLst/>
        </p:spPr>
        <p:txBody>
          <a:bodyPr lIns="60566" tIns="24227" rIns="60566" bIns="24227">
            <a:spAutoFit/>
          </a:bodyPr>
          <a:lstStyle/>
          <a:p>
            <a:pPr defTabSz="871538">
              <a:lnSpc>
                <a:spcPct val="88000"/>
              </a:lnSpc>
              <a:tabLst>
                <a:tab pos="8340725" algn="r"/>
              </a:tabLst>
            </a:pPr>
            <a:r>
              <a:rPr lang="en-US" sz="1400" b="1" dirty="0">
                <a:latin typeface="Times" charset="0"/>
              </a:rPr>
              <a:t>© </a:t>
            </a:r>
            <a:r>
              <a:rPr lang="en-US" sz="1200" b="1" dirty="0">
                <a:latin typeface="Times" charset="0"/>
              </a:rPr>
              <a:t>2012 </a:t>
            </a:r>
            <a:r>
              <a:rPr lang="en-US" sz="1200" b="1" i="1" dirty="0">
                <a:latin typeface="Eurostile" charset="0"/>
              </a:rPr>
              <a:t>Government Financial Strategies inc.      </a:t>
            </a:r>
            <a:r>
              <a:rPr lang="en-US" sz="1700" b="1" dirty="0" smtClean="0">
                <a:latin typeface="Times" charset="0"/>
              </a:rPr>
              <a:t>	</a:t>
            </a:r>
            <a:r>
              <a:rPr lang="en-US" sz="1200" b="1" dirty="0" smtClean="0">
                <a:latin typeface="Times" charset="0"/>
              </a:rPr>
              <a:t>El Dorado County Office</a:t>
            </a:r>
            <a:r>
              <a:rPr lang="en-US" sz="1200" b="1" baseline="0" dirty="0" smtClean="0">
                <a:latin typeface="Times" charset="0"/>
              </a:rPr>
              <a:t> of Education </a:t>
            </a:r>
            <a:r>
              <a:rPr lang="en-US" sz="1700" b="1" dirty="0" smtClean="0">
                <a:latin typeface="Times" charset="0"/>
              </a:rPr>
              <a:t>- </a:t>
            </a:r>
            <a:r>
              <a:rPr lang="en-US" sz="1700" b="1" dirty="0">
                <a:latin typeface="Times" charset="0"/>
              </a:rPr>
              <a:t>Page </a:t>
            </a:r>
            <a:fld id="{F8A31A15-1513-D046-AA14-F59F204202CD}" type="slidenum">
              <a:rPr lang="en-US" sz="1700" b="1">
                <a:latin typeface="Times" charset="0"/>
              </a:rPr>
              <a:pPr defTabSz="871538">
                <a:lnSpc>
                  <a:spcPct val="88000"/>
                </a:lnSpc>
                <a:tabLst>
                  <a:tab pos="8340725" algn="r"/>
                </a:tabLst>
              </a:pPr>
              <a:t>‹#›</a:t>
            </a:fld>
            <a:endParaRPr lang="en-US" sz="1700" b="1" dirty="0">
              <a:latin typeface="Times" charset="0"/>
            </a:endParaRPr>
          </a:p>
        </p:txBody>
      </p:sp>
      <p:sp>
        <p:nvSpPr>
          <p:cNvPr id="1030" name="Rectangle 6"/>
          <p:cNvSpPr>
            <a:spLocks noGrp="1" noChangeArrowheads="1"/>
          </p:cNvSpPr>
          <p:nvPr>
            <p:ph type="body" idx="1"/>
          </p:nvPr>
        </p:nvSpPr>
        <p:spPr bwMode="auto">
          <a:xfrm>
            <a:off x="508000" y="1454150"/>
            <a:ext cx="8139113" cy="46529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87215" tIns="43608" rIns="87215" bIns="4360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72"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txStyles>
    <p:titleStyle>
      <a:lvl1pPr algn="ctr" defTabSz="871538" rtl="0" eaLnBrk="0" fontAlgn="base" hangingPunct="0">
        <a:lnSpc>
          <a:spcPct val="88000"/>
        </a:lnSpc>
        <a:spcBef>
          <a:spcPct val="0"/>
        </a:spcBef>
        <a:spcAft>
          <a:spcPct val="0"/>
        </a:spcAft>
        <a:defRPr sz="3400" b="1">
          <a:solidFill>
            <a:schemeClr val="tx2"/>
          </a:solidFill>
          <a:latin typeface="+mj-lt"/>
          <a:ea typeface="ＭＳ Ｐゴシック" charset="-128"/>
          <a:cs typeface="ＭＳ Ｐゴシック" charset="-128"/>
        </a:defRPr>
      </a:lvl1pPr>
      <a:lvl2pPr algn="ctr" defTabSz="871538" rtl="0" eaLnBrk="0" fontAlgn="base" hangingPunct="0">
        <a:lnSpc>
          <a:spcPct val="88000"/>
        </a:lnSpc>
        <a:spcBef>
          <a:spcPct val="0"/>
        </a:spcBef>
        <a:spcAft>
          <a:spcPct val="0"/>
        </a:spcAft>
        <a:defRPr sz="3400" b="1">
          <a:solidFill>
            <a:schemeClr val="tx2"/>
          </a:solidFill>
          <a:latin typeface="Times" charset="0"/>
          <a:ea typeface="ＭＳ Ｐゴシック" charset="-128"/>
          <a:cs typeface="ＭＳ Ｐゴシック" charset="-128"/>
        </a:defRPr>
      </a:lvl2pPr>
      <a:lvl3pPr algn="ctr" defTabSz="871538" rtl="0" eaLnBrk="0" fontAlgn="base" hangingPunct="0">
        <a:lnSpc>
          <a:spcPct val="88000"/>
        </a:lnSpc>
        <a:spcBef>
          <a:spcPct val="0"/>
        </a:spcBef>
        <a:spcAft>
          <a:spcPct val="0"/>
        </a:spcAft>
        <a:defRPr sz="3400" b="1">
          <a:solidFill>
            <a:schemeClr val="tx2"/>
          </a:solidFill>
          <a:latin typeface="Times" charset="0"/>
          <a:ea typeface="ＭＳ Ｐゴシック" charset="-128"/>
          <a:cs typeface="ＭＳ Ｐゴシック" charset="-128"/>
        </a:defRPr>
      </a:lvl3pPr>
      <a:lvl4pPr algn="ctr" defTabSz="871538" rtl="0" eaLnBrk="0" fontAlgn="base" hangingPunct="0">
        <a:lnSpc>
          <a:spcPct val="88000"/>
        </a:lnSpc>
        <a:spcBef>
          <a:spcPct val="0"/>
        </a:spcBef>
        <a:spcAft>
          <a:spcPct val="0"/>
        </a:spcAft>
        <a:defRPr sz="3400" b="1">
          <a:solidFill>
            <a:schemeClr val="tx2"/>
          </a:solidFill>
          <a:latin typeface="Times" charset="0"/>
          <a:ea typeface="ＭＳ Ｐゴシック" charset="-128"/>
          <a:cs typeface="ＭＳ Ｐゴシック" charset="-128"/>
        </a:defRPr>
      </a:lvl4pPr>
      <a:lvl5pPr algn="ctr" defTabSz="871538" rtl="0" eaLnBrk="0" fontAlgn="base" hangingPunct="0">
        <a:lnSpc>
          <a:spcPct val="88000"/>
        </a:lnSpc>
        <a:spcBef>
          <a:spcPct val="0"/>
        </a:spcBef>
        <a:spcAft>
          <a:spcPct val="0"/>
        </a:spcAft>
        <a:defRPr sz="3400" b="1">
          <a:solidFill>
            <a:schemeClr val="tx2"/>
          </a:solidFill>
          <a:latin typeface="Times" charset="0"/>
          <a:ea typeface="ＭＳ Ｐゴシック" charset="-128"/>
          <a:cs typeface="ＭＳ Ｐゴシック" charset="-128"/>
        </a:defRPr>
      </a:lvl5pPr>
      <a:lvl6pPr marL="457200" algn="ctr" defTabSz="871538" rtl="0" eaLnBrk="0" fontAlgn="base" hangingPunct="0">
        <a:lnSpc>
          <a:spcPct val="88000"/>
        </a:lnSpc>
        <a:spcBef>
          <a:spcPct val="0"/>
        </a:spcBef>
        <a:spcAft>
          <a:spcPct val="0"/>
        </a:spcAft>
        <a:defRPr sz="3400" b="1">
          <a:solidFill>
            <a:schemeClr val="tx2"/>
          </a:solidFill>
          <a:latin typeface="Times" charset="0"/>
        </a:defRPr>
      </a:lvl6pPr>
      <a:lvl7pPr marL="914400" algn="ctr" defTabSz="871538" rtl="0" eaLnBrk="0" fontAlgn="base" hangingPunct="0">
        <a:lnSpc>
          <a:spcPct val="88000"/>
        </a:lnSpc>
        <a:spcBef>
          <a:spcPct val="0"/>
        </a:spcBef>
        <a:spcAft>
          <a:spcPct val="0"/>
        </a:spcAft>
        <a:defRPr sz="3400" b="1">
          <a:solidFill>
            <a:schemeClr val="tx2"/>
          </a:solidFill>
          <a:latin typeface="Times" charset="0"/>
        </a:defRPr>
      </a:lvl7pPr>
      <a:lvl8pPr marL="1371600" algn="ctr" defTabSz="871538" rtl="0" eaLnBrk="0" fontAlgn="base" hangingPunct="0">
        <a:lnSpc>
          <a:spcPct val="88000"/>
        </a:lnSpc>
        <a:spcBef>
          <a:spcPct val="0"/>
        </a:spcBef>
        <a:spcAft>
          <a:spcPct val="0"/>
        </a:spcAft>
        <a:defRPr sz="3400" b="1">
          <a:solidFill>
            <a:schemeClr val="tx2"/>
          </a:solidFill>
          <a:latin typeface="Times" charset="0"/>
        </a:defRPr>
      </a:lvl8pPr>
      <a:lvl9pPr marL="1828800" algn="ctr" defTabSz="871538" rtl="0" eaLnBrk="0" fontAlgn="base" hangingPunct="0">
        <a:lnSpc>
          <a:spcPct val="88000"/>
        </a:lnSpc>
        <a:spcBef>
          <a:spcPct val="0"/>
        </a:spcBef>
        <a:spcAft>
          <a:spcPct val="0"/>
        </a:spcAft>
        <a:defRPr sz="3400" b="1">
          <a:solidFill>
            <a:schemeClr val="tx2"/>
          </a:solidFill>
          <a:latin typeface="Times" charset="0"/>
        </a:defRPr>
      </a:lvl9pPr>
    </p:titleStyle>
    <p:bodyStyle>
      <a:lvl1pPr marL="322263" indent="-322263" algn="just" defTabSz="871538" rtl="0" eaLnBrk="0" fontAlgn="base" hangingPunct="0">
        <a:lnSpc>
          <a:spcPct val="90000"/>
        </a:lnSpc>
        <a:spcBef>
          <a:spcPct val="30000"/>
        </a:spcBef>
        <a:spcAft>
          <a:spcPct val="0"/>
        </a:spcAft>
        <a:buClr>
          <a:schemeClr val="accent2"/>
        </a:buClr>
        <a:buSzPct val="100000"/>
        <a:buFont typeface="Zapf Dingbats" charset="0"/>
        <a:buChar char=""/>
        <a:defRPr sz="2400" b="1">
          <a:solidFill>
            <a:schemeClr val="tx1"/>
          </a:solidFill>
          <a:latin typeface="+mn-lt"/>
          <a:ea typeface="ＭＳ Ｐゴシック" charset="-128"/>
          <a:cs typeface="ＭＳ Ｐゴシック" charset="-128"/>
        </a:defRPr>
      </a:lvl1pPr>
      <a:lvl2pPr marL="652463" indent="-220663" algn="just" defTabSz="871538" rtl="0" eaLnBrk="0" fontAlgn="base" hangingPunct="0">
        <a:lnSpc>
          <a:spcPct val="90000"/>
        </a:lnSpc>
        <a:spcBef>
          <a:spcPct val="30000"/>
        </a:spcBef>
        <a:spcAft>
          <a:spcPct val="0"/>
        </a:spcAft>
        <a:buClr>
          <a:schemeClr val="accent2"/>
        </a:buClr>
        <a:buSzPct val="100000"/>
        <a:buChar char="–"/>
        <a:defRPr sz="2400" b="1">
          <a:solidFill>
            <a:schemeClr val="tx1"/>
          </a:solidFill>
          <a:latin typeface="+mn-lt"/>
          <a:ea typeface="ＭＳ Ｐゴシック" charset="-128"/>
        </a:defRPr>
      </a:lvl2pPr>
      <a:lvl3pPr marL="985838" indent="-223838" algn="just" defTabSz="871538" rtl="0" eaLnBrk="0" fontAlgn="base" hangingPunct="0">
        <a:lnSpc>
          <a:spcPct val="90000"/>
        </a:lnSpc>
        <a:spcBef>
          <a:spcPct val="30000"/>
        </a:spcBef>
        <a:spcAft>
          <a:spcPct val="0"/>
        </a:spcAft>
        <a:buClr>
          <a:schemeClr val="accent2"/>
        </a:buClr>
        <a:buSzPct val="100000"/>
        <a:buChar char="»"/>
        <a:defRPr sz="2400" b="1">
          <a:solidFill>
            <a:schemeClr val="tx1"/>
          </a:solidFill>
          <a:latin typeface="+mn-lt"/>
          <a:ea typeface="ＭＳ Ｐゴシック" charset="-128"/>
        </a:defRPr>
      </a:lvl3pPr>
      <a:lvl4pPr marL="1303338" indent="-166688" algn="just" defTabSz="871538" rtl="0" eaLnBrk="0" fontAlgn="base" hangingPunct="0">
        <a:lnSpc>
          <a:spcPct val="90000"/>
        </a:lnSpc>
        <a:spcBef>
          <a:spcPct val="30000"/>
        </a:spcBef>
        <a:spcAft>
          <a:spcPct val="0"/>
        </a:spcAft>
        <a:buClr>
          <a:schemeClr val="accent2"/>
        </a:buClr>
        <a:buSzPct val="100000"/>
        <a:buFont typeface="Times" charset="0"/>
        <a:buChar char="•"/>
        <a:defRPr sz="2400" b="1">
          <a:solidFill>
            <a:schemeClr val="tx1"/>
          </a:solidFill>
          <a:latin typeface="+mn-lt"/>
          <a:ea typeface="ＭＳ Ｐゴシック" charset="-128"/>
        </a:defRPr>
      </a:lvl4pPr>
      <a:lvl5pPr marL="1638300" indent="-225425" algn="just" defTabSz="871538" rtl="0" eaLnBrk="0" fontAlgn="base" hangingPunct="0">
        <a:lnSpc>
          <a:spcPct val="90000"/>
        </a:lnSpc>
        <a:spcBef>
          <a:spcPct val="30000"/>
        </a:spcBef>
        <a:spcAft>
          <a:spcPct val="0"/>
        </a:spcAft>
        <a:buClr>
          <a:schemeClr val="accent2"/>
        </a:buClr>
        <a:buSzPct val="100000"/>
        <a:buChar char="–"/>
        <a:defRPr sz="2400" b="1">
          <a:solidFill>
            <a:schemeClr val="tx1"/>
          </a:solidFill>
          <a:latin typeface="+mn-lt"/>
          <a:ea typeface="ＭＳ Ｐゴシック" charset="-128"/>
        </a:defRPr>
      </a:lvl5pPr>
      <a:lvl6pPr marL="2095500" indent="-225425" algn="just" defTabSz="871538" rtl="0" eaLnBrk="0" fontAlgn="base" hangingPunct="0">
        <a:lnSpc>
          <a:spcPct val="90000"/>
        </a:lnSpc>
        <a:spcBef>
          <a:spcPct val="30000"/>
        </a:spcBef>
        <a:spcAft>
          <a:spcPct val="0"/>
        </a:spcAft>
        <a:buClr>
          <a:schemeClr val="accent2"/>
        </a:buClr>
        <a:buSzPct val="100000"/>
        <a:buChar char="–"/>
        <a:defRPr sz="2400" b="1">
          <a:solidFill>
            <a:schemeClr val="tx1"/>
          </a:solidFill>
          <a:latin typeface="+mn-lt"/>
          <a:ea typeface="ＭＳ Ｐゴシック" charset="-128"/>
        </a:defRPr>
      </a:lvl6pPr>
      <a:lvl7pPr marL="2552700" indent="-225425" algn="just" defTabSz="871538" rtl="0" eaLnBrk="0" fontAlgn="base" hangingPunct="0">
        <a:lnSpc>
          <a:spcPct val="90000"/>
        </a:lnSpc>
        <a:spcBef>
          <a:spcPct val="30000"/>
        </a:spcBef>
        <a:spcAft>
          <a:spcPct val="0"/>
        </a:spcAft>
        <a:buClr>
          <a:schemeClr val="accent2"/>
        </a:buClr>
        <a:buSzPct val="100000"/>
        <a:buChar char="–"/>
        <a:defRPr sz="2400" b="1">
          <a:solidFill>
            <a:schemeClr val="tx1"/>
          </a:solidFill>
          <a:latin typeface="+mn-lt"/>
          <a:ea typeface="ＭＳ Ｐゴシック" charset="-128"/>
        </a:defRPr>
      </a:lvl7pPr>
      <a:lvl8pPr marL="3009900" indent="-225425" algn="just" defTabSz="871538" rtl="0" eaLnBrk="0" fontAlgn="base" hangingPunct="0">
        <a:lnSpc>
          <a:spcPct val="90000"/>
        </a:lnSpc>
        <a:spcBef>
          <a:spcPct val="30000"/>
        </a:spcBef>
        <a:spcAft>
          <a:spcPct val="0"/>
        </a:spcAft>
        <a:buClr>
          <a:schemeClr val="accent2"/>
        </a:buClr>
        <a:buSzPct val="100000"/>
        <a:buChar char="–"/>
        <a:defRPr sz="2400" b="1">
          <a:solidFill>
            <a:schemeClr val="tx1"/>
          </a:solidFill>
          <a:latin typeface="+mn-lt"/>
          <a:ea typeface="ＭＳ Ｐゴシック" charset="-128"/>
        </a:defRPr>
      </a:lvl8pPr>
      <a:lvl9pPr marL="3467100" indent="-225425" algn="just" defTabSz="871538" rtl="0" eaLnBrk="0" fontAlgn="base" hangingPunct="0">
        <a:lnSpc>
          <a:spcPct val="90000"/>
        </a:lnSpc>
        <a:spcBef>
          <a:spcPct val="30000"/>
        </a:spcBef>
        <a:spcAft>
          <a:spcPct val="0"/>
        </a:spcAft>
        <a:buClr>
          <a:schemeClr val="accent2"/>
        </a:buClr>
        <a:buSzPct val="100000"/>
        <a:buChar char="–"/>
        <a:defRPr sz="2400" b="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1029" name="Rectangle 5"/>
          <p:cNvSpPr>
            <a:spLocks noChangeArrowheads="1"/>
          </p:cNvSpPr>
          <p:nvPr/>
        </p:nvSpPr>
        <p:spPr bwMode="auto">
          <a:xfrm>
            <a:off x="304800" y="6477000"/>
            <a:ext cx="8534400" cy="284163"/>
          </a:xfrm>
          <a:prstGeom prst="rect">
            <a:avLst/>
          </a:prstGeom>
          <a:noFill/>
          <a:ln w="12700">
            <a:noFill/>
            <a:miter lim="800000"/>
            <a:headEnd/>
            <a:tailEnd/>
          </a:ln>
          <a:effectLst/>
        </p:spPr>
        <p:txBody>
          <a:bodyPr lIns="60566" tIns="24227" rIns="60566" bIns="24227">
            <a:spAutoFit/>
          </a:bodyPr>
          <a:lstStyle/>
          <a:p>
            <a:pPr defTabSz="871538">
              <a:lnSpc>
                <a:spcPct val="88000"/>
              </a:lnSpc>
              <a:tabLst>
                <a:tab pos="8340725" algn="r"/>
              </a:tabLst>
            </a:pPr>
            <a:r>
              <a:rPr lang="en-US" sz="1400" b="1" dirty="0">
                <a:latin typeface="Times" charset="0"/>
              </a:rPr>
              <a:t>© 2012</a:t>
            </a:r>
            <a:r>
              <a:rPr lang="en-US" sz="1200" b="1" dirty="0">
                <a:latin typeface="Times" charset="0"/>
              </a:rPr>
              <a:t> </a:t>
            </a:r>
            <a:r>
              <a:rPr lang="en-US" sz="1200" b="1" i="1" dirty="0">
                <a:latin typeface="Eurostile" charset="0"/>
              </a:rPr>
              <a:t>Government Financial Strategies inc.      </a:t>
            </a:r>
            <a:r>
              <a:rPr lang="en-US" sz="1700" b="1" dirty="0" smtClean="0">
                <a:latin typeface="Times" charset="0"/>
              </a:rPr>
              <a:t>	El Dorado County Office</a:t>
            </a:r>
            <a:r>
              <a:rPr lang="en-US" sz="1700" b="1" baseline="0" dirty="0" smtClean="0">
                <a:latin typeface="Times" charset="0"/>
              </a:rPr>
              <a:t> of Education </a:t>
            </a:r>
            <a:r>
              <a:rPr lang="en-US" sz="1700" b="1" dirty="0" smtClean="0">
                <a:latin typeface="Times" charset="0"/>
              </a:rPr>
              <a:t>- </a:t>
            </a:r>
            <a:r>
              <a:rPr lang="en-US" sz="1700" b="1" dirty="0">
                <a:latin typeface="Times" charset="0"/>
              </a:rPr>
              <a:t>Page </a:t>
            </a:r>
            <a:fld id="{F8A31A15-1513-D046-AA14-F59F204202CD}" type="slidenum">
              <a:rPr lang="en-US" sz="1700" b="1">
                <a:latin typeface="Times" charset="0"/>
              </a:rPr>
              <a:pPr defTabSz="871538">
                <a:lnSpc>
                  <a:spcPct val="88000"/>
                </a:lnSpc>
                <a:tabLst>
                  <a:tab pos="8340725" algn="r"/>
                </a:tabLst>
              </a:pPr>
              <a:t>‹#›</a:t>
            </a:fld>
            <a:endParaRPr lang="en-US" sz="1700" b="1" dirty="0">
              <a:latin typeface="Times"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871538" rtl="0" eaLnBrk="0" fontAlgn="base" hangingPunct="0">
        <a:lnSpc>
          <a:spcPct val="88000"/>
        </a:lnSpc>
        <a:spcBef>
          <a:spcPct val="0"/>
        </a:spcBef>
        <a:spcAft>
          <a:spcPct val="0"/>
        </a:spcAft>
        <a:defRPr sz="3400" b="1">
          <a:solidFill>
            <a:schemeClr val="tx2"/>
          </a:solidFill>
          <a:latin typeface="+mj-lt"/>
          <a:ea typeface="ＭＳ Ｐゴシック" charset="-128"/>
          <a:cs typeface="ＭＳ Ｐゴシック" charset="-128"/>
        </a:defRPr>
      </a:lvl1pPr>
      <a:lvl2pPr algn="ctr" defTabSz="871538" rtl="0" eaLnBrk="0" fontAlgn="base" hangingPunct="0">
        <a:lnSpc>
          <a:spcPct val="88000"/>
        </a:lnSpc>
        <a:spcBef>
          <a:spcPct val="0"/>
        </a:spcBef>
        <a:spcAft>
          <a:spcPct val="0"/>
        </a:spcAft>
        <a:defRPr sz="3400" b="1">
          <a:solidFill>
            <a:schemeClr val="tx2"/>
          </a:solidFill>
          <a:latin typeface="Times" charset="0"/>
          <a:ea typeface="ＭＳ Ｐゴシック" charset="-128"/>
          <a:cs typeface="ＭＳ Ｐゴシック" charset="-128"/>
        </a:defRPr>
      </a:lvl2pPr>
      <a:lvl3pPr algn="ctr" defTabSz="871538" rtl="0" eaLnBrk="0" fontAlgn="base" hangingPunct="0">
        <a:lnSpc>
          <a:spcPct val="88000"/>
        </a:lnSpc>
        <a:spcBef>
          <a:spcPct val="0"/>
        </a:spcBef>
        <a:spcAft>
          <a:spcPct val="0"/>
        </a:spcAft>
        <a:defRPr sz="3400" b="1">
          <a:solidFill>
            <a:schemeClr val="tx2"/>
          </a:solidFill>
          <a:latin typeface="Times" charset="0"/>
          <a:ea typeface="ＭＳ Ｐゴシック" charset="-128"/>
          <a:cs typeface="ＭＳ Ｐゴシック" charset="-128"/>
        </a:defRPr>
      </a:lvl3pPr>
      <a:lvl4pPr algn="ctr" defTabSz="871538" rtl="0" eaLnBrk="0" fontAlgn="base" hangingPunct="0">
        <a:lnSpc>
          <a:spcPct val="88000"/>
        </a:lnSpc>
        <a:spcBef>
          <a:spcPct val="0"/>
        </a:spcBef>
        <a:spcAft>
          <a:spcPct val="0"/>
        </a:spcAft>
        <a:defRPr sz="3400" b="1">
          <a:solidFill>
            <a:schemeClr val="tx2"/>
          </a:solidFill>
          <a:latin typeface="Times" charset="0"/>
          <a:ea typeface="ＭＳ Ｐゴシック" charset="-128"/>
          <a:cs typeface="ＭＳ Ｐゴシック" charset="-128"/>
        </a:defRPr>
      </a:lvl4pPr>
      <a:lvl5pPr algn="ctr" defTabSz="871538" rtl="0" eaLnBrk="0" fontAlgn="base" hangingPunct="0">
        <a:lnSpc>
          <a:spcPct val="88000"/>
        </a:lnSpc>
        <a:spcBef>
          <a:spcPct val="0"/>
        </a:spcBef>
        <a:spcAft>
          <a:spcPct val="0"/>
        </a:spcAft>
        <a:defRPr sz="3400" b="1">
          <a:solidFill>
            <a:schemeClr val="tx2"/>
          </a:solidFill>
          <a:latin typeface="Times" charset="0"/>
          <a:ea typeface="ＭＳ Ｐゴシック" charset="-128"/>
          <a:cs typeface="ＭＳ Ｐゴシック" charset="-128"/>
        </a:defRPr>
      </a:lvl5pPr>
      <a:lvl6pPr marL="457200" algn="ctr" defTabSz="871538" rtl="0" eaLnBrk="0" fontAlgn="base" hangingPunct="0">
        <a:lnSpc>
          <a:spcPct val="88000"/>
        </a:lnSpc>
        <a:spcBef>
          <a:spcPct val="0"/>
        </a:spcBef>
        <a:spcAft>
          <a:spcPct val="0"/>
        </a:spcAft>
        <a:defRPr sz="3400" b="1">
          <a:solidFill>
            <a:schemeClr val="tx2"/>
          </a:solidFill>
          <a:latin typeface="Times" charset="0"/>
        </a:defRPr>
      </a:lvl6pPr>
      <a:lvl7pPr marL="914400" algn="ctr" defTabSz="871538" rtl="0" eaLnBrk="0" fontAlgn="base" hangingPunct="0">
        <a:lnSpc>
          <a:spcPct val="88000"/>
        </a:lnSpc>
        <a:spcBef>
          <a:spcPct val="0"/>
        </a:spcBef>
        <a:spcAft>
          <a:spcPct val="0"/>
        </a:spcAft>
        <a:defRPr sz="3400" b="1">
          <a:solidFill>
            <a:schemeClr val="tx2"/>
          </a:solidFill>
          <a:latin typeface="Times" charset="0"/>
        </a:defRPr>
      </a:lvl7pPr>
      <a:lvl8pPr marL="1371600" algn="ctr" defTabSz="871538" rtl="0" eaLnBrk="0" fontAlgn="base" hangingPunct="0">
        <a:lnSpc>
          <a:spcPct val="88000"/>
        </a:lnSpc>
        <a:spcBef>
          <a:spcPct val="0"/>
        </a:spcBef>
        <a:spcAft>
          <a:spcPct val="0"/>
        </a:spcAft>
        <a:defRPr sz="3400" b="1">
          <a:solidFill>
            <a:schemeClr val="tx2"/>
          </a:solidFill>
          <a:latin typeface="Times" charset="0"/>
        </a:defRPr>
      </a:lvl8pPr>
      <a:lvl9pPr marL="1828800" algn="ctr" defTabSz="871538" rtl="0" eaLnBrk="0" fontAlgn="base" hangingPunct="0">
        <a:lnSpc>
          <a:spcPct val="88000"/>
        </a:lnSpc>
        <a:spcBef>
          <a:spcPct val="0"/>
        </a:spcBef>
        <a:spcAft>
          <a:spcPct val="0"/>
        </a:spcAft>
        <a:defRPr sz="3400" b="1">
          <a:solidFill>
            <a:schemeClr val="tx2"/>
          </a:solidFill>
          <a:latin typeface="Times" charset="0"/>
        </a:defRPr>
      </a:lvl9pPr>
    </p:titleStyle>
    <p:bodyStyle>
      <a:lvl1pPr marL="322263" indent="-322263" algn="just" defTabSz="871538" rtl="0" eaLnBrk="0" fontAlgn="base" hangingPunct="0">
        <a:lnSpc>
          <a:spcPct val="90000"/>
        </a:lnSpc>
        <a:spcBef>
          <a:spcPct val="30000"/>
        </a:spcBef>
        <a:spcAft>
          <a:spcPct val="0"/>
        </a:spcAft>
        <a:buClr>
          <a:schemeClr val="accent2"/>
        </a:buClr>
        <a:buSzPct val="100000"/>
        <a:buFont typeface="Zapf Dingbats" charset="0"/>
        <a:buChar char=""/>
        <a:defRPr sz="2400" b="1">
          <a:solidFill>
            <a:schemeClr val="tx1"/>
          </a:solidFill>
          <a:latin typeface="+mn-lt"/>
          <a:ea typeface="ＭＳ Ｐゴシック" charset="-128"/>
          <a:cs typeface="ＭＳ Ｐゴシック" charset="-128"/>
        </a:defRPr>
      </a:lvl1pPr>
      <a:lvl2pPr marL="652463" indent="-220663" algn="just" defTabSz="871538" rtl="0" eaLnBrk="0" fontAlgn="base" hangingPunct="0">
        <a:lnSpc>
          <a:spcPct val="90000"/>
        </a:lnSpc>
        <a:spcBef>
          <a:spcPct val="30000"/>
        </a:spcBef>
        <a:spcAft>
          <a:spcPct val="0"/>
        </a:spcAft>
        <a:buClr>
          <a:schemeClr val="accent2"/>
        </a:buClr>
        <a:buSzPct val="100000"/>
        <a:buChar char="–"/>
        <a:defRPr sz="2400" b="1">
          <a:solidFill>
            <a:schemeClr val="tx1"/>
          </a:solidFill>
          <a:latin typeface="+mn-lt"/>
          <a:ea typeface="ＭＳ Ｐゴシック" charset="-128"/>
        </a:defRPr>
      </a:lvl2pPr>
      <a:lvl3pPr marL="985838" indent="-223838" algn="just" defTabSz="871538" rtl="0" eaLnBrk="0" fontAlgn="base" hangingPunct="0">
        <a:lnSpc>
          <a:spcPct val="90000"/>
        </a:lnSpc>
        <a:spcBef>
          <a:spcPct val="30000"/>
        </a:spcBef>
        <a:spcAft>
          <a:spcPct val="0"/>
        </a:spcAft>
        <a:buClr>
          <a:schemeClr val="accent2"/>
        </a:buClr>
        <a:buSzPct val="100000"/>
        <a:buChar char="»"/>
        <a:defRPr sz="2400" b="1">
          <a:solidFill>
            <a:schemeClr val="tx1"/>
          </a:solidFill>
          <a:latin typeface="+mn-lt"/>
          <a:ea typeface="ＭＳ Ｐゴシック" charset="-128"/>
        </a:defRPr>
      </a:lvl3pPr>
      <a:lvl4pPr marL="1303338" indent="-166688" algn="just" defTabSz="871538" rtl="0" eaLnBrk="0" fontAlgn="base" hangingPunct="0">
        <a:lnSpc>
          <a:spcPct val="90000"/>
        </a:lnSpc>
        <a:spcBef>
          <a:spcPct val="30000"/>
        </a:spcBef>
        <a:spcAft>
          <a:spcPct val="0"/>
        </a:spcAft>
        <a:buClr>
          <a:schemeClr val="accent2"/>
        </a:buClr>
        <a:buSzPct val="100000"/>
        <a:buFont typeface="Times" charset="0"/>
        <a:buChar char="•"/>
        <a:defRPr sz="2400" b="1">
          <a:solidFill>
            <a:schemeClr val="tx1"/>
          </a:solidFill>
          <a:latin typeface="+mn-lt"/>
          <a:ea typeface="ＭＳ Ｐゴシック" charset="-128"/>
        </a:defRPr>
      </a:lvl4pPr>
      <a:lvl5pPr marL="1638300" indent="-225425" algn="just" defTabSz="871538" rtl="0" eaLnBrk="0" fontAlgn="base" hangingPunct="0">
        <a:lnSpc>
          <a:spcPct val="90000"/>
        </a:lnSpc>
        <a:spcBef>
          <a:spcPct val="30000"/>
        </a:spcBef>
        <a:spcAft>
          <a:spcPct val="0"/>
        </a:spcAft>
        <a:buClr>
          <a:schemeClr val="accent2"/>
        </a:buClr>
        <a:buSzPct val="100000"/>
        <a:buChar char="–"/>
        <a:defRPr sz="2400" b="1">
          <a:solidFill>
            <a:schemeClr val="tx1"/>
          </a:solidFill>
          <a:latin typeface="+mn-lt"/>
          <a:ea typeface="ＭＳ Ｐゴシック" charset="-128"/>
        </a:defRPr>
      </a:lvl5pPr>
      <a:lvl6pPr marL="2095500" indent="-225425" algn="just" defTabSz="871538" rtl="0" eaLnBrk="0" fontAlgn="base" hangingPunct="0">
        <a:lnSpc>
          <a:spcPct val="90000"/>
        </a:lnSpc>
        <a:spcBef>
          <a:spcPct val="30000"/>
        </a:spcBef>
        <a:spcAft>
          <a:spcPct val="0"/>
        </a:spcAft>
        <a:buClr>
          <a:schemeClr val="accent2"/>
        </a:buClr>
        <a:buSzPct val="100000"/>
        <a:buChar char="–"/>
        <a:defRPr sz="2400" b="1">
          <a:solidFill>
            <a:schemeClr val="tx1"/>
          </a:solidFill>
          <a:latin typeface="+mn-lt"/>
          <a:ea typeface="ＭＳ Ｐゴシック" charset="-128"/>
        </a:defRPr>
      </a:lvl6pPr>
      <a:lvl7pPr marL="2552700" indent="-225425" algn="just" defTabSz="871538" rtl="0" eaLnBrk="0" fontAlgn="base" hangingPunct="0">
        <a:lnSpc>
          <a:spcPct val="90000"/>
        </a:lnSpc>
        <a:spcBef>
          <a:spcPct val="30000"/>
        </a:spcBef>
        <a:spcAft>
          <a:spcPct val="0"/>
        </a:spcAft>
        <a:buClr>
          <a:schemeClr val="accent2"/>
        </a:buClr>
        <a:buSzPct val="100000"/>
        <a:buChar char="–"/>
        <a:defRPr sz="2400" b="1">
          <a:solidFill>
            <a:schemeClr val="tx1"/>
          </a:solidFill>
          <a:latin typeface="+mn-lt"/>
          <a:ea typeface="ＭＳ Ｐゴシック" charset="-128"/>
        </a:defRPr>
      </a:lvl7pPr>
      <a:lvl8pPr marL="3009900" indent="-225425" algn="just" defTabSz="871538" rtl="0" eaLnBrk="0" fontAlgn="base" hangingPunct="0">
        <a:lnSpc>
          <a:spcPct val="90000"/>
        </a:lnSpc>
        <a:spcBef>
          <a:spcPct val="30000"/>
        </a:spcBef>
        <a:spcAft>
          <a:spcPct val="0"/>
        </a:spcAft>
        <a:buClr>
          <a:schemeClr val="accent2"/>
        </a:buClr>
        <a:buSzPct val="100000"/>
        <a:buChar char="–"/>
        <a:defRPr sz="2400" b="1">
          <a:solidFill>
            <a:schemeClr val="tx1"/>
          </a:solidFill>
          <a:latin typeface="+mn-lt"/>
          <a:ea typeface="ＭＳ Ｐゴシック" charset="-128"/>
        </a:defRPr>
      </a:lvl8pPr>
      <a:lvl9pPr marL="3467100" indent="-225425" algn="just" defTabSz="871538" rtl="0" eaLnBrk="0" fontAlgn="base" hangingPunct="0">
        <a:lnSpc>
          <a:spcPct val="90000"/>
        </a:lnSpc>
        <a:spcBef>
          <a:spcPct val="30000"/>
        </a:spcBef>
        <a:spcAft>
          <a:spcPct val="0"/>
        </a:spcAft>
        <a:buClr>
          <a:schemeClr val="accent2"/>
        </a:buClr>
        <a:buSzPct val="100000"/>
        <a:buChar char="–"/>
        <a:defRPr sz="2400" b="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png"/><Relationship Id="rId5" Type="http://schemas.openxmlformats.org/officeDocument/2006/relationships/image" Target="../media/image3.gi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emf"/><Relationship Id="rId5" Type="http://schemas.openxmlformats.org/officeDocument/2006/relationships/image" Target="../media/image21.emf"/><Relationship Id="rId1" Type="http://schemas.openxmlformats.org/officeDocument/2006/relationships/slideLayout" Target="../slideLayouts/slideLayout2.xml"/><Relationship Id="rId2" Type="http://schemas.openxmlformats.org/officeDocument/2006/relationships/image" Target="../media/image18.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emf"/><Relationship Id="rId3"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19.xml"/><Relationship Id="rId3" Type="http://schemas.openxmlformats.org/officeDocument/2006/relationships/oleObject" Target="file:///C:\Users\fheim\Documents\datafile\deferrals.xls!Sheet1!R1C1:R13C7" TargetMode="External"/></Relationships>
</file>

<file path=ppt/slides/_rels/slide7.xml.rels><?xml version="1.0" encoding="UTF-8" standalone="yes"?>
<Relationships xmlns="http://schemas.openxmlformats.org/package/2006/relationships"><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file:///C:\Users\fheim\Documents\datafile\deferrals.xls!Sheet2!R1C1:R8C4"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useBgFill="1">
        <p:nvSpPr>
          <p:cNvPr id="15362" name="Rectangle 2"/>
          <p:cNvSpPr>
            <a:spLocks noGrp="1" noChangeArrowheads="1"/>
          </p:cNvSpPr>
          <p:nvPr>
            <p:ph type="title"/>
          </p:nvPr>
        </p:nvSpPr>
        <p:spPr>
          <a:xfrm>
            <a:off x="365125" y="1231900"/>
            <a:ext cx="1503363" cy="355600"/>
          </a:xfrm>
        </p:spPr>
        <p:txBody>
          <a:bodyPr lIns="63497" tIns="25399" rIns="63497" bIns="25399"/>
          <a:lstStyle/>
          <a:p>
            <a:pPr>
              <a:lnSpc>
                <a:spcPct val="87000"/>
              </a:lnSpc>
            </a:pPr>
            <a:r>
              <a:rPr lang="en-US" sz="2300" dirty="0">
                <a:latin typeface="Helvetica" charset="0"/>
                <a:ea typeface="ＭＳ Ｐゴシック" charset="0"/>
                <a:cs typeface="ＭＳ Ｐゴシック" charset="0"/>
              </a:rPr>
              <a:t>Title Slide</a:t>
            </a:r>
          </a:p>
        </p:txBody>
      </p:sp>
      <p:sp>
        <p:nvSpPr>
          <p:cNvPr id="203779" name="Rectangle 3"/>
          <p:cNvSpPr>
            <a:spLocks noChangeArrowheads="1"/>
          </p:cNvSpPr>
          <p:nvPr/>
        </p:nvSpPr>
        <p:spPr bwMode="auto">
          <a:xfrm>
            <a:off x="0" y="381000"/>
            <a:ext cx="8597900" cy="6197600"/>
          </a:xfrm>
          <a:prstGeom prst="rect">
            <a:avLst/>
          </a:prstGeom>
          <a:solidFill>
            <a:schemeClr val="bg1"/>
          </a:solidFill>
          <a:ln w="12700">
            <a:solidFill>
              <a:schemeClr val="tx1"/>
            </a:solidFill>
            <a:miter lim="800000"/>
            <a:headEnd/>
            <a:tailEnd/>
          </a:ln>
          <a:effectLst>
            <a:outerShdw dist="107763" dir="2700000" algn="ctr" rotWithShape="0">
              <a:schemeClr val="bg2">
                <a:alpha val="74998"/>
              </a:schemeClr>
            </a:outerShdw>
          </a:effectLst>
        </p:spPr>
        <p:txBody>
          <a:bodyPr wrap="none" anchor="ctr"/>
          <a:lstStyle/>
          <a:p>
            <a:pPr algn="ctr">
              <a:defRPr/>
            </a:pPr>
            <a:endParaRPr lang="en-US" b="1" dirty="0">
              <a:ea typeface="+mn-ea"/>
              <a:cs typeface="+mn-cs"/>
            </a:endParaRPr>
          </a:p>
        </p:txBody>
      </p:sp>
      <p:sp>
        <p:nvSpPr>
          <p:cNvPr id="15364" name="Rectangle 4"/>
          <p:cNvSpPr>
            <a:spLocks noChangeArrowheads="1"/>
          </p:cNvSpPr>
          <p:nvPr/>
        </p:nvSpPr>
        <p:spPr bwMode="auto">
          <a:xfrm>
            <a:off x="1038241" y="838200"/>
            <a:ext cx="7375523" cy="98262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wrap="none" lIns="63497" tIns="25399" rIns="63497" bIns="25399">
            <a:spAutoFit/>
          </a:bodyPr>
          <a:lstStyle/>
          <a:p>
            <a:pPr algn="ctr">
              <a:lnSpc>
                <a:spcPct val="88000"/>
              </a:lnSpc>
            </a:pPr>
            <a:r>
              <a:rPr lang="en-US" sz="3400" b="1" dirty="0" smtClean="0">
                <a:solidFill>
                  <a:srgbClr val="008000"/>
                </a:solidFill>
                <a:latin typeface="Times" charset="0"/>
              </a:rPr>
              <a:t>California Charter Schools Association</a:t>
            </a:r>
          </a:p>
          <a:p>
            <a:pPr algn="ctr">
              <a:lnSpc>
                <a:spcPct val="88000"/>
              </a:lnSpc>
            </a:pPr>
            <a:r>
              <a:rPr lang="en-US" sz="3400" b="1" dirty="0" smtClean="0">
                <a:solidFill>
                  <a:srgbClr val="008000"/>
                </a:solidFill>
                <a:latin typeface="Times" charset="0"/>
              </a:rPr>
              <a:t>2013 Annual Conference</a:t>
            </a:r>
            <a:endParaRPr lang="en-US" sz="3400" b="1" dirty="0">
              <a:solidFill>
                <a:srgbClr val="008000"/>
              </a:solidFill>
              <a:latin typeface="Times" charset="0"/>
            </a:endParaRPr>
          </a:p>
        </p:txBody>
      </p:sp>
      <p:sp>
        <p:nvSpPr>
          <p:cNvPr id="15365" name="Rectangle 6"/>
          <p:cNvSpPr>
            <a:spLocks noGrp="1" noChangeArrowheads="1"/>
          </p:cNvSpPr>
          <p:nvPr>
            <p:ph type="body" idx="1"/>
          </p:nvPr>
        </p:nvSpPr>
        <p:spPr>
          <a:xfrm>
            <a:off x="1066800" y="2133600"/>
            <a:ext cx="7086600" cy="2133600"/>
          </a:xfrm>
          <a:noFill/>
          <a:ln w="12700">
            <a:solidFill>
              <a:schemeClr val="tx1"/>
            </a:solidFill>
            <a:miter lim="800000"/>
            <a:headEnd/>
            <a:tailEnd/>
          </a:ln>
        </p:spPr>
        <p:txBody>
          <a:bodyPr lIns="63497" tIns="25399" rIns="63497" bIns="25399"/>
          <a:lstStyle/>
          <a:p>
            <a:pPr marL="217488" indent="-217488" algn="ctr">
              <a:lnSpc>
                <a:spcPct val="80000"/>
              </a:lnSpc>
              <a:spcBef>
                <a:spcPct val="35000"/>
              </a:spcBef>
              <a:buFont typeface="Zapf Dingbats" charset="0"/>
              <a:buNone/>
            </a:pPr>
            <a:endParaRPr lang="en-US" i="1" u="sng" dirty="0">
              <a:latin typeface="Times" charset="0"/>
              <a:ea typeface="ＭＳ Ｐゴシック" charset="0"/>
              <a:cs typeface="ＭＳ Ｐゴシック" charset="0"/>
            </a:endParaRPr>
          </a:p>
          <a:p>
            <a:pPr marL="217488" indent="-217488" algn="ctr">
              <a:lnSpc>
                <a:spcPct val="80000"/>
              </a:lnSpc>
              <a:spcBef>
                <a:spcPct val="35000"/>
              </a:spcBef>
              <a:buFont typeface="Zapf Dingbats" charset="0"/>
              <a:buNone/>
            </a:pPr>
            <a:r>
              <a:rPr lang="en-US" dirty="0" smtClean="0">
                <a:latin typeface="Times" charset="0"/>
                <a:ea typeface="ＭＳ Ｐゴシック" charset="0"/>
                <a:cs typeface="ＭＳ Ｐゴシック" charset="0"/>
              </a:rPr>
              <a:t>Charter Working Capital</a:t>
            </a:r>
          </a:p>
          <a:p>
            <a:pPr marL="217488" indent="-217488" algn="ctr">
              <a:lnSpc>
                <a:spcPct val="80000"/>
              </a:lnSpc>
              <a:spcBef>
                <a:spcPct val="35000"/>
              </a:spcBef>
              <a:buFont typeface="Zapf Dingbats" charset="0"/>
              <a:buNone/>
            </a:pPr>
            <a:r>
              <a:rPr lang="en-US" i="1" dirty="0" smtClean="0">
                <a:latin typeface="Times" charset="0"/>
                <a:ea typeface="ＭＳ Ｐゴシック" charset="0"/>
                <a:cs typeface="ＭＳ Ｐゴシック" charset="0"/>
              </a:rPr>
              <a:t>El Dorado County Superintendent of Schools</a:t>
            </a:r>
          </a:p>
          <a:p>
            <a:pPr marL="217488" indent="-217488" algn="ctr">
              <a:lnSpc>
                <a:spcPct val="80000"/>
              </a:lnSpc>
              <a:spcBef>
                <a:spcPct val="35000"/>
              </a:spcBef>
              <a:buFont typeface="Zapf Dingbats" charset="0"/>
              <a:buNone/>
            </a:pPr>
            <a:r>
              <a:rPr lang="en-US" i="1" dirty="0" smtClean="0">
                <a:latin typeface="Times" charset="0"/>
                <a:ea typeface="ＭＳ Ｐゴシック" charset="0"/>
                <a:cs typeface="ＭＳ Ｐゴシック" charset="0"/>
              </a:rPr>
              <a:t>Research on the Landscape</a:t>
            </a:r>
            <a:endParaRPr lang="en-US" dirty="0">
              <a:latin typeface="Times" charset="0"/>
              <a:ea typeface="ＭＳ Ｐゴシック" charset="0"/>
            </a:endParaRPr>
          </a:p>
          <a:p>
            <a:pPr marL="217488" indent="-217488">
              <a:lnSpc>
                <a:spcPct val="80000"/>
              </a:lnSpc>
              <a:spcBef>
                <a:spcPct val="35000"/>
              </a:spcBef>
              <a:buFont typeface="Zapf Dingbats" charset="0"/>
              <a:buNone/>
            </a:pPr>
            <a:endParaRPr lang="en-US" dirty="0">
              <a:latin typeface="Times" charset="0"/>
              <a:ea typeface="ＭＳ Ｐゴシック" charset="0"/>
              <a:cs typeface="ＭＳ Ｐゴシック" charset="0"/>
            </a:endParaRPr>
          </a:p>
          <a:p>
            <a:pPr marL="217488" indent="-217488">
              <a:lnSpc>
                <a:spcPct val="80000"/>
              </a:lnSpc>
              <a:spcBef>
                <a:spcPct val="35000"/>
              </a:spcBef>
              <a:buFont typeface="Zapf Dingbats" charset="0"/>
              <a:buNone/>
            </a:pPr>
            <a:endParaRPr lang="en-US" dirty="0">
              <a:latin typeface="Times" charset="0"/>
              <a:ea typeface="ＭＳ Ｐゴシック" charset="0"/>
              <a:cs typeface="ＭＳ Ｐゴシック" charset="0"/>
            </a:endParaRPr>
          </a:p>
          <a:p>
            <a:pPr marL="217488" indent="-217488" algn="ctr">
              <a:lnSpc>
                <a:spcPct val="80000"/>
              </a:lnSpc>
              <a:spcBef>
                <a:spcPct val="35000"/>
              </a:spcBef>
              <a:buFont typeface="Zapf Dingbats" charset="0"/>
              <a:buNone/>
            </a:pPr>
            <a:endParaRPr lang="en-US" sz="1700" b="0" dirty="0">
              <a:latin typeface="Times" charset="0"/>
              <a:ea typeface="ＭＳ Ｐゴシック" charset="0"/>
              <a:cs typeface="ＭＳ Ｐゴシック" charset="0"/>
            </a:endParaRPr>
          </a:p>
        </p:txBody>
      </p:sp>
      <p:pic>
        <p:nvPicPr>
          <p:cNvPr id="15366" name="Picture 18"/>
          <p:cNvPicPr>
            <a:picLocks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bwMode="auto">
          <a:xfrm>
            <a:off x="2286000" y="5562600"/>
            <a:ext cx="2038857" cy="1088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15367" name="Picture 27"/>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895600" y="3048000"/>
            <a:ext cx="12700" cy="127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15368" name="Picture 28"/>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886200" y="2819400"/>
            <a:ext cx="12700" cy="127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15369" name="Picture 29"/>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362200" y="2209800"/>
            <a:ext cx="12700" cy="127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15370" name="Picture 30"/>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676400" y="1828800"/>
            <a:ext cx="12700" cy="127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pic>
        <p:nvPicPr>
          <p:cNvPr id="15371" name="Picture 31"/>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19200" y="1981200"/>
            <a:ext cx="12700" cy="127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15372" name="Rectangle 43"/>
          <p:cNvSpPr>
            <a:spLocks noChangeArrowheads="1"/>
          </p:cNvSpPr>
          <p:nvPr/>
        </p:nvSpPr>
        <p:spPr bwMode="auto">
          <a:xfrm>
            <a:off x="2057400" y="4495800"/>
            <a:ext cx="6222980" cy="177484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wrap="square" lIns="63497" tIns="25399" rIns="63497" bIns="25399">
            <a:spAutoFit/>
          </a:bodyPr>
          <a:lstStyle/>
          <a:p>
            <a:pPr algn="r">
              <a:lnSpc>
                <a:spcPct val="100000"/>
              </a:lnSpc>
            </a:pPr>
            <a:r>
              <a:rPr lang="en-US" sz="1600" b="1" dirty="0" smtClean="0">
                <a:latin typeface="Times" charset="0"/>
              </a:rPr>
              <a:t>Presented </a:t>
            </a:r>
            <a:r>
              <a:rPr lang="en-US" sz="1600" b="1" dirty="0">
                <a:latin typeface="Times" charset="0"/>
              </a:rPr>
              <a:t>by </a:t>
            </a:r>
            <a:r>
              <a:rPr lang="en-US" sz="1600" b="1" dirty="0" smtClean="0">
                <a:latin typeface="Times" charset="0"/>
              </a:rPr>
              <a:t>Dr. Vicki Barber, El Dorado County Office of Education</a:t>
            </a:r>
          </a:p>
          <a:p>
            <a:pPr algn="r">
              <a:lnSpc>
                <a:spcPct val="100000"/>
              </a:lnSpc>
            </a:pPr>
            <a:r>
              <a:rPr lang="en-US" sz="1600" b="1" dirty="0" smtClean="0">
                <a:latin typeface="Times" charset="0"/>
              </a:rPr>
              <a:t>Francie Heim, El Dorado COE</a:t>
            </a:r>
          </a:p>
          <a:p>
            <a:pPr algn="r">
              <a:lnSpc>
                <a:spcPct val="100000"/>
              </a:lnSpc>
            </a:pPr>
            <a:endParaRPr lang="en-US" sz="1600" b="1" dirty="0" smtClean="0">
              <a:latin typeface="Times" charset="0"/>
            </a:endParaRPr>
          </a:p>
          <a:p>
            <a:pPr algn="r">
              <a:lnSpc>
                <a:spcPct val="100000"/>
              </a:lnSpc>
            </a:pPr>
            <a:endParaRPr lang="en-US" sz="1600" b="1" dirty="0" smtClean="0">
              <a:latin typeface="Times" charset="0"/>
            </a:endParaRPr>
          </a:p>
          <a:p>
            <a:pPr algn="r">
              <a:lnSpc>
                <a:spcPct val="100000"/>
              </a:lnSpc>
            </a:pPr>
            <a:endParaRPr lang="en-US" sz="1600" b="1" dirty="0" smtClean="0">
              <a:latin typeface="Times" charset="0"/>
            </a:endParaRPr>
          </a:p>
          <a:p>
            <a:pPr algn="r">
              <a:lnSpc>
                <a:spcPct val="100000"/>
              </a:lnSpc>
            </a:pPr>
            <a:r>
              <a:rPr lang="en-US" sz="1600" b="1" dirty="0" smtClean="0">
                <a:latin typeface="Times" charset="0"/>
              </a:rPr>
              <a:t>Lori Raineri, Government Financial Strategies</a:t>
            </a:r>
          </a:p>
          <a:p>
            <a:pPr algn="r">
              <a:lnSpc>
                <a:spcPct val="100000"/>
              </a:lnSpc>
            </a:pPr>
            <a:r>
              <a:rPr lang="en-US" sz="1600" b="1" dirty="0" smtClean="0">
                <a:latin typeface="Times" charset="0"/>
              </a:rPr>
              <a:t>March 13, 2013</a:t>
            </a:r>
            <a:endParaRPr lang="en-US" sz="1600" b="1" dirty="0">
              <a:latin typeface="Times" charset="0"/>
            </a:endParaRPr>
          </a:p>
        </p:txBody>
      </p:sp>
      <p:sp>
        <p:nvSpPr>
          <p:cNvPr id="3" name="Rectangle 2"/>
          <p:cNvSpPr/>
          <p:nvPr/>
        </p:nvSpPr>
        <p:spPr bwMode="auto">
          <a:xfrm>
            <a:off x="1219200" y="2667000"/>
            <a:ext cx="76200" cy="7620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Helvetica" charset="0"/>
            </a:endParaRPr>
          </a:p>
        </p:txBody>
      </p:sp>
      <p:pic>
        <p:nvPicPr>
          <p:cNvPr id="15" name="Picture 14" descr="CLRLINE.GIF"/>
          <p:cNvPicPr>
            <a:picLocks noChangeAspect="1"/>
          </p:cNvPicPr>
          <p:nvPr/>
        </p:nvPicPr>
        <p:blipFill>
          <a:blip r:embed="rId5"/>
          <a:stretch>
            <a:fillRect/>
          </a:stretch>
        </p:blipFill>
        <p:spPr>
          <a:xfrm>
            <a:off x="685800" y="4343400"/>
            <a:ext cx="1463040" cy="1905000"/>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 Placeholder 4"/>
          <p:cNvSpPr>
            <a:spLocks noGrp="1"/>
          </p:cNvSpPr>
          <p:nvPr>
            <p:ph type="body" idx="10"/>
          </p:nvPr>
        </p:nvSpPr>
        <p:spPr/>
        <p:txBody>
          <a:bodyPr/>
          <a:lstStyle/>
          <a:p>
            <a:r>
              <a:rPr lang="en-US" dirty="0" smtClean="0"/>
              <a:t>Cash Borrowing Options</a:t>
            </a:r>
          </a:p>
          <a:p>
            <a:r>
              <a:rPr lang="en-US" dirty="0" smtClean="0"/>
              <a:t>Districts versus Charters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094044" y="376238"/>
            <a:ext cx="6957520" cy="509374"/>
          </a:xfrm>
        </p:spPr>
        <p:txBody>
          <a:bodyPr/>
          <a:lstStyle/>
          <a:p>
            <a:r>
              <a:rPr lang="en-US" dirty="0" smtClean="0"/>
              <a:t>District Options for Cash Borrowing</a:t>
            </a:r>
          </a:p>
        </p:txBody>
      </p:sp>
      <p:sp>
        <p:nvSpPr>
          <p:cNvPr id="65539" name="Rectangle 3"/>
          <p:cNvSpPr>
            <a:spLocks noGrp="1" noChangeArrowheads="1"/>
          </p:cNvSpPr>
          <p:nvPr>
            <p:ph type="body" idx="1"/>
          </p:nvPr>
        </p:nvSpPr>
        <p:spPr/>
        <p:txBody>
          <a:bodyPr wrap="square"/>
          <a:lstStyle/>
          <a:p>
            <a:pPr algn="l">
              <a:spcAft>
                <a:spcPct val="10000"/>
              </a:spcAft>
              <a:buNone/>
            </a:pPr>
            <a:r>
              <a:rPr lang="en-US" dirty="0" smtClean="0"/>
              <a:t>Inter fund borrowing (Education Code Section 42603)</a:t>
            </a:r>
          </a:p>
          <a:p>
            <a:pPr algn="l">
              <a:spcAft>
                <a:spcPct val="10000"/>
              </a:spcAft>
              <a:buNone/>
            </a:pPr>
            <a:r>
              <a:rPr lang="en-US" dirty="0" smtClean="0"/>
              <a:t>	Rate =  County Treasury Rate (typically &lt;1%)</a:t>
            </a:r>
          </a:p>
          <a:p>
            <a:pPr algn="l">
              <a:spcAft>
                <a:spcPct val="10000"/>
              </a:spcAft>
              <a:buNone/>
            </a:pPr>
            <a:endParaRPr lang="en-US" dirty="0" smtClean="0"/>
          </a:p>
          <a:p>
            <a:pPr algn="l">
              <a:buNone/>
            </a:pPr>
            <a:r>
              <a:rPr lang="en-US" dirty="0" smtClean="0"/>
              <a:t>Tax and Revenue Anticipation Notes (TRANS)</a:t>
            </a:r>
          </a:p>
          <a:p>
            <a:pPr algn="l">
              <a:buNone/>
            </a:pPr>
            <a:r>
              <a:rPr lang="en-US" dirty="0" smtClean="0"/>
              <a:t>	Rate = Varies but 1% to 2%</a:t>
            </a:r>
          </a:p>
          <a:p>
            <a:pPr algn="l">
              <a:buNone/>
            </a:pPr>
            <a:endParaRPr lang="en-US" dirty="0" smtClean="0"/>
          </a:p>
          <a:p>
            <a:pPr algn="l">
              <a:buNone/>
            </a:pPr>
            <a:r>
              <a:rPr lang="en-US" dirty="0" smtClean="0"/>
              <a:t>County Office of Education (EC 42621,42622)</a:t>
            </a:r>
            <a:br>
              <a:rPr lang="en-US" dirty="0" smtClean="0"/>
            </a:br>
            <a:r>
              <a:rPr lang="en-US" dirty="0" smtClean="0"/>
              <a:t>Rate = Usually County Treasury Rate (typically &lt;1%)</a:t>
            </a:r>
          </a:p>
          <a:p>
            <a:pPr algn="l">
              <a:buNone/>
            </a:pPr>
            <a:endParaRPr lang="en-US" dirty="0" smtClean="0"/>
          </a:p>
          <a:p>
            <a:pPr algn="l">
              <a:buNone/>
            </a:pPr>
            <a:r>
              <a:rPr lang="en-US" dirty="0" smtClean="0"/>
              <a:t>Borrowing from County Treasurer (EC42620)</a:t>
            </a:r>
            <a:br>
              <a:rPr lang="en-US" dirty="0" smtClean="0"/>
            </a:br>
            <a:r>
              <a:rPr lang="en-US" dirty="0" smtClean="0"/>
              <a:t>Rate =  Usually County Treasury Rate (typically &lt;1%)</a:t>
            </a:r>
          </a:p>
          <a:p>
            <a:pPr algn="l">
              <a:buNone/>
            </a:pPr>
            <a:endParaRPr lang="en-US" sz="2800"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85465" y="376238"/>
            <a:ext cx="7574676" cy="969820"/>
          </a:xfrm>
        </p:spPr>
        <p:txBody>
          <a:bodyPr/>
          <a:lstStyle/>
          <a:p>
            <a:r>
              <a:rPr lang="en-US" dirty="0" smtClean="0">
                <a:latin typeface="Times" charset="0"/>
                <a:ea typeface="ＭＳ Ｐゴシック" charset="0"/>
                <a:cs typeface="ＭＳ Ｐゴシック" charset="0"/>
              </a:rPr>
              <a:t>Charter Traditional Borrowing </a:t>
            </a:r>
            <a:r>
              <a:rPr lang="en-US" dirty="0">
                <a:latin typeface="Times" charset="0"/>
                <a:ea typeface="ＭＳ Ｐゴシック" charset="0"/>
                <a:cs typeface="ＭＳ Ｐゴシック" charset="0"/>
              </a:rPr>
              <a:t>Options</a:t>
            </a:r>
            <a:br>
              <a:rPr lang="en-US" dirty="0">
                <a:latin typeface="Times" charset="0"/>
                <a:ea typeface="ＭＳ Ｐゴシック" charset="0"/>
                <a:cs typeface="ＭＳ Ｐゴシック" charset="0"/>
              </a:rPr>
            </a:br>
            <a:endParaRPr lang="en-US" dirty="0"/>
          </a:p>
        </p:txBody>
      </p:sp>
      <p:sp>
        <p:nvSpPr>
          <p:cNvPr id="3" name="Content Placeholder 2"/>
          <p:cNvSpPr>
            <a:spLocks noGrp="1"/>
          </p:cNvSpPr>
          <p:nvPr>
            <p:ph idx="1"/>
          </p:nvPr>
        </p:nvSpPr>
        <p:spPr/>
        <p:txBody>
          <a:bodyPr/>
          <a:lstStyle/>
          <a:p>
            <a:r>
              <a:rPr lang="en-US" dirty="0" smtClean="0"/>
              <a:t>Payment Terms with Vendors</a:t>
            </a:r>
          </a:p>
          <a:p>
            <a:r>
              <a:rPr lang="en-US" dirty="0" smtClean="0"/>
              <a:t>Loans from</a:t>
            </a:r>
          </a:p>
          <a:p>
            <a:pPr lvl="1"/>
            <a:r>
              <a:rPr lang="en-US" dirty="0" smtClean="0"/>
              <a:t>Bank or Credit Union</a:t>
            </a:r>
          </a:p>
          <a:p>
            <a:pPr lvl="1"/>
            <a:r>
              <a:rPr lang="en-US" dirty="0" smtClean="0"/>
              <a:t>Authorizer</a:t>
            </a:r>
          </a:p>
          <a:p>
            <a:pPr lvl="1"/>
            <a:r>
              <a:rPr lang="en-US" dirty="0" smtClean="0"/>
              <a:t>Private party</a:t>
            </a:r>
          </a:p>
          <a:p>
            <a:pPr lvl="1"/>
            <a:r>
              <a:rPr lang="en-US" dirty="0" smtClean="0"/>
              <a:t>Community Development Finance Institutions</a:t>
            </a:r>
          </a:p>
          <a:p>
            <a:r>
              <a:rPr lang="en-US" dirty="0" smtClean="0"/>
              <a:t>Issuance of Revenue Anticipation Notes</a:t>
            </a:r>
          </a:p>
          <a:p>
            <a:r>
              <a:rPr lang="en-US" dirty="0" smtClean="0"/>
              <a:t>Sale of Receivables</a:t>
            </a:r>
          </a:p>
          <a:p>
            <a:r>
              <a:rPr lang="en-US" dirty="0" smtClean="0"/>
              <a:t>Range of costs from 5% to 20%</a:t>
            </a:r>
          </a:p>
          <a:p>
            <a:pPr marL="0" indent="0">
              <a:buNone/>
            </a:pPr>
            <a:endParaRPr lang="en-US" dirty="0"/>
          </a:p>
        </p:txBody>
      </p:sp>
      <p:pic>
        <p:nvPicPr>
          <p:cNvPr id="4" name="Picture 3" descr="00071144.wmf"/>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77000" y="4419600"/>
            <a:ext cx="2019300" cy="166891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39792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 Placeholder 4"/>
          <p:cNvSpPr>
            <a:spLocks noGrp="1"/>
          </p:cNvSpPr>
          <p:nvPr>
            <p:ph type="body" idx="10"/>
          </p:nvPr>
        </p:nvSpPr>
        <p:spPr/>
        <p:txBody>
          <a:bodyPr/>
          <a:lstStyle/>
          <a:p>
            <a:r>
              <a:rPr lang="en-US" dirty="0" smtClean="0"/>
              <a:t>New Legislation</a:t>
            </a:r>
            <a:br>
              <a:rPr lang="en-US" dirty="0" smtClean="0"/>
            </a:br>
            <a:r>
              <a:rPr lang="en-US" dirty="0" smtClean="0"/>
              <a:t>opens the door for more options for charters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46244" y="376238"/>
            <a:ext cx="8453122" cy="509374"/>
          </a:xfrm>
        </p:spPr>
        <p:txBody>
          <a:bodyPr/>
          <a:lstStyle/>
          <a:p>
            <a:r>
              <a:rPr lang="en-US" dirty="0" smtClean="0"/>
              <a:t>Charter Cash – New EC Language (2012-13)</a:t>
            </a:r>
            <a:endParaRPr lang="en-US" dirty="0"/>
          </a:p>
        </p:txBody>
      </p:sp>
      <p:sp>
        <p:nvSpPr>
          <p:cNvPr id="3" name="Content Placeholder 2"/>
          <p:cNvSpPr>
            <a:spLocks noGrp="1"/>
          </p:cNvSpPr>
          <p:nvPr>
            <p:ph idx="1"/>
          </p:nvPr>
        </p:nvSpPr>
        <p:spPr/>
        <p:txBody>
          <a:bodyPr/>
          <a:lstStyle/>
          <a:p>
            <a:pPr>
              <a:buNone/>
            </a:pPr>
            <a:r>
              <a:rPr lang="en-US" sz="1600" dirty="0" smtClean="0"/>
              <a:t>SEC. 54. Section 47603 of the Education Code is amended to read:</a:t>
            </a:r>
          </a:p>
          <a:p>
            <a:pPr>
              <a:buNone/>
            </a:pPr>
            <a:r>
              <a:rPr lang="en-US" sz="1600" dirty="0" smtClean="0"/>
              <a:t>47603. (a) This part shall not be construed to prohibit any private person or organization from providing funding or other assistance to the establishment or operation of a charter school.</a:t>
            </a:r>
          </a:p>
          <a:p>
            <a:pPr>
              <a:buNone/>
            </a:pPr>
            <a:r>
              <a:rPr lang="en-US" sz="1600" dirty="0" smtClean="0"/>
              <a:t>(b) (1) A charter school may contract with a county superintendent of schools or a county board of education for purposes of borrowing moneys pursuant to subdivision (f) of Section 1042.</a:t>
            </a:r>
          </a:p>
          <a:p>
            <a:pPr>
              <a:buNone/>
            </a:pPr>
            <a:r>
              <a:rPr lang="en-US" sz="1600" dirty="0" smtClean="0"/>
              <a:t>(2) Moneys borrowed pursuant to subdivision (f) of Section 1042 shall be expended by a charter school solely for purposes of meeting the cash management needs of the charter school due to the deferral of apportionment payments pursuant to Sections 14041.5, 14041.6, 14041.65, and 14041.7 and pursuant to Sections 16325, 16325.5, and 16326 of the Government Code and shall not be used for purposes of making capital acquisitions.</a:t>
            </a:r>
          </a:p>
          <a:p>
            <a:pPr>
              <a:buNone/>
            </a:pPr>
            <a:r>
              <a:rPr lang="en-US" sz="1600" dirty="0" smtClean="0"/>
              <a:t>(c) This section shall become inoperative on July 1, 2017, and, as of January 1, 2018, is repealed, unless a later enacted statute, that becomes operative on or before January 1, 2018, deletes or extends the dates on which it becomes inoperative and is repealed.</a:t>
            </a:r>
          </a:p>
          <a:p>
            <a:pPr>
              <a:buNone/>
            </a:pP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1600" dirty="0" smtClean="0"/>
              <a:t>SEC. 51. Section 42621 of the Education Code is amended to read:</a:t>
            </a:r>
          </a:p>
          <a:p>
            <a:r>
              <a:rPr lang="en-US" sz="1600" dirty="0" smtClean="0"/>
              <a:t>42621. The county superintendent of schools of each county, with the approval of the county board of education, may make temporary transfers to a school district or charter school that does not have sufficient money to its credit to meet current operating expenses from the county school service fund, in amounts and at times that the county superintendent of schools deems necessary. These transfers shall not exceed 85 percent of the amount of money accruing to the school district or charter school at the time of transfer. The amounts so transferred shall be repaid to the county school service fund before June 30 of the current year from any funds subsequently received by the school district or charter school.</a:t>
            </a:r>
          </a:p>
          <a:p>
            <a:r>
              <a:rPr lang="en-US" sz="1600" dirty="0" smtClean="0"/>
              <a:t>SEC. 52. Section 42622 of the Education Code is amended to read:</a:t>
            </a:r>
          </a:p>
          <a:p>
            <a:r>
              <a:rPr lang="en-US" sz="1600" dirty="0" smtClean="0"/>
              <a:t>42622. The county superintendent of schools, with the approval of the county board of education, may make an apportionment to a school district or charter school from the county school service fund conditional upon the repayment to the fund during the next succeeding fiscal year of the amount apportioned to the school district or charter school and, during the next succeeding fiscal year, shall transfer the amount of the apportionment from the general fund of the school district or charter school to the county school service fund.</a:t>
            </a:r>
          </a:p>
          <a:p>
            <a:endParaRPr lang="en-US" sz="1600" dirty="0"/>
          </a:p>
        </p:txBody>
      </p:sp>
      <p:sp>
        <p:nvSpPr>
          <p:cNvPr id="5" name="Title 1"/>
          <p:cNvSpPr>
            <a:spLocks noGrp="1"/>
          </p:cNvSpPr>
          <p:nvPr>
            <p:ph type="title"/>
          </p:nvPr>
        </p:nvSpPr>
        <p:spPr/>
        <p:txBody>
          <a:bodyPr/>
          <a:lstStyle/>
          <a:p>
            <a:r>
              <a:rPr lang="en-US" dirty="0" smtClean="0"/>
              <a:t>Charter Cash – New EC Language (2012-13)</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590712" y="376238"/>
            <a:ext cx="1964166" cy="509374"/>
          </a:xfrm>
        </p:spPr>
        <p:txBody>
          <a:bodyPr/>
          <a:lstStyle/>
          <a:p>
            <a:r>
              <a:rPr lang="en-US" dirty="0" smtClean="0"/>
              <a:t>Summary</a:t>
            </a:r>
            <a:endParaRPr lang="en-US" dirty="0"/>
          </a:p>
        </p:txBody>
      </p:sp>
      <p:sp>
        <p:nvSpPr>
          <p:cNvPr id="3" name="Content Placeholder 2"/>
          <p:cNvSpPr>
            <a:spLocks noGrp="1"/>
          </p:cNvSpPr>
          <p:nvPr>
            <p:ph idx="1"/>
          </p:nvPr>
        </p:nvSpPr>
        <p:spPr/>
        <p:txBody>
          <a:bodyPr/>
          <a:lstStyle/>
          <a:p>
            <a:pPr lvl="1" eaLnBrk="1" hangingPunct="1">
              <a:spcAft>
                <a:spcPts val="900"/>
              </a:spcAft>
              <a:buNone/>
            </a:pPr>
            <a:r>
              <a:rPr lang="en-US" sz="2200" dirty="0" smtClean="0"/>
              <a:t>County offices of Education (COE) may make cash loans to charter schools</a:t>
            </a:r>
          </a:p>
          <a:p>
            <a:pPr lvl="2" eaLnBrk="1" hangingPunct="1">
              <a:spcAft>
                <a:spcPts val="900"/>
              </a:spcAft>
            </a:pPr>
            <a:r>
              <a:rPr lang="en-US" sz="2200" dirty="0" smtClean="0"/>
              <a:t>COE (not an authorizer) may enter into a contractual agreement </a:t>
            </a:r>
          </a:p>
          <a:p>
            <a:pPr lvl="2" eaLnBrk="1" hangingPunct="1">
              <a:spcAft>
                <a:spcPts val="900"/>
              </a:spcAft>
            </a:pPr>
            <a:r>
              <a:rPr lang="en-US" sz="2200" dirty="0" smtClean="0"/>
              <a:t>For cash flow due to deferrals, not for capital acquisition</a:t>
            </a:r>
          </a:p>
          <a:p>
            <a:pPr lvl="2" eaLnBrk="1" hangingPunct="1">
              <a:spcAft>
                <a:spcPts val="900"/>
              </a:spcAft>
            </a:pPr>
            <a:r>
              <a:rPr lang="en-US" sz="2200" dirty="0" smtClean="0"/>
              <a:t>Authorization through July 2017</a:t>
            </a:r>
          </a:p>
          <a:p>
            <a:pPr lvl="2" eaLnBrk="1" hangingPunct="1">
              <a:spcAft>
                <a:spcPts val="900"/>
              </a:spcAft>
            </a:pPr>
            <a:r>
              <a:rPr lang="en-US" sz="2200" dirty="0" smtClean="0"/>
              <a:t>Current County Superintendent of Schools authority to make transfers/advance apportionments to school districts  is extended to charter schools as well.</a:t>
            </a:r>
          </a:p>
          <a:p>
            <a:endParaRPr lang="en-US" sz="2200"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 Placeholder 4"/>
          <p:cNvSpPr>
            <a:spLocks noGrp="1"/>
          </p:cNvSpPr>
          <p:nvPr>
            <p:ph type="body" idx="10"/>
          </p:nvPr>
        </p:nvSpPr>
        <p:spPr/>
        <p:txBody>
          <a:bodyPr/>
          <a:lstStyle/>
          <a:p>
            <a:r>
              <a:rPr lang="en-US" dirty="0" smtClean="0"/>
              <a:t>El Dorado County Office of Ed  </a:t>
            </a:r>
            <a:br>
              <a:rPr lang="en-US" dirty="0" smtClean="0"/>
            </a:br>
            <a:r>
              <a:rPr lang="en-US" dirty="0" smtClean="0"/>
              <a:t>Testing the marketplace</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166450" y="376238"/>
            <a:ext cx="4812702" cy="509374"/>
          </a:xfrm>
        </p:spPr>
        <p:txBody>
          <a:bodyPr/>
          <a:lstStyle/>
          <a:p>
            <a:r>
              <a:rPr lang="en-US" dirty="0" smtClean="0"/>
              <a:t>Testing the Market Place</a:t>
            </a:r>
            <a:endParaRPr lang="en-US" dirty="0"/>
          </a:p>
        </p:txBody>
      </p:sp>
      <p:sp>
        <p:nvSpPr>
          <p:cNvPr id="3" name="Content Placeholder 2"/>
          <p:cNvSpPr>
            <a:spLocks noGrp="1"/>
          </p:cNvSpPr>
          <p:nvPr>
            <p:ph idx="1"/>
          </p:nvPr>
        </p:nvSpPr>
        <p:spPr/>
        <p:txBody>
          <a:bodyPr/>
          <a:lstStyle/>
          <a:p>
            <a:r>
              <a:rPr lang="en-US" dirty="0" smtClean="0"/>
              <a:t>Assumption</a:t>
            </a:r>
          </a:p>
          <a:p>
            <a:pPr lvl="1"/>
            <a:r>
              <a:rPr lang="en-US" dirty="0" smtClean="0"/>
              <a:t>Start with a core group of charters</a:t>
            </a:r>
          </a:p>
          <a:p>
            <a:pPr lvl="1"/>
            <a:r>
              <a:rPr lang="en-US" dirty="0" smtClean="0"/>
              <a:t>History of strong leadership</a:t>
            </a:r>
          </a:p>
          <a:p>
            <a:pPr lvl="1"/>
            <a:r>
              <a:rPr lang="en-US" dirty="0" smtClean="0"/>
              <a:t>Track record of student achievement</a:t>
            </a:r>
          </a:p>
          <a:p>
            <a:pPr lvl="1"/>
            <a:r>
              <a:rPr lang="en-US" dirty="0" smtClean="0"/>
              <a:t>Solid financial expertise</a:t>
            </a:r>
          </a:p>
          <a:p>
            <a:pPr lvl="1"/>
            <a:r>
              <a:rPr lang="en-US" dirty="0" smtClean="0"/>
              <a:t>Balance sheet with strong net asset position</a:t>
            </a:r>
          </a:p>
          <a:p>
            <a:pPr lvl="1"/>
            <a:r>
              <a:rPr lang="en-US" dirty="0" smtClean="0"/>
              <a:t>Test the market place for competitive interest rates</a:t>
            </a:r>
          </a:p>
          <a:p>
            <a:pPr lvl="1"/>
            <a:endParaRPr lang="en-US" dirty="0" smtClean="0"/>
          </a:p>
          <a:p>
            <a:pPr lvl="1"/>
            <a:endParaRPr lang="en-US" dirty="0" smtClean="0"/>
          </a:p>
          <a:p>
            <a:pPr lvl="1"/>
            <a:endParaRPr lang="en-US" dirty="0"/>
          </a:p>
        </p:txBody>
      </p:sp>
      <p:pic>
        <p:nvPicPr>
          <p:cNvPr id="29698" name="Picture 2" descr="C:\Users\fheim\AppData\Local\Microsoft\Windows\Temporary Internet Files\Content.IE5\6Y8Y3IBV\MC900090555[1].wmf"/>
          <p:cNvPicPr>
            <a:picLocks noChangeAspect="1" noChangeArrowheads="1"/>
          </p:cNvPicPr>
          <p:nvPr/>
        </p:nvPicPr>
        <p:blipFill>
          <a:blip r:embed="rId2"/>
          <a:srcRect/>
          <a:stretch>
            <a:fillRect/>
          </a:stretch>
        </p:blipFill>
        <p:spPr bwMode="auto">
          <a:xfrm>
            <a:off x="2971800" y="4495800"/>
            <a:ext cx="2282605" cy="190009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29585" y="376238"/>
            <a:ext cx="7486485" cy="519825"/>
          </a:xfrm>
        </p:spPr>
        <p:txBody>
          <a:bodyPr/>
          <a:lstStyle/>
          <a:p>
            <a:r>
              <a:rPr lang="en-US" dirty="0" smtClean="0"/>
              <a:t>El Dorado Charter Cash Options Corp. </a:t>
            </a:r>
            <a:endParaRPr lang="en-US" dirty="0"/>
          </a:p>
        </p:txBody>
      </p:sp>
      <p:sp>
        <p:nvSpPr>
          <p:cNvPr id="3" name="Content Placeholder 2"/>
          <p:cNvSpPr>
            <a:spLocks noGrp="1"/>
          </p:cNvSpPr>
          <p:nvPr>
            <p:ph idx="1"/>
          </p:nvPr>
        </p:nvSpPr>
        <p:spPr>
          <a:xfrm>
            <a:off x="508000" y="1371600"/>
            <a:ext cx="8139113" cy="4652963"/>
          </a:xfrm>
        </p:spPr>
        <p:txBody>
          <a:bodyPr/>
          <a:lstStyle/>
          <a:p>
            <a:pPr>
              <a:lnSpc>
                <a:spcPct val="100000"/>
              </a:lnSpc>
              <a:spcBef>
                <a:spcPts val="500"/>
              </a:spcBef>
              <a:spcAft>
                <a:spcPts val="1000"/>
              </a:spcAft>
            </a:pPr>
            <a:r>
              <a:rPr lang="en-US" dirty="0" smtClean="0"/>
              <a:t>“ECCO”</a:t>
            </a:r>
          </a:p>
          <a:p>
            <a:pPr lvl="1">
              <a:lnSpc>
                <a:spcPct val="100000"/>
              </a:lnSpc>
              <a:spcBef>
                <a:spcPts val="500"/>
              </a:spcBef>
              <a:spcAft>
                <a:spcPts val="1000"/>
              </a:spcAft>
            </a:pPr>
            <a:r>
              <a:rPr lang="en-US" dirty="0" smtClean="0"/>
              <a:t>Established by El Dorado County Office of Education</a:t>
            </a:r>
          </a:p>
          <a:p>
            <a:pPr lvl="1">
              <a:lnSpc>
                <a:spcPct val="100000"/>
              </a:lnSpc>
              <a:spcBef>
                <a:spcPts val="500"/>
              </a:spcBef>
              <a:spcAft>
                <a:spcPts val="1000"/>
              </a:spcAft>
            </a:pPr>
            <a:r>
              <a:rPr lang="en-US" dirty="0" smtClean="0"/>
              <a:t>Intended to provide a vehicle to bring charters together to the marketplace</a:t>
            </a:r>
            <a:r>
              <a:rPr lang="en-US" dirty="0"/>
              <a:t> </a:t>
            </a:r>
            <a:r>
              <a:rPr lang="en-US" dirty="0" smtClean="0"/>
              <a:t>and influence borrowing options for charters</a:t>
            </a:r>
          </a:p>
          <a:p>
            <a:pPr lvl="1">
              <a:lnSpc>
                <a:spcPct val="100000"/>
              </a:lnSpc>
              <a:spcBef>
                <a:spcPts val="500"/>
              </a:spcBef>
              <a:spcAft>
                <a:spcPts val="1000"/>
              </a:spcAft>
            </a:pPr>
            <a:r>
              <a:rPr lang="en-US" dirty="0" smtClean="0"/>
              <a:t>Ability to coordinate intercept agreements</a:t>
            </a:r>
          </a:p>
          <a:p>
            <a:pPr>
              <a:lnSpc>
                <a:spcPct val="100000"/>
              </a:lnSpc>
              <a:spcBef>
                <a:spcPts val="500"/>
              </a:spcBef>
              <a:spcAft>
                <a:spcPts val="1000"/>
              </a:spcAft>
            </a:pPr>
            <a:r>
              <a:rPr lang="en-US" dirty="0" smtClean="0"/>
              <a:t>Explore Partnerships with other agencies</a:t>
            </a:r>
          </a:p>
          <a:p>
            <a:pPr lvl="1">
              <a:lnSpc>
                <a:spcPct val="100000"/>
              </a:lnSpc>
              <a:spcBef>
                <a:spcPts val="500"/>
              </a:spcBef>
              <a:spcAft>
                <a:spcPts val="1000"/>
              </a:spcAft>
            </a:pPr>
            <a:r>
              <a:rPr lang="en-US" dirty="0" err="1" smtClean="0"/>
              <a:t>E.g</a:t>
            </a:r>
            <a:r>
              <a:rPr lang="en-US" dirty="0" smtClean="0"/>
              <a:t> CA School Finance Authority</a:t>
            </a:r>
          </a:p>
          <a:p>
            <a:pPr>
              <a:lnSpc>
                <a:spcPct val="100000"/>
              </a:lnSpc>
              <a:spcBef>
                <a:spcPts val="500"/>
              </a:spcBef>
              <a:spcAft>
                <a:spcPts val="1000"/>
              </a:spcAft>
            </a:pPr>
            <a:r>
              <a:rPr lang="en-US" dirty="0" smtClean="0"/>
              <a:t>Coordinate an  RFP (Request for Proposal)</a:t>
            </a:r>
          </a:p>
          <a:p>
            <a:pPr>
              <a:lnSpc>
                <a:spcPct val="100000"/>
              </a:lnSpc>
              <a:spcBef>
                <a:spcPts val="500"/>
              </a:spcBef>
              <a:spcAft>
                <a:spcPts val="1000"/>
              </a:spcAft>
              <a:buNone/>
            </a:pPr>
            <a:endParaRPr lang="en-US"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08310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865563" y="457200"/>
            <a:ext cx="1552575" cy="519113"/>
          </a:xfrm>
        </p:spPr>
        <p:txBody>
          <a:bodyPr/>
          <a:lstStyle/>
          <a:p>
            <a:r>
              <a:rPr lang="en-US" dirty="0">
                <a:solidFill>
                  <a:srgbClr val="008000"/>
                </a:solidFill>
                <a:latin typeface="Times" charset="0"/>
                <a:ea typeface="ＭＳ Ｐゴシック" charset="0"/>
                <a:cs typeface="ＭＳ Ｐゴシック" charset="0"/>
              </a:rPr>
              <a:t>Agenda</a:t>
            </a:r>
          </a:p>
        </p:txBody>
      </p:sp>
      <p:sp>
        <p:nvSpPr>
          <p:cNvPr id="17411" name="Rectangle 13"/>
          <p:cNvSpPr>
            <a:spLocks noGrp="1" noChangeArrowheads="1"/>
          </p:cNvSpPr>
          <p:nvPr>
            <p:ph type="body" idx="1"/>
          </p:nvPr>
        </p:nvSpPr>
        <p:spPr>
          <a:xfrm>
            <a:off x="457200" y="1752600"/>
            <a:ext cx="8001000" cy="4495800"/>
          </a:xfrm>
          <a:noFill/>
        </p:spPr>
        <p:txBody>
          <a:bodyPr/>
          <a:lstStyle/>
          <a:p>
            <a:pPr>
              <a:lnSpc>
                <a:spcPts val="2650"/>
              </a:lnSpc>
              <a:spcBef>
                <a:spcPts val="1000"/>
              </a:spcBef>
              <a:spcAft>
                <a:spcPts val="1000"/>
              </a:spcAft>
            </a:pPr>
            <a:r>
              <a:rPr lang="en-US" dirty="0" smtClean="0">
                <a:latin typeface="Times" charset="0"/>
                <a:ea typeface="ＭＳ Ｐゴシック" charset="0"/>
                <a:cs typeface="ＭＳ Ｐゴシック" charset="0"/>
              </a:rPr>
              <a:t>Working Capital Need (Deferrals)</a:t>
            </a:r>
          </a:p>
          <a:p>
            <a:pPr>
              <a:lnSpc>
                <a:spcPts val="2650"/>
              </a:lnSpc>
              <a:spcBef>
                <a:spcPts val="1000"/>
              </a:spcBef>
              <a:spcAft>
                <a:spcPts val="1000"/>
              </a:spcAft>
            </a:pPr>
            <a:r>
              <a:rPr lang="en-US" dirty="0" smtClean="0">
                <a:latin typeface="Times" charset="0"/>
                <a:ea typeface="ＭＳ Ｐゴシック" charset="0"/>
                <a:cs typeface="ＭＳ Ｐゴシック" charset="0"/>
              </a:rPr>
              <a:t>Working Capital Borrowing Options (Districts/Charters)</a:t>
            </a:r>
          </a:p>
          <a:p>
            <a:pPr>
              <a:lnSpc>
                <a:spcPts val="2650"/>
              </a:lnSpc>
              <a:spcBef>
                <a:spcPts val="1000"/>
              </a:spcBef>
              <a:spcAft>
                <a:spcPts val="1000"/>
              </a:spcAft>
            </a:pPr>
            <a:r>
              <a:rPr lang="en-US" dirty="0" smtClean="0">
                <a:latin typeface="Times" charset="0"/>
                <a:ea typeface="ＭＳ Ｐゴシック" charset="0"/>
                <a:cs typeface="ＭＳ Ｐゴシック" charset="0"/>
              </a:rPr>
              <a:t>Legislative Solutions</a:t>
            </a:r>
          </a:p>
          <a:p>
            <a:pPr>
              <a:lnSpc>
                <a:spcPts val="2650"/>
              </a:lnSpc>
              <a:spcBef>
                <a:spcPts val="1000"/>
              </a:spcBef>
              <a:spcAft>
                <a:spcPts val="1000"/>
              </a:spcAft>
            </a:pPr>
            <a:r>
              <a:rPr lang="en-US" dirty="0" smtClean="0">
                <a:latin typeface="Times" charset="0"/>
                <a:ea typeface="ＭＳ Ｐゴシック" charset="0"/>
                <a:cs typeface="ＭＳ Ｐゴシック" charset="0"/>
              </a:rPr>
              <a:t>El Dorado County Superintendent of Schools’ Research</a:t>
            </a:r>
          </a:p>
          <a:p>
            <a:pPr>
              <a:lnSpc>
                <a:spcPts val="2650"/>
              </a:lnSpc>
              <a:spcBef>
                <a:spcPts val="1000"/>
              </a:spcBef>
              <a:spcAft>
                <a:spcPts val="1000"/>
              </a:spcAft>
            </a:pPr>
            <a:r>
              <a:rPr lang="en-US" dirty="0" smtClean="0">
                <a:latin typeface="Times" charset="0"/>
                <a:ea typeface="ＭＳ Ｐゴシック" charset="0"/>
                <a:cs typeface="ＭＳ Ｐゴシック" charset="0"/>
              </a:rPr>
              <a:t>Cost of Borrowing</a:t>
            </a:r>
          </a:p>
          <a:p>
            <a:pPr>
              <a:lnSpc>
                <a:spcPts val="2650"/>
              </a:lnSpc>
              <a:spcBef>
                <a:spcPts val="1000"/>
              </a:spcBef>
              <a:spcAft>
                <a:spcPts val="1000"/>
              </a:spcAft>
            </a:pPr>
            <a:r>
              <a:rPr lang="en-US" dirty="0" smtClean="0">
                <a:latin typeface="Times" charset="0"/>
                <a:ea typeface="ＭＳ Ｐゴシック" charset="0"/>
                <a:cs typeface="ＭＳ Ｐゴシック" charset="0"/>
              </a:rPr>
              <a:t>Development of Credit Market for Charters</a:t>
            </a:r>
          </a:p>
          <a:p>
            <a:pPr>
              <a:lnSpc>
                <a:spcPts val="2650"/>
              </a:lnSpc>
              <a:spcBef>
                <a:spcPts val="1000"/>
              </a:spcBef>
              <a:spcAft>
                <a:spcPts val="1000"/>
              </a:spcAft>
            </a:pPr>
            <a:r>
              <a:rPr lang="en-US" dirty="0" smtClean="0">
                <a:latin typeface="Times" charset="0"/>
                <a:ea typeface="ＭＳ Ｐゴシック" charset="0"/>
                <a:cs typeface="ＭＳ Ｐゴシック" charset="0"/>
              </a:rPr>
              <a:t>Closing</a:t>
            </a:r>
            <a:endParaRPr lang="en-US" dirty="0">
              <a:latin typeface="Times" charset="0"/>
              <a:ea typeface="ＭＳ Ｐゴシック" charset="0"/>
              <a:cs typeface="ＭＳ Ｐゴシック" charset="0"/>
            </a:endParaRPr>
          </a:p>
        </p:txBody>
      </p:sp>
      <p:pic>
        <p:nvPicPr>
          <p:cNvPr id="17412" name="Picture 13"/>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858000" y="4495800"/>
            <a:ext cx="1752600" cy="1752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756081" y="376238"/>
            <a:ext cx="5633439" cy="509374"/>
          </a:xfrm>
        </p:spPr>
        <p:txBody>
          <a:bodyPr/>
          <a:lstStyle/>
          <a:p>
            <a:r>
              <a:rPr lang="en-US" dirty="0" smtClean="0"/>
              <a:t>CA School Finance Authority</a:t>
            </a:r>
            <a:endParaRPr lang="en-US" dirty="0"/>
          </a:p>
        </p:txBody>
      </p:sp>
      <p:sp>
        <p:nvSpPr>
          <p:cNvPr id="3" name="Content Placeholder 2"/>
          <p:cNvSpPr>
            <a:spLocks noGrp="1"/>
          </p:cNvSpPr>
          <p:nvPr>
            <p:ph idx="1"/>
          </p:nvPr>
        </p:nvSpPr>
        <p:spPr/>
        <p:txBody>
          <a:bodyPr/>
          <a:lstStyle/>
          <a:p>
            <a:r>
              <a:rPr lang="en-US" sz="1800" dirty="0" smtClean="0"/>
              <a:t>The California School Finance Authority (CSFA) was created in 1985 to finance educational facilities and provide school districts and community college districts access to working capital. Since its inception, the Authority has developed a number of school facilities financing programs and most recently is focused on assisting charter schools to meet their facility needs. </a:t>
            </a:r>
          </a:p>
          <a:p>
            <a:endParaRPr lang="en-US" sz="1800" dirty="0" smtClean="0"/>
          </a:p>
          <a:p>
            <a:r>
              <a:rPr lang="en-US" sz="1800" dirty="0" smtClean="0"/>
              <a:t>The Charter School Facilities Program is a $900 million program that provides low-cost financing for charter school facilities. Projects will receive 50 percent of their costs in the form of a state grant, while the school is responsible for the balance of the project costs through either a lump sum matching payment or a long-term loan from the state.</a:t>
            </a:r>
          </a:p>
          <a:p>
            <a:endParaRPr lang="en-US" sz="1800" dirty="0" smtClean="0"/>
          </a:p>
          <a:p>
            <a:r>
              <a:rPr lang="en-US" sz="1800" dirty="0" smtClean="0"/>
              <a:t>The Charter School Facilities Credit Enhancement Grant Program is an $8.3 million program that serves to fund debt service reserves for the financing of acquisition, renovation, or construction of charter school facilities, or the refinancing of existing charter school facility debt. </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737117" y="376238"/>
            <a:ext cx="3671364" cy="509374"/>
          </a:xfrm>
        </p:spPr>
        <p:txBody>
          <a:bodyPr/>
          <a:lstStyle/>
          <a:p>
            <a:r>
              <a:rPr lang="en-US" dirty="0" smtClean="0"/>
              <a:t>Results of our RFP</a:t>
            </a:r>
            <a:endParaRPr lang="en-US" dirty="0"/>
          </a:p>
        </p:txBody>
      </p:sp>
      <p:sp>
        <p:nvSpPr>
          <p:cNvPr id="3" name="Content Placeholder 2"/>
          <p:cNvSpPr>
            <a:spLocks noGrp="1"/>
          </p:cNvSpPr>
          <p:nvPr>
            <p:ph idx="1"/>
          </p:nvPr>
        </p:nvSpPr>
        <p:spPr>
          <a:xfrm>
            <a:off x="508000" y="1454150"/>
            <a:ext cx="8139113" cy="4794250"/>
          </a:xfrm>
        </p:spPr>
        <p:txBody>
          <a:bodyPr/>
          <a:lstStyle/>
          <a:p>
            <a:r>
              <a:rPr lang="en-US" dirty="0" smtClean="0"/>
              <a:t>Encouraging</a:t>
            </a:r>
          </a:p>
          <a:p>
            <a:pPr lvl="1"/>
            <a:r>
              <a:rPr lang="en-US" dirty="0" smtClean="0"/>
              <a:t>More vendors recognizing charters as a lending  opportunity</a:t>
            </a:r>
          </a:p>
          <a:p>
            <a:pPr lvl="1"/>
            <a:r>
              <a:rPr lang="en-US" dirty="0" smtClean="0"/>
              <a:t>More competition means lower rates</a:t>
            </a:r>
          </a:p>
          <a:p>
            <a:pPr lvl="1"/>
            <a:endParaRPr lang="en-US" dirty="0" smtClean="0"/>
          </a:p>
          <a:p>
            <a:r>
              <a:rPr lang="en-US" dirty="0" smtClean="0"/>
              <a:t>Discouraging</a:t>
            </a:r>
          </a:p>
          <a:p>
            <a:pPr lvl="1"/>
            <a:r>
              <a:rPr lang="en-US" dirty="0" smtClean="0"/>
              <a:t>Rates still higher than those currently experienced by school districts</a:t>
            </a:r>
          </a:p>
          <a:p>
            <a:pPr lvl="1"/>
            <a:r>
              <a:rPr lang="en-US" dirty="0" smtClean="0"/>
              <a:t>School districts generally have higher reserves than charters (20%+)</a:t>
            </a:r>
          </a:p>
          <a:p>
            <a:pPr lvl="1"/>
            <a:r>
              <a:rPr lang="en-US" dirty="0" smtClean="0"/>
              <a:t>Charters can (and do) close operations and go out of business</a:t>
            </a:r>
          </a:p>
          <a:p>
            <a:pPr lvl="1"/>
            <a:endParaRPr lang="en-US" dirty="0" smtClean="0"/>
          </a:p>
          <a:p>
            <a:pPr lvl="1"/>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ext Placeholder 8"/>
          <p:cNvSpPr>
            <a:spLocks noGrp="1"/>
          </p:cNvSpPr>
          <p:nvPr>
            <p:ph type="body" idx="10"/>
          </p:nvPr>
        </p:nvSpPr>
        <p:spPr/>
        <p:txBody>
          <a:bodyPr/>
          <a:lstStyle/>
          <a:p>
            <a:r>
              <a:rPr lang="en-US" dirty="0" smtClean="0"/>
              <a:t>Results of research</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652025" y="375698"/>
            <a:ext cx="1841473" cy="519825"/>
          </a:xfrm>
        </p:spPr>
        <p:txBody>
          <a:bodyPr/>
          <a:lstStyle/>
          <a:p>
            <a:r>
              <a:rPr lang="en-US" dirty="0" smtClean="0"/>
              <a:t>Research</a:t>
            </a:r>
            <a:endParaRPr lang="en-US" dirty="0"/>
          </a:p>
        </p:txBody>
      </p:sp>
      <p:sp>
        <p:nvSpPr>
          <p:cNvPr id="3" name="Content Placeholder 2"/>
          <p:cNvSpPr>
            <a:spLocks noGrp="1"/>
          </p:cNvSpPr>
          <p:nvPr>
            <p:ph idx="1"/>
          </p:nvPr>
        </p:nvSpPr>
        <p:spPr>
          <a:xfrm>
            <a:off x="533401" y="1371601"/>
            <a:ext cx="8139113" cy="4876800"/>
          </a:xfrm>
        </p:spPr>
        <p:txBody>
          <a:bodyPr/>
          <a:lstStyle/>
          <a:p>
            <a:r>
              <a:rPr lang="en-US" dirty="0" smtClean="0"/>
              <a:t>Request for Proposal sent to 30 financial institutions and finance companies</a:t>
            </a:r>
          </a:p>
          <a:p>
            <a:r>
              <a:rPr lang="en-US" dirty="0" smtClean="0"/>
              <a:t>Proposals received from 5 Teams</a:t>
            </a:r>
          </a:p>
          <a:p>
            <a:pPr lvl="2"/>
            <a:r>
              <a:rPr lang="en-US" dirty="0" smtClean="0"/>
              <a:t>Interviews and follow up discussions were held</a:t>
            </a:r>
          </a:p>
          <a:p>
            <a:r>
              <a:rPr lang="en-US" dirty="0" smtClean="0"/>
              <a:t>What we learned</a:t>
            </a:r>
          </a:p>
          <a:p>
            <a:pPr lvl="1"/>
            <a:r>
              <a:rPr lang="en-US" dirty="0" smtClean="0"/>
              <a:t>Lenders with the most knowledge of charter credit had limited access to capital to lend.</a:t>
            </a:r>
          </a:p>
          <a:p>
            <a:pPr lvl="2"/>
            <a:r>
              <a:rPr lang="en-US" dirty="0"/>
              <a:t>C</a:t>
            </a:r>
            <a:r>
              <a:rPr lang="en-US" dirty="0" smtClean="0"/>
              <a:t>ouldn’t satisfy a large need or pricing was high.</a:t>
            </a:r>
          </a:p>
          <a:p>
            <a:pPr lvl="1"/>
            <a:r>
              <a:rPr lang="en-US" dirty="0" smtClean="0"/>
              <a:t>Lenders with best access to capital had least knowledge of charter credit.</a:t>
            </a:r>
          </a:p>
          <a:p>
            <a:pPr lvl="2"/>
            <a:r>
              <a:rPr lang="en-US" dirty="0" smtClean="0"/>
              <a:t>Pricing was high.</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003918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63993" y="376238"/>
            <a:ext cx="8017668" cy="519825"/>
          </a:xfrm>
        </p:spPr>
        <p:txBody>
          <a:bodyPr/>
          <a:lstStyle/>
          <a:p>
            <a:r>
              <a:rPr lang="en-US" dirty="0" smtClean="0"/>
              <a:t>Cost for $1 M Borrowed:  4.32% - 21.38%</a:t>
            </a:r>
            <a:endParaRPr lang="en-US" dirty="0"/>
          </a:p>
        </p:txBody>
      </p:sp>
      <p:sp>
        <p:nvSpPr>
          <p:cNvPr id="3" name="Content Placeholder 2"/>
          <p:cNvSpPr>
            <a:spLocks noGrp="1"/>
          </p:cNvSpPr>
          <p:nvPr>
            <p:ph idx="1"/>
          </p:nvPr>
        </p:nvSpPr>
        <p:spPr/>
        <p:txBody>
          <a:bodyPr/>
          <a:lstStyle/>
          <a:p>
            <a:pPr>
              <a:buFont typeface="Lucida Grande"/>
              <a:buChar char="✔"/>
            </a:pPr>
            <a:endParaRPr lang="en-US" i="1" dirty="0" smtClean="0"/>
          </a:p>
          <a:p>
            <a:pPr>
              <a:buFont typeface="Lucida Grande"/>
              <a:buChar char="✔"/>
            </a:pPr>
            <a:endParaRPr lang="en-US" i="1" dirty="0"/>
          </a:p>
          <a:p>
            <a:pPr>
              <a:buFont typeface="Lucida Grande"/>
              <a:buChar char="✔"/>
            </a:pPr>
            <a:endParaRPr lang="en-US" i="1" dirty="0" smtClean="0"/>
          </a:p>
          <a:p>
            <a:pPr>
              <a:buFont typeface="Lucida Grande"/>
              <a:buChar char="✔"/>
            </a:pPr>
            <a:endParaRPr lang="en-US" i="1" dirty="0"/>
          </a:p>
          <a:p>
            <a:pPr>
              <a:buFont typeface="Lucida Grande"/>
              <a:buChar char="✔"/>
            </a:pPr>
            <a:endParaRPr lang="en-US" i="1" dirty="0" smtClean="0"/>
          </a:p>
          <a:p>
            <a:pPr>
              <a:buFont typeface="Lucida Grande"/>
              <a:buChar char="✔"/>
            </a:pPr>
            <a:endParaRPr lang="en-US" i="1" dirty="0"/>
          </a:p>
          <a:p>
            <a:pPr marL="0" indent="0">
              <a:buNone/>
            </a:pPr>
            <a:endParaRPr lang="en-US" i="1" dirty="0"/>
          </a:p>
          <a:p>
            <a:pPr marL="0" indent="0">
              <a:buNone/>
            </a:pPr>
            <a:endParaRPr lang="en-US" i="1" dirty="0"/>
          </a:p>
          <a:p>
            <a:pPr>
              <a:buFont typeface="Lucida Grande"/>
              <a:buChar char="✔"/>
            </a:pPr>
            <a:endParaRPr lang="en-US" i="1" dirty="0" smtClean="0"/>
          </a:p>
          <a:p>
            <a:pPr>
              <a:buFont typeface="Lucida Grande"/>
              <a:buChar char="✔"/>
            </a:pPr>
            <a:r>
              <a:rPr lang="en-US" i="1" dirty="0" smtClean="0"/>
              <a:t>Timing of cash flow (in and out) is important</a:t>
            </a:r>
          </a:p>
          <a:p>
            <a:pPr>
              <a:buFont typeface="Lucida Grande"/>
              <a:buChar char="✔"/>
            </a:pPr>
            <a:r>
              <a:rPr lang="en-US" i="1" dirty="0" smtClean="0"/>
              <a:t>TIC or True Interest Cost is the real cost of borrowing</a:t>
            </a:r>
          </a:p>
          <a:p>
            <a:pPr lvl="1"/>
            <a:endParaRPr lang="en-US" dirty="0" smtClean="0"/>
          </a:p>
          <a:p>
            <a:pPr lvl="1"/>
            <a:endParaRPr lang="en-US" dirty="0"/>
          </a:p>
        </p:txBody>
      </p:sp>
      <p:pic>
        <p:nvPicPr>
          <p:cNvPr id="7" name="Picture 6"/>
          <p:cNvPicPr>
            <a:picLocks noChangeAspect="1"/>
          </p:cNvPicPr>
          <p:nvPr/>
        </p:nvPicPr>
        <p:blipFill>
          <a:blip r:embed="rId3"/>
          <a:stretch>
            <a:fillRect/>
          </a:stretch>
        </p:blipFill>
        <p:spPr>
          <a:xfrm>
            <a:off x="457201" y="1447800"/>
            <a:ext cx="8320294" cy="3124200"/>
          </a:xfrm>
          <a:prstGeom prst="rect">
            <a:avLst/>
          </a:prstGeom>
        </p:spPr>
      </p:pic>
      <p:pic>
        <p:nvPicPr>
          <p:cNvPr id="10" name="Picture 9"/>
          <p:cNvPicPr>
            <a:picLocks noChangeAspect="1"/>
          </p:cNvPicPr>
          <p:nvPr/>
        </p:nvPicPr>
        <p:blipFill>
          <a:blip r:embed="rId4"/>
          <a:stretch>
            <a:fillRect/>
          </a:stretch>
        </p:blipFill>
        <p:spPr>
          <a:xfrm>
            <a:off x="533401" y="4648200"/>
            <a:ext cx="7899125" cy="165094"/>
          </a:xfrm>
          <a:prstGeom prst="rect">
            <a:avLst/>
          </a:prstGeom>
        </p:spPr>
      </p:pic>
      <p:cxnSp>
        <p:nvCxnSpPr>
          <p:cNvPr id="14" name="Straight Arrow Connector 13"/>
          <p:cNvCxnSpPr/>
          <p:nvPr/>
        </p:nvCxnSpPr>
        <p:spPr bwMode="auto">
          <a:xfrm flipH="1">
            <a:off x="990600" y="4267200"/>
            <a:ext cx="685800" cy="381000"/>
          </a:xfrm>
          <a:prstGeom prst="straightConnector1">
            <a:avLst/>
          </a:prstGeom>
          <a:noFill/>
          <a:ln w="127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830540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951274" y="457200"/>
            <a:ext cx="7279760" cy="519825"/>
          </a:xfrm>
        </p:spPr>
        <p:txBody>
          <a:bodyPr/>
          <a:lstStyle/>
          <a:p>
            <a:r>
              <a:rPr lang="en-US" dirty="0" smtClean="0">
                <a:solidFill>
                  <a:srgbClr val="008000"/>
                </a:solidFill>
                <a:latin typeface="Times" charset="0"/>
                <a:ea typeface="ＭＳ Ｐゴシック" charset="0"/>
                <a:cs typeface="ＭＳ Ｐゴシック" charset="0"/>
              </a:rPr>
              <a:t>Charter Credit Is Hard to Understand</a:t>
            </a:r>
            <a:endParaRPr lang="en-US" dirty="0">
              <a:solidFill>
                <a:srgbClr val="008000"/>
              </a:solidFill>
              <a:latin typeface="Times" charset="0"/>
              <a:ea typeface="ＭＳ Ｐゴシック" charset="0"/>
              <a:cs typeface="ＭＳ Ｐゴシック" charset="0"/>
            </a:endParaRPr>
          </a:p>
        </p:txBody>
      </p:sp>
      <p:cxnSp>
        <p:nvCxnSpPr>
          <p:cNvPr id="13" name="Straight Connector 12"/>
          <p:cNvCxnSpPr/>
          <p:nvPr/>
        </p:nvCxnSpPr>
        <p:spPr bwMode="auto">
          <a:xfrm>
            <a:off x="2508250" y="2209800"/>
            <a:ext cx="1280160" cy="0"/>
          </a:xfrm>
          <a:prstGeom prst="line">
            <a:avLst/>
          </a:prstGeom>
          <a:noFill/>
          <a:ln w="22225" cap="flat" cmpd="sng" algn="ctr">
            <a:solidFill>
              <a:schemeClr val="bg1"/>
            </a:solidFill>
            <a:prstDash val="dash"/>
            <a:round/>
            <a:headEnd type="none" w="med" len="med"/>
            <a:tailEnd type="none" w="med" len="med"/>
          </a:ln>
          <a:effectLst/>
        </p:spPr>
      </p:cxnSp>
      <p:pic>
        <p:nvPicPr>
          <p:cNvPr id="2" name="Picture 1" descr="Need Note for School Ten Dollars.PICT"/>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590800" y="1371600"/>
            <a:ext cx="4267200" cy="483616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753168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512846" y="376238"/>
            <a:ext cx="4119916" cy="519825"/>
          </a:xfrm>
        </p:spPr>
        <p:txBody>
          <a:bodyPr/>
          <a:lstStyle/>
          <a:p>
            <a:r>
              <a:rPr lang="en-US" dirty="0" smtClean="0"/>
              <a:t>Bank Credit Analysis</a:t>
            </a:r>
            <a:endParaRPr lang="en-US" dirty="0"/>
          </a:p>
        </p:txBody>
      </p:sp>
      <p:sp>
        <p:nvSpPr>
          <p:cNvPr id="3" name="Content Placeholder 2"/>
          <p:cNvSpPr>
            <a:spLocks noGrp="1"/>
          </p:cNvSpPr>
          <p:nvPr>
            <p:ph idx="1"/>
          </p:nvPr>
        </p:nvSpPr>
        <p:spPr>
          <a:xfrm>
            <a:off x="457200" y="1295400"/>
            <a:ext cx="8305800" cy="4953000"/>
          </a:xfrm>
        </p:spPr>
        <p:txBody>
          <a:bodyPr/>
          <a:lstStyle/>
          <a:p>
            <a:pPr algn="l">
              <a:spcBef>
                <a:spcPts val="0"/>
              </a:spcBef>
              <a:spcAft>
                <a:spcPts val="500"/>
              </a:spcAft>
            </a:pPr>
            <a:r>
              <a:rPr lang="en-US" dirty="0" smtClean="0"/>
              <a:t>Charter Credit</a:t>
            </a:r>
          </a:p>
          <a:p>
            <a:pPr lvl="1" algn="l">
              <a:spcBef>
                <a:spcPts val="0"/>
              </a:spcBef>
              <a:spcAft>
                <a:spcPts val="500"/>
              </a:spcAft>
            </a:pPr>
            <a:r>
              <a:rPr lang="en-US" dirty="0" smtClean="0"/>
              <a:t>Credit strengths often include:</a:t>
            </a:r>
          </a:p>
          <a:p>
            <a:pPr lvl="2" algn="l">
              <a:spcBef>
                <a:spcPts val="0"/>
              </a:spcBef>
              <a:spcAft>
                <a:spcPts val="500"/>
              </a:spcAft>
            </a:pPr>
            <a:r>
              <a:rPr lang="en-US" dirty="0" smtClean="0"/>
              <a:t>Growth in Accounts Receivable</a:t>
            </a:r>
          </a:p>
          <a:p>
            <a:pPr lvl="2" algn="l">
              <a:spcBef>
                <a:spcPts val="0"/>
              </a:spcBef>
              <a:spcAft>
                <a:spcPts val="500"/>
              </a:spcAft>
            </a:pPr>
            <a:r>
              <a:rPr lang="en-US" dirty="0" smtClean="0"/>
              <a:t>Increasing Days Cash on Hand</a:t>
            </a:r>
          </a:p>
          <a:p>
            <a:pPr lvl="1" algn="l">
              <a:spcBef>
                <a:spcPts val="0"/>
              </a:spcBef>
              <a:spcAft>
                <a:spcPts val="500"/>
              </a:spcAft>
            </a:pPr>
            <a:r>
              <a:rPr lang="en-US" dirty="0" smtClean="0"/>
              <a:t>Credit weaknesses often include:</a:t>
            </a:r>
          </a:p>
          <a:p>
            <a:pPr lvl="2" algn="l">
              <a:spcBef>
                <a:spcPts val="0"/>
              </a:spcBef>
              <a:spcAft>
                <a:spcPts val="500"/>
              </a:spcAft>
            </a:pPr>
            <a:r>
              <a:rPr lang="en-US" dirty="0" smtClean="0"/>
              <a:t>Operating losses</a:t>
            </a:r>
          </a:p>
          <a:p>
            <a:pPr lvl="2" algn="l">
              <a:spcBef>
                <a:spcPts val="0"/>
              </a:spcBef>
              <a:spcAft>
                <a:spcPts val="500"/>
              </a:spcAft>
            </a:pPr>
            <a:r>
              <a:rPr lang="en-US" dirty="0" smtClean="0"/>
              <a:t>Minimal Assets and Lack of Growth Trend in Assets</a:t>
            </a:r>
          </a:p>
          <a:p>
            <a:pPr lvl="2" algn="l">
              <a:spcBef>
                <a:spcPts val="0"/>
              </a:spcBef>
              <a:spcAft>
                <a:spcPts val="500"/>
              </a:spcAft>
            </a:pPr>
            <a:r>
              <a:rPr lang="en-US" dirty="0" smtClean="0"/>
              <a:t>Lack of Secondary Repayment Source</a:t>
            </a:r>
          </a:p>
          <a:p>
            <a:pPr lvl="2" algn="l">
              <a:spcBef>
                <a:spcPts val="0"/>
              </a:spcBef>
              <a:spcAft>
                <a:spcPts val="500"/>
              </a:spcAft>
            </a:pPr>
            <a:r>
              <a:rPr lang="en-US" dirty="0" smtClean="0"/>
              <a:t>Lack of Cash</a:t>
            </a:r>
          </a:p>
          <a:p>
            <a:pPr lvl="2" algn="l">
              <a:spcBef>
                <a:spcPts val="0"/>
              </a:spcBef>
              <a:spcAft>
                <a:spcPts val="500"/>
              </a:spcAft>
            </a:pPr>
            <a:r>
              <a:rPr lang="en-US" dirty="0" smtClean="0"/>
              <a:t>Current Ratio (Current Assets/Current Liabilities)</a:t>
            </a:r>
          </a:p>
          <a:p>
            <a:pPr lvl="2" algn="l">
              <a:spcBef>
                <a:spcPts val="0"/>
              </a:spcBef>
              <a:spcAft>
                <a:spcPts val="500"/>
              </a:spcAft>
            </a:pPr>
            <a:r>
              <a:rPr lang="en-US" dirty="0" smtClean="0"/>
              <a:t>Quick Ratio (Cash + Marketable Securities + 			Receivables)/Current Liabilities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937642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72973" y="376238"/>
            <a:ext cx="7799659" cy="519825"/>
          </a:xfrm>
        </p:spPr>
        <p:txBody>
          <a:bodyPr/>
          <a:lstStyle/>
          <a:p>
            <a:r>
              <a:rPr lang="en-US" dirty="0" smtClean="0"/>
              <a:t>Important Rating Agency Credit Factors</a:t>
            </a:r>
            <a:endParaRPr lang="en-US" dirty="0"/>
          </a:p>
        </p:txBody>
      </p:sp>
      <p:sp>
        <p:nvSpPr>
          <p:cNvPr id="3" name="Content Placeholder 2"/>
          <p:cNvSpPr>
            <a:spLocks noGrp="1"/>
          </p:cNvSpPr>
          <p:nvPr>
            <p:ph idx="1"/>
          </p:nvPr>
        </p:nvSpPr>
        <p:spPr/>
        <p:txBody>
          <a:bodyPr/>
          <a:lstStyle/>
          <a:p>
            <a:r>
              <a:rPr lang="en-US" dirty="0" smtClean="0"/>
              <a:t>All three rating agencies, Standard &amp; Poor’s, Moody’s and Fitch, have published credit rating criteria for charter schools and for short term ratings.</a:t>
            </a:r>
          </a:p>
          <a:p>
            <a:pPr lvl="1"/>
            <a:r>
              <a:rPr lang="en-US" dirty="0" smtClean="0"/>
              <a:t>Charter criteria are focused primarily on long term credit quality.</a:t>
            </a:r>
          </a:p>
          <a:p>
            <a:pPr lvl="1"/>
            <a:r>
              <a:rPr lang="en-US" dirty="0" smtClean="0"/>
              <a:t>Short-term credit is dependent on operating performance, revenue quality, cash flow projection reliability, and long term credit evaluation.</a:t>
            </a:r>
          </a:p>
          <a:p>
            <a:pPr lvl="1"/>
            <a:r>
              <a:rPr lang="en-US" dirty="0" smtClean="0"/>
              <a:t>The vast majority of rated short-term notes issued by State and local governments in the United States carry the highest short-term credit rating.</a:t>
            </a:r>
          </a:p>
        </p:txBody>
      </p:sp>
      <p:pic>
        <p:nvPicPr>
          <p:cNvPr id="4" name="Picture 1"/>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019800" y="5181600"/>
            <a:ext cx="838200" cy="838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181064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49333" y="376238"/>
            <a:ext cx="8246960" cy="519825"/>
          </a:xfrm>
        </p:spPr>
        <p:txBody>
          <a:bodyPr/>
          <a:lstStyle/>
          <a:p>
            <a:r>
              <a:rPr lang="en-US" dirty="0" smtClean="0"/>
              <a:t>“Good” Commercial Credit Characteristics</a:t>
            </a:r>
            <a:endParaRPr lang="en-US" dirty="0"/>
          </a:p>
        </p:txBody>
      </p:sp>
      <p:sp>
        <p:nvSpPr>
          <p:cNvPr id="3" name="Content Placeholder 2"/>
          <p:cNvSpPr>
            <a:spLocks noGrp="1"/>
          </p:cNvSpPr>
          <p:nvPr>
            <p:ph idx="1"/>
          </p:nvPr>
        </p:nvSpPr>
        <p:spPr>
          <a:xfrm>
            <a:off x="457200" y="1371600"/>
            <a:ext cx="8139113" cy="4652963"/>
          </a:xfrm>
        </p:spPr>
        <p:txBody>
          <a:bodyPr/>
          <a:lstStyle/>
          <a:p>
            <a:pPr>
              <a:spcBef>
                <a:spcPts val="1000"/>
              </a:spcBef>
              <a:spcAft>
                <a:spcPts val="1000"/>
              </a:spcAft>
            </a:pPr>
            <a:r>
              <a:rPr lang="en-US" dirty="0" smtClean="0"/>
              <a:t>Credit characteristics which are considered “good” fall into three categories:</a:t>
            </a:r>
          </a:p>
          <a:p>
            <a:pPr lvl="1">
              <a:spcBef>
                <a:spcPts val="1000"/>
              </a:spcBef>
              <a:spcAft>
                <a:spcPts val="1000"/>
              </a:spcAft>
            </a:pPr>
            <a:r>
              <a:rPr lang="en-US" dirty="0" smtClean="0"/>
              <a:t>Short Term Liquidity (Cash Flow Statement)</a:t>
            </a:r>
          </a:p>
          <a:p>
            <a:pPr lvl="1">
              <a:spcBef>
                <a:spcPts val="1000"/>
              </a:spcBef>
              <a:spcAft>
                <a:spcPts val="1000"/>
              </a:spcAft>
            </a:pPr>
            <a:r>
              <a:rPr lang="en-US" dirty="0" smtClean="0"/>
              <a:t>Capital Structure and Solvency (Balance Sheet)</a:t>
            </a:r>
          </a:p>
          <a:p>
            <a:pPr lvl="1">
              <a:spcBef>
                <a:spcPts val="1000"/>
              </a:spcBef>
              <a:spcAft>
                <a:spcPts val="1000"/>
              </a:spcAft>
            </a:pPr>
            <a:r>
              <a:rPr lang="en-US" dirty="0" smtClean="0"/>
              <a:t>Operating Performance (Income Statement)</a:t>
            </a:r>
          </a:p>
          <a:p>
            <a:pPr lvl="2">
              <a:spcBef>
                <a:spcPts val="0"/>
              </a:spcBef>
            </a:pPr>
            <a:endParaRPr lang="en-US" dirty="0" smtClean="0"/>
          </a:p>
          <a:p>
            <a:pPr lvl="1">
              <a:spcBef>
                <a:spcPts val="0"/>
              </a:spcBef>
            </a:pPr>
            <a:endParaRPr lang="en-US" dirty="0"/>
          </a:p>
        </p:txBody>
      </p:sp>
      <p:pic>
        <p:nvPicPr>
          <p:cNvPr id="4" name="Picture 3" descr="MC900149717.WMF"/>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477000" y="4495800"/>
            <a:ext cx="1935163" cy="14843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555800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77814" y="376238"/>
            <a:ext cx="7989991" cy="519825"/>
          </a:xfrm>
        </p:spPr>
        <p:txBody>
          <a:bodyPr/>
          <a:lstStyle/>
          <a:p>
            <a:r>
              <a:rPr lang="en-US" dirty="0" smtClean="0"/>
              <a:t>“Good” Credit Characteristics ≠ Charters </a:t>
            </a:r>
            <a:endParaRPr lang="en-US" dirty="0"/>
          </a:p>
        </p:txBody>
      </p:sp>
      <p:sp>
        <p:nvSpPr>
          <p:cNvPr id="3" name="Content Placeholder 2"/>
          <p:cNvSpPr>
            <a:spLocks noGrp="1"/>
          </p:cNvSpPr>
          <p:nvPr>
            <p:ph idx="1"/>
          </p:nvPr>
        </p:nvSpPr>
        <p:spPr>
          <a:xfrm>
            <a:off x="457200" y="1371600"/>
            <a:ext cx="8229600" cy="5105400"/>
          </a:xfrm>
        </p:spPr>
        <p:txBody>
          <a:bodyPr/>
          <a:lstStyle/>
          <a:p>
            <a:pPr>
              <a:lnSpc>
                <a:spcPct val="100000"/>
              </a:lnSpc>
              <a:spcBef>
                <a:spcPts val="0"/>
              </a:spcBef>
            </a:pPr>
            <a:r>
              <a:rPr lang="en-US" dirty="0" smtClean="0"/>
              <a:t>Short Term Liquidity</a:t>
            </a:r>
          </a:p>
          <a:p>
            <a:pPr lvl="1">
              <a:lnSpc>
                <a:spcPct val="100000"/>
              </a:lnSpc>
              <a:spcBef>
                <a:spcPts val="0"/>
              </a:spcBef>
            </a:pPr>
            <a:r>
              <a:rPr lang="en-US" dirty="0" smtClean="0"/>
              <a:t>Measured from Balance Sheet ratios; a public school dependent on State revenues or local property taxes usually monitors with a cash flow projection.</a:t>
            </a:r>
          </a:p>
          <a:p>
            <a:pPr>
              <a:lnSpc>
                <a:spcPct val="100000"/>
              </a:lnSpc>
              <a:spcBef>
                <a:spcPts val="0"/>
              </a:spcBef>
            </a:pPr>
            <a:r>
              <a:rPr lang="en-US" dirty="0" smtClean="0"/>
              <a:t>Capital Structure and Solvency</a:t>
            </a:r>
          </a:p>
          <a:p>
            <a:pPr lvl="1">
              <a:lnSpc>
                <a:spcPct val="100000"/>
              </a:lnSpc>
              <a:spcBef>
                <a:spcPts val="0"/>
              </a:spcBef>
            </a:pPr>
            <a:r>
              <a:rPr lang="en-US" dirty="0" smtClean="0"/>
              <a:t>Measured from the Balance Sheet by looking at the severity of debt claims on the cash flow; debt can pose the same threat for a charter school, though many are low debt.  No equity, but Fund Balance.</a:t>
            </a:r>
          </a:p>
          <a:p>
            <a:pPr>
              <a:lnSpc>
                <a:spcPct val="100000"/>
              </a:lnSpc>
              <a:spcBef>
                <a:spcPts val="0"/>
              </a:spcBef>
            </a:pPr>
            <a:r>
              <a:rPr lang="en-US" dirty="0" smtClean="0"/>
              <a:t>Operating Performance</a:t>
            </a:r>
          </a:p>
          <a:p>
            <a:pPr lvl="1">
              <a:lnSpc>
                <a:spcPct val="100000"/>
              </a:lnSpc>
              <a:spcBef>
                <a:spcPts val="0"/>
              </a:spcBef>
            </a:pPr>
            <a:r>
              <a:rPr lang="en-US" dirty="0" smtClean="0"/>
              <a:t>Measured by margins and profit over a  month, quarter or year.  Public school operating performance may be better reflected over multiple years.</a:t>
            </a:r>
          </a:p>
          <a:p>
            <a:pPr lvl="1">
              <a:lnSpc>
                <a:spcPct val="100000"/>
              </a:lnSpc>
              <a:spcBef>
                <a:spcPts val="0"/>
              </a:spcBef>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185842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4"/>
          <p:cNvSpPr>
            <a:spLocks noGrp="1" noChangeArrowheads="1"/>
          </p:cNvSpPr>
          <p:nvPr>
            <p:ph type="title"/>
          </p:nvPr>
        </p:nvSpPr>
        <p:spPr>
          <a:xfrm>
            <a:off x="2245419" y="436294"/>
            <a:ext cx="4341419" cy="519825"/>
          </a:xfrm>
          <a:noFill/>
        </p:spPr>
        <p:txBody>
          <a:bodyPr/>
          <a:lstStyle/>
          <a:p>
            <a:r>
              <a:rPr lang="en-US" dirty="0" smtClean="0">
                <a:latin typeface="Times" charset="0"/>
              </a:rPr>
              <a:t>Working Capital Need</a:t>
            </a:r>
            <a:endParaRPr lang="en-US" dirty="0">
              <a:latin typeface="Times" charset="0"/>
            </a:endParaRPr>
          </a:p>
        </p:txBody>
      </p:sp>
      <p:pic>
        <p:nvPicPr>
          <p:cNvPr id="47107" name="Picture 5"/>
          <p:cNvPicPr>
            <a:picLocks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463825" y="1486128"/>
            <a:ext cx="4164894" cy="464623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8100" cmpd="dbl">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141132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8"/>
          <p:cNvSpPr>
            <a:spLocks noGrp="1" noChangeArrowheads="1"/>
          </p:cNvSpPr>
          <p:nvPr>
            <p:ph type="title"/>
          </p:nvPr>
        </p:nvSpPr>
        <p:spPr>
          <a:xfrm>
            <a:off x="452553" y="448413"/>
            <a:ext cx="8235889" cy="519825"/>
          </a:xfrm>
          <a:noFill/>
        </p:spPr>
        <p:txBody>
          <a:bodyPr/>
          <a:lstStyle/>
          <a:p>
            <a:r>
              <a:rPr lang="en-US" dirty="0" smtClean="0">
                <a:latin typeface="Times" charset="0"/>
              </a:rPr>
              <a:t>Credit Enhancement May or May Not Help</a:t>
            </a:r>
            <a:endParaRPr lang="en-US" dirty="0">
              <a:latin typeface="Times" charset="0"/>
            </a:endParaRPr>
          </a:p>
        </p:txBody>
      </p:sp>
      <p:pic>
        <p:nvPicPr>
          <p:cNvPr id="25603" name="Picture 9"/>
          <p:cNvPicPr>
            <a:picLocks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8450" t="5930" r="8452" b="9769"/>
          <a:stretch>
            <a:fillRect/>
          </a:stretch>
        </p:blipFill>
        <p:spPr bwMode="auto">
          <a:xfrm>
            <a:off x="2667000" y="1447800"/>
            <a:ext cx="3571639" cy="439324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pic>
      <p:sp>
        <p:nvSpPr>
          <p:cNvPr id="4" name="Content Placeholder 2"/>
          <p:cNvSpPr>
            <a:spLocks noGrp="1"/>
          </p:cNvSpPr>
          <p:nvPr>
            <p:ph idx="1"/>
          </p:nvPr>
        </p:nvSpPr>
        <p:spPr>
          <a:xfrm>
            <a:off x="508000" y="1454150"/>
            <a:ext cx="8139113" cy="4652963"/>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a:buFont typeface="Zapf Dingbats" charset="2"/>
              <a:buChar char="✔"/>
            </a:pPr>
            <a:r>
              <a:rPr lang="en-US" i="1" dirty="0" smtClean="0"/>
              <a:t>Information needs to be packaged for the user.</a:t>
            </a:r>
            <a:endParaRPr lang="en-US" i="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225037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955350" y="376238"/>
            <a:ext cx="3234896" cy="519825"/>
          </a:xfrm>
        </p:spPr>
        <p:txBody>
          <a:bodyPr/>
          <a:lstStyle/>
          <a:p>
            <a:r>
              <a:rPr lang="en-US" dirty="0" smtClean="0"/>
              <a:t>Revenue Quality</a:t>
            </a:r>
            <a:endParaRPr lang="en-US" dirty="0"/>
          </a:p>
        </p:txBody>
      </p:sp>
      <p:sp>
        <p:nvSpPr>
          <p:cNvPr id="3" name="Content Placeholder 2"/>
          <p:cNvSpPr>
            <a:spLocks noGrp="1"/>
          </p:cNvSpPr>
          <p:nvPr>
            <p:ph idx="1"/>
          </p:nvPr>
        </p:nvSpPr>
        <p:spPr>
          <a:xfrm>
            <a:off x="381000" y="1447800"/>
            <a:ext cx="8139113" cy="4724400"/>
          </a:xfrm>
        </p:spPr>
        <p:txBody>
          <a:bodyPr/>
          <a:lstStyle/>
          <a:p>
            <a:pPr marL="317500" lvl="3" indent="0">
              <a:buNone/>
            </a:pPr>
            <a:r>
              <a:rPr lang="en-US" dirty="0" smtClean="0"/>
              <a:t>“Revenues </a:t>
            </a:r>
            <a:r>
              <a:rPr lang="en-US" dirty="0"/>
              <a:t>derived from other governmental entities, such as state aid funding, could exhibit historical volatility, especially in the face of an adverse budget climate, that could make timing and amount of future receipts uncertain.”</a:t>
            </a:r>
          </a:p>
          <a:p>
            <a:pPr lvl="2"/>
            <a:r>
              <a:rPr lang="en-US" dirty="0" smtClean="0"/>
              <a:t>Standard and </a:t>
            </a:r>
            <a:r>
              <a:rPr lang="en-US" dirty="0"/>
              <a:t>Poor’s Criteria for Short-Term </a:t>
            </a:r>
            <a:r>
              <a:rPr lang="en-US" dirty="0" smtClean="0"/>
              <a:t>Debt</a:t>
            </a:r>
          </a:p>
          <a:p>
            <a:pPr>
              <a:buFont typeface="Zapf Dingbats" charset="2"/>
              <a:buChar char="✔"/>
            </a:pPr>
            <a:r>
              <a:rPr lang="en-US" i="1" dirty="0" smtClean="0"/>
              <a:t>Sample charter schools rely on State revenue and suffer cash flow shortfalls from deferrals in similar proportions to school districts, but have important credit limitations related to potential failure and a lack of uniformity on other credit characteristics.</a:t>
            </a:r>
          </a:p>
          <a:p>
            <a:pPr>
              <a:buFont typeface="Zapf Dingbats" charset="2"/>
              <a:buChar char="✔"/>
            </a:pPr>
            <a:r>
              <a:rPr lang="en-US" i="1" dirty="0" smtClean="0"/>
              <a:t>Still, CSFA State revenue intercept is an important credit feature.</a:t>
            </a:r>
            <a:endParaRPr lang="en-US" i="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210821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3413" y="375698"/>
            <a:ext cx="7598721" cy="519825"/>
          </a:xfrm>
        </p:spPr>
        <p:txBody>
          <a:bodyPr/>
          <a:lstStyle/>
          <a:p>
            <a:r>
              <a:rPr lang="en-US" dirty="0" smtClean="0"/>
              <a:t>How Can Charters Affect Their Credit?</a:t>
            </a:r>
            <a:endParaRPr lang="en-US" dirty="0"/>
          </a:p>
        </p:txBody>
      </p:sp>
      <p:sp>
        <p:nvSpPr>
          <p:cNvPr id="3" name="Content Placeholder 2"/>
          <p:cNvSpPr>
            <a:spLocks noGrp="1"/>
          </p:cNvSpPr>
          <p:nvPr>
            <p:ph idx="1"/>
          </p:nvPr>
        </p:nvSpPr>
        <p:spPr/>
        <p:txBody>
          <a:bodyPr/>
          <a:lstStyle/>
          <a:p>
            <a:pPr marL="322263" lvl="1" indent="-322263">
              <a:buFont typeface="Zapf Dingbats" charset="0"/>
              <a:buChar char=""/>
            </a:pPr>
            <a:r>
              <a:rPr lang="en-US" dirty="0" smtClean="0"/>
              <a:t>If charter schools don’t fit conventional credit standards (for business or for public agencies), what can be done to improve the fit and at what cost?</a:t>
            </a:r>
          </a:p>
          <a:p>
            <a:pPr lvl="1">
              <a:buFont typeface="Zapf Dingbats" charset="0"/>
              <a:buChar char="–"/>
            </a:pPr>
            <a:r>
              <a:rPr lang="en-US" dirty="0"/>
              <a:t>Charter school lending market has information asymmetries</a:t>
            </a:r>
            <a:r>
              <a:rPr lang="en-US" dirty="0" smtClean="0"/>
              <a:t>.</a:t>
            </a:r>
          </a:p>
          <a:p>
            <a:pPr lvl="1"/>
            <a:r>
              <a:rPr lang="en-US" dirty="0" smtClean="0"/>
              <a:t>Is there revenue quality which can be measured differently?</a:t>
            </a:r>
          </a:p>
          <a:p>
            <a:pPr lvl="1"/>
            <a:r>
              <a:rPr lang="en-US" dirty="0" smtClean="0"/>
              <a:t>If so, will this result in improved access to capital?</a:t>
            </a:r>
          </a:p>
          <a:p>
            <a:pPr lvl="1"/>
            <a:endParaRPr lang="en-US" dirty="0"/>
          </a:p>
        </p:txBody>
      </p:sp>
      <p:pic>
        <p:nvPicPr>
          <p:cNvPr id="4" name="Picture 3" descr="j0149443[1]"/>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858000" y="4648200"/>
            <a:ext cx="1676400" cy="16525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066633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39366" y="376238"/>
            <a:ext cx="8466884" cy="519825"/>
          </a:xfrm>
        </p:spPr>
        <p:txBody>
          <a:bodyPr/>
          <a:lstStyle/>
          <a:p>
            <a:r>
              <a:rPr lang="en-US" dirty="0" smtClean="0"/>
              <a:t>Academic Evidence Supports Charters’ Exp.</a:t>
            </a:r>
            <a:endParaRPr lang="en-US" dirty="0"/>
          </a:p>
        </p:txBody>
      </p:sp>
      <p:sp>
        <p:nvSpPr>
          <p:cNvPr id="3" name="Content Placeholder 2"/>
          <p:cNvSpPr>
            <a:spLocks noGrp="1"/>
          </p:cNvSpPr>
          <p:nvPr>
            <p:ph idx="1"/>
          </p:nvPr>
        </p:nvSpPr>
        <p:spPr/>
        <p:txBody>
          <a:bodyPr/>
          <a:lstStyle/>
          <a:p>
            <a:r>
              <a:rPr lang="en-US" dirty="0"/>
              <a:t>“First . . . banks charge higher interest rates and finance relatively less creditworthy borrowers in market segments with greater information </a:t>
            </a:r>
            <a:r>
              <a:rPr lang="en-US" dirty="0" smtClean="0"/>
              <a:t>asymmetries.</a:t>
            </a:r>
          </a:p>
          <a:p>
            <a:r>
              <a:rPr lang="en-US" dirty="0" smtClean="0"/>
              <a:t>Second</a:t>
            </a:r>
            <a:r>
              <a:rPr lang="en-US" dirty="0"/>
              <a:t>, when faced with greater competition from outside lenders, banks reallocate credit toward more captured borrowers (flight to captivity)</a:t>
            </a:r>
            <a:r>
              <a:rPr lang="en-US" dirty="0" smtClean="0"/>
              <a:t>.</a:t>
            </a:r>
          </a:p>
          <a:p>
            <a:r>
              <a:rPr lang="en-US" dirty="0" smtClean="0"/>
              <a:t>Third, if borrower quality and captivity are sufficiently correlated, an increase in the competitiveness of uninformed lenders can worsen the informed lender’s overall loan portfolio.”</a:t>
            </a:r>
            <a:endParaRPr lang="en-US" dirty="0"/>
          </a:p>
          <a:p>
            <a:pPr lvl="1">
              <a:buFont typeface="Arial"/>
              <a:buChar char="•"/>
            </a:pPr>
            <a:r>
              <a:rPr lang="en-US" dirty="0" err="1"/>
              <a:t>Dell’Ariccia</a:t>
            </a:r>
            <a:r>
              <a:rPr lang="en-US" dirty="0"/>
              <a:t>, Giovanni, and Robert Marquez, 2004, “Information and bank credit allocation,” </a:t>
            </a:r>
            <a:r>
              <a:rPr lang="en-US" i="1" dirty="0"/>
              <a:t>Journal of Financial Economics, </a:t>
            </a:r>
            <a:r>
              <a:rPr lang="en-US" dirty="0"/>
              <a:t>72, pp. 185–214.</a:t>
            </a:r>
            <a:br>
              <a:rPr lang="en-US" dirty="0"/>
            </a:br>
            <a:endParaRPr lang="en-US" dirty="0"/>
          </a:p>
          <a:p>
            <a:endParaRPr lang="en-US" dirty="0" smtClean="0"/>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591694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823246" y="375698"/>
            <a:ext cx="5499075" cy="519825"/>
          </a:xfrm>
        </p:spPr>
        <p:txBody>
          <a:bodyPr/>
          <a:lstStyle/>
          <a:p>
            <a:r>
              <a:rPr lang="en-US" dirty="0" smtClean="0"/>
              <a:t>Price System is Not Working</a:t>
            </a:r>
            <a:endParaRPr lang="en-US" dirty="0"/>
          </a:p>
        </p:txBody>
      </p:sp>
      <p:sp>
        <p:nvSpPr>
          <p:cNvPr id="3" name="Content Placeholder 2"/>
          <p:cNvSpPr>
            <a:spLocks noGrp="1"/>
          </p:cNvSpPr>
          <p:nvPr>
            <p:ph idx="1"/>
          </p:nvPr>
        </p:nvSpPr>
        <p:spPr>
          <a:xfrm>
            <a:off x="381000" y="1295400"/>
            <a:ext cx="8305800" cy="5105400"/>
          </a:xfrm>
        </p:spPr>
        <p:txBody>
          <a:bodyPr/>
          <a:lstStyle/>
          <a:p>
            <a:pPr>
              <a:lnSpc>
                <a:spcPct val="100000"/>
              </a:lnSpc>
              <a:spcBef>
                <a:spcPts val="0"/>
              </a:spcBef>
              <a:spcAft>
                <a:spcPts val="200"/>
              </a:spcAft>
            </a:pPr>
            <a:r>
              <a:rPr lang="en-US" dirty="0" smtClean="0"/>
              <a:t>Price system of capital allocation not working for charters</a:t>
            </a:r>
          </a:p>
          <a:p>
            <a:pPr lvl="1">
              <a:lnSpc>
                <a:spcPct val="100000"/>
              </a:lnSpc>
              <a:spcBef>
                <a:spcPts val="0"/>
              </a:spcBef>
              <a:spcAft>
                <a:spcPts val="200"/>
              </a:spcAft>
            </a:pPr>
            <a:r>
              <a:rPr lang="en-US" dirty="0" smtClean="0"/>
              <a:t>Comparison to school districts, the most frequent issuer of Tax and Revenue Anticipation Notes, may be harmful</a:t>
            </a:r>
          </a:p>
          <a:p>
            <a:pPr lvl="1">
              <a:lnSpc>
                <a:spcPct val="100000"/>
              </a:lnSpc>
              <a:spcBef>
                <a:spcPts val="0"/>
              </a:spcBef>
              <a:spcAft>
                <a:spcPts val="200"/>
              </a:spcAft>
            </a:pPr>
            <a:r>
              <a:rPr lang="en-US" dirty="0" smtClean="0"/>
              <a:t>Hospitals may be a better metaphor</a:t>
            </a:r>
          </a:p>
          <a:p>
            <a:pPr>
              <a:lnSpc>
                <a:spcPct val="100000"/>
              </a:lnSpc>
              <a:spcBef>
                <a:spcPts val="0"/>
              </a:spcBef>
              <a:spcAft>
                <a:spcPts val="200"/>
              </a:spcAft>
            </a:pPr>
            <a:r>
              <a:rPr lang="en-US" dirty="0" smtClean="0"/>
              <a:t>Information asymmetries in the municipal market have historically been addressed by third party independent opinions of creditworthiness, i.e. rating agencies.</a:t>
            </a:r>
          </a:p>
          <a:p>
            <a:pPr lvl="1">
              <a:lnSpc>
                <a:spcPct val="100000"/>
              </a:lnSpc>
              <a:spcBef>
                <a:spcPts val="0"/>
              </a:spcBef>
              <a:spcAft>
                <a:spcPts val="200"/>
              </a:spcAft>
            </a:pPr>
            <a:r>
              <a:rPr lang="en-US" dirty="0" smtClean="0"/>
              <a:t>Charter schools can work collectively to standardize cash flow projections and obtain short term credit ratings.</a:t>
            </a:r>
          </a:p>
        </p:txBody>
      </p:sp>
      <p:pic>
        <p:nvPicPr>
          <p:cNvPr id="4" name="Picture 3" descr="MC900078825.WMF"/>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467600" y="5562600"/>
            <a:ext cx="1066800" cy="6096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928456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13244" y="376238"/>
            <a:ext cx="8319133" cy="519825"/>
          </a:xfrm>
        </p:spPr>
        <p:txBody>
          <a:bodyPr/>
          <a:lstStyle/>
          <a:p>
            <a:r>
              <a:rPr lang="en-US" dirty="0" smtClean="0"/>
              <a:t>Development of Credit Market for Charters</a:t>
            </a:r>
            <a:endParaRPr lang="en-US" dirty="0"/>
          </a:p>
        </p:txBody>
      </p:sp>
      <p:sp>
        <p:nvSpPr>
          <p:cNvPr id="3" name="Content Placeholder 2"/>
          <p:cNvSpPr>
            <a:spLocks noGrp="1"/>
          </p:cNvSpPr>
          <p:nvPr>
            <p:ph idx="1"/>
          </p:nvPr>
        </p:nvSpPr>
        <p:spPr>
          <a:xfrm>
            <a:off x="457200" y="1828800"/>
            <a:ext cx="8255000" cy="3352800"/>
          </a:xfrm>
        </p:spPr>
        <p:txBody>
          <a:bodyPr/>
          <a:lstStyle/>
          <a:p>
            <a:pPr>
              <a:lnSpc>
                <a:spcPct val="100000"/>
              </a:lnSpc>
              <a:spcBef>
                <a:spcPts val="1000"/>
              </a:spcBef>
              <a:spcAft>
                <a:spcPts val="1000"/>
              </a:spcAft>
            </a:pPr>
            <a:r>
              <a:rPr lang="en-US" dirty="0" smtClean="0"/>
              <a:t>Information is the traditional answer to an information problem.</a:t>
            </a:r>
          </a:p>
          <a:p>
            <a:pPr lvl="1">
              <a:lnSpc>
                <a:spcPct val="100000"/>
              </a:lnSpc>
              <a:spcBef>
                <a:spcPts val="1000"/>
              </a:spcBef>
              <a:spcAft>
                <a:spcPts val="1000"/>
              </a:spcAft>
            </a:pPr>
            <a:r>
              <a:rPr lang="en-US" dirty="0" smtClean="0"/>
              <a:t>Investing in charters occurs through private placements, public offerings,  and commercial lending.</a:t>
            </a:r>
            <a:endParaRPr lang="en-US" dirty="0"/>
          </a:p>
          <a:p>
            <a:pPr lvl="1">
              <a:lnSpc>
                <a:spcPct val="100000"/>
              </a:lnSpc>
              <a:spcBef>
                <a:spcPts val="1000"/>
              </a:spcBef>
              <a:spcAft>
                <a:spcPts val="1000"/>
              </a:spcAft>
            </a:pPr>
            <a:r>
              <a:rPr lang="en-US" dirty="0" smtClean="0"/>
              <a:t>An education effort about short term charter credit could be directed to each of these markets.</a:t>
            </a:r>
          </a:p>
          <a:p>
            <a:pPr lvl="1">
              <a:lnSpc>
                <a:spcPct val="100000"/>
              </a:lnSpc>
              <a:spcBef>
                <a:spcPts val="1000"/>
              </a:spcBef>
              <a:spcAft>
                <a:spcPts val="1000"/>
              </a:spcAft>
            </a:pPr>
            <a:r>
              <a:rPr lang="en-US" dirty="0" smtClean="0"/>
              <a:t>Certification of credit via credit rating has value.</a:t>
            </a:r>
            <a:endParaRPr lang="en-US" i="1"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245991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846905" y="376238"/>
            <a:ext cx="5451811" cy="519825"/>
          </a:xfrm>
        </p:spPr>
        <p:txBody>
          <a:bodyPr/>
          <a:lstStyle/>
          <a:p>
            <a:r>
              <a:rPr lang="en-US" dirty="0" smtClean="0"/>
              <a:t>Education and Certification</a:t>
            </a:r>
            <a:endParaRPr lang="en-US" dirty="0"/>
          </a:p>
        </p:txBody>
      </p:sp>
      <p:sp>
        <p:nvSpPr>
          <p:cNvPr id="3" name="Content Placeholder 2"/>
          <p:cNvSpPr>
            <a:spLocks noGrp="1"/>
          </p:cNvSpPr>
          <p:nvPr>
            <p:ph idx="1"/>
          </p:nvPr>
        </p:nvSpPr>
        <p:spPr>
          <a:xfrm>
            <a:off x="457200" y="1219200"/>
            <a:ext cx="8255000" cy="4953000"/>
          </a:xfrm>
        </p:spPr>
        <p:txBody>
          <a:bodyPr/>
          <a:lstStyle/>
          <a:p>
            <a:pPr>
              <a:lnSpc>
                <a:spcPct val="100000"/>
              </a:lnSpc>
              <a:spcBef>
                <a:spcPts val="0"/>
              </a:spcBef>
            </a:pPr>
            <a:r>
              <a:rPr lang="en-US" dirty="0" smtClean="0"/>
              <a:t>Collective Effort to Focus on Short-Term Credit</a:t>
            </a:r>
          </a:p>
          <a:p>
            <a:pPr lvl="1">
              <a:lnSpc>
                <a:spcPct val="100000"/>
              </a:lnSpc>
              <a:spcBef>
                <a:spcPts val="0"/>
              </a:spcBef>
            </a:pPr>
            <a:r>
              <a:rPr lang="en-US" dirty="0" smtClean="0"/>
              <a:t>Education effort</a:t>
            </a:r>
          </a:p>
          <a:p>
            <a:pPr lvl="2">
              <a:lnSpc>
                <a:spcPct val="100000"/>
              </a:lnSpc>
              <a:spcBef>
                <a:spcPts val="0"/>
              </a:spcBef>
            </a:pPr>
            <a:r>
              <a:rPr lang="en-US" dirty="0" smtClean="0"/>
              <a:t>Demonstrate the value of charter credit through agreed improvements in timely and complete financial reporting including presentation of financial ratios and trends, use of a web site to provide downloadable information (perhaps even comparisons),  road shows, and investor calls.</a:t>
            </a:r>
          </a:p>
          <a:p>
            <a:pPr lvl="1">
              <a:lnSpc>
                <a:spcPct val="100000"/>
              </a:lnSpc>
              <a:spcBef>
                <a:spcPts val="0"/>
              </a:spcBef>
            </a:pPr>
            <a:r>
              <a:rPr lang="en-US" dirty="0" smtClean="0"/>
              <a:t>Certification of credit via credit rating</a:t>
            </a:r>
          </a:p>
          <a:p>
            <a:pPr lvl="2">
              <a:lnSpc>
                <a:spcPct val="100000"/>
              </a:lnSpc>
              <a:spcBef>
                <a:spcPts val="0"/>
              </a:spcBef>
            </a:pPr>
            <a:r>
              <a:rPr lang="en-US" dirty="0" smtClean="0"/>
              <a:t>Address the 3 rating agencies to make short term credit criteria more specific and the highest short term credit ratings attainable</a:t>
            </a:r>
            <a:endParaRPr lang="en-US" i="1" dirty="0" smtClean="0"/>
          </a:p>
          <a:p>
            <a:pPr>
              <a:spcBef>
                <a:spcPts val="0"/>
              </a:spcBef>
              <a:buFont typeface="Zapf Dingbats" charset="2"/>
              <a:buChar char="✔"/>
            </a:pPr>
            <a:r>
              <a:rPr lang="en-US" i="1" dirty="0" smtClean="0"/>
              <a:t>Both of these have been pursued by individual charter schools for individual benefit.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458530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
            </a:r>
            <a:br>
              <a:rPr lang="en-US" dirty="0" smtClean="0"/>
            </a:br>
            <a:r>
              <a:rPr lang="en-US" dirty="0" smtClean="0"/>
              <a:t/>
            </a:r>
            <a:br>
              <a:rPr lang="en-US" dirty="0" smtClean="0"/>
            </a:br>
            <a:endParaRPr lang="en-US" dirty="0"/>
          </a:p>
        </p:txBody>
      </p:sp>
      <p:sp>
        <p:nvSpPr>
          <p:cNvPr id="7" name="Text Placeholder 6"/>
          <p:cNvSpPr>
            <a:spLocks noGrp="1"/>
          </p:cNvSpPr>
          <p:nvPr>
            <p:ph type="body" idx="10"/>
          </p:nvPr>
        </p:nvSpPr>
        <p:spPr>
          <a:xfrm>
            <a:off x="457200" y="2514600"/>
            <a:ext cx="8382000" cy="3657600"/>
          </a:xfrm>
        </p:spPr>
        <p:txBody>
          <a:bodyPr/>
          <a:lstStyle/>
          <a:p>
            <a:r>
              <a:rPr lang="en-US" dirty="0" smtClean="0"/>
              <a:t>Next Steps</a:t>
            </a:r>
            <a:br>
              <a:rPr lang="en-US" dirty="0" smtClean="0"/>
            </a:br>
            <a:endParaRPr lang="en-US" dirty="0" smtClean="0"/>
          </a:p>
          <a:p>
            <a:r>
              <a:rPr lang="en-US" sz="3000" dirty="0" smtClean="0"/>
              <a:t>Charters need to get better at managing cash,  cash flow reporting, and analyzing true cost of borrowing</a:t>
            </a:r>
          </a:p>
          <a:p>
            <a:endParaRPr lang="en-US" sz="3000" dirty="0" smtClean="0"/>
          </a:p>
          <a:p>
            <a:r>
              <a:rPr lang="en-US" sz="3000" dirty="0" smtClean="0"/>
              <a:t>Marketplace needs to become better educated about charters</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1"/>
          <p:cNvSpPr>
            <a:spLocks noGrp="1"/>
          </p:cNvSpPr>
          <p:nvPr>
            <p:ph type="title"/>
          </p:nvPr>
        </p:nvSpPr>
        <p:spPr>
          <a:xfrm>
            <a:off x="1338878" y="436198"/>
            <a:ext cx="6467758" cy="519825"/>
          </a:xfrm>
        </p:spPr>
        <p:txBody>
          <a:bodyPr/>
          <a:lstStyle/>
          <a:p>
            <a:r>
              <a:rPr lang="en-US">
                <a:latin typeface="Times" charset="0"/>
                <a:ea typeface="ＭＳ Ｐゴシック" charset="0"/>
                <a:cs typeface="ＭＳ Ｐゴシック" charset="0"/>
              </a:rPr>
              <a:t>Quality Cash Projections Are Key</a:t>
            </a:r>
          </a:p>
        </p:txBody>
      </p:sp>
      <p:sp>
        <p:nvSpPr>
          <p:cNvPr id="23555" name="Content Placeholder 2"/>
          <p:cNvSpPr>
            <a:spLocks noGrp="1"/>
          </p:cNvSpPr>
          <p:nvPr>
            <p:ph idx="1"/>
          </p:nvPr>
        </p:nvSpPr>
        <p:spPr>
          <a:xfrm>
            <a:off x="502617" y="1466110"/>
            <a:ext cx="8066098" cy="4725477"/>
          </a:xfrm>
        </p:spPr>
        <p:txBody>
          <a:bodyPr/>
          <a:lstStyle/>
          <a:p>
            <a:pPr>
              <a:lnSpc>
                <a:spcPct val="100000"/>
              </a:lnSpc>
              <a:spcBef>
                <a:spcPts val="477"/>
              </a:spcBef>
              <a:buNone/>
            </a:pPr>
            <a:endParaRPr lang="en-US" sz="1100" dirty="0">
              <a:latin typeface="Times" charset="0"/>
              <a:ea typeface="ＭＳ Ｐゴシック" charset="0"/>
              <a:cs typeface="ＭＳ Ｐゴシック" charset="0"/>
            </a:endParaRPr>
          </a:p>
          <a:p>
            <a:pPr>
              <a:lnSpc>
                <a:spcPct val="100000"/>
              </a:lnSpc>
              <a:spcBef>
                <a:spcPts val="477"/>
              </a:spcBef>
            </a:pPr>
            <a:r>
              <a:rPr lang="en-US" dirty="0">
                <a:latin typeface="Times" charset="0"/>
                <a:ea typeface="ＭＳ Ｐゴシック" charset="0"/>
                <a:cs typeface="ＭＳ Ｐゴシック" charset="0"/>
              </a:rPr>
              <a:t>The projections need to be:</a:t>
            </a:r>
          </a:p>
          <a:p>
            <a:pPr lvl="1">
              <a:lnSpc>
                <a:spcPct val="100000"/>
              </a:lnSpc>
              <a:spcBef>
                <a:spcPts val="477"/>
              </a:spcBef>
            </a:pPr>
            <a:r>
              <a:rPr lang="en-US" dirty="0">
                <a:latin typeface="Times" charset="0"/>
                <a:ea typeface="ＭＳ Ｐゴシック" charset="0"/>
                <a:cs typeface="ＭＳ Ｐゴシック" charset="0"/>
              </a:rPr>
              <a:t>Accurate</a:t>
            </a:r>
          </a:p>
          <a:p>
            <a:pPr lvl="1">
              <a:lnSpc>
                <a:spcPct val="100000"/>
              </a:lnSpc>
              <a:spcBef>
                <a:spcPts val="477"/>
              </a:spcBef>
            </a:pPr>
            <a:r>
              <a:rPr lang="en-US" dirty="0">
                <a:latin typeface="Times" charset="0"/>
                <a:ea typeface="ＭＳ Ｐゴシック" charset="0"/>
                <a:cs typeface="ＭＳ Ｐゴシック" charset="0"/>
              </a:rPr>
              <a:t>Flexible</a:t>
            </a:r>
          </a:p>
          <a:p>
            <a:pPr lvl="1">
              <a:lnSpc>
                <a:spcPct val="100000"/>
              </a:lnSpc>
              <a:spcBef>
                <a:spcPts val="477"/>
              </a:spcBef>
            </a:pPr>
            <a:r>
              <a:rPr lang="en-US" dirty="0">
                <a:latin typeface="Times" charset="0"/>
                <a:ea typeface="ＭＳ Ｐゴシック" charset="0"/>
                <a:cs typeface="ＭＳ Ｐゴシック" charset="0"/>
              </a:rPr>
              <a:t>Well-documented</a:t>
            </a:r>
          </a:p>
          <a:p>
            <a:pPr lvl="1">
              <a:lnSpc>
                <a:spcPct val="100000"/>
              </a:lnSpc>
              <a:spcBef>
                <a:spcPts val="477"/>
              </a:spcBef>
            </a:pPr>
            <a:endParaRPr lang="en-US" sz="1100" dirty="0">
              <a:latin typeface="Times" charset="0"/>
              <a:ea typeface="ＭＳ Ｐゴシック" charset="0"/>
              <a:cs typeface="ＭＳ Ｐゴシック" charset="0"/>
            </a:endParaRPr>
          </a:p>
          <a:p>
            <a:pPr>
              <a:lnSpc>
                <a:spcPct val="100000"/>
              </a:lnSpc>
              <a:spcBef>
                <a:spcPts val="477"/>
              </a:spcBef>
            </a:pPr>
            <a:r>
              <a:rPr lang="en-US" dirty="0">
                <a:latin typeface="Times" charset="0"/>
                <a:ea typeface="ＭＳ Ｐゴシック" charset="0"/>
                <a:cs typeface="ＭＳ Ｐゴシック" charset="0"/>
              </a:rPr>
              <a:t>Not as easy as it sounds, especially given…</a:t>
            </a:r>
          </a:p>
          <a:p>
            <a:pPr lvl="1">
              <a:lnSpc>
                <a:spcPct val="100000"/>
              </a:lnSpc>
              <a:spcBef>
                <a:spcPts val="477"/>
              </a:spcBef>
            </a:pPr>
            <a:r>
              <a:rPr lang="en-US" dirty="0" smtClean="0">
                <a:latin typeface="Times" charset="0"/>
                <a:ea typeface="ＭＳ Ｐゴシック" charset="0"/>
                <a:cs typeface="ＭＳ Ｐゴシック" charset="0"/>
              </a:rPr>
              <a:t>Limited </a:t>
            </a:r>
            <a:r>
              <a:rPr lang="en-US" dirty="0">
                <a:latin typeface="Times" charset="0"/>
                <a:ea typeface="ＭＳ Ｐゴシック" charset="0"/>
                <a:cs typeface="ＭＳ Ｐゴシック" charset="0"/>
              </a:rPr>
              <a:t>need / experience preparing accurate cash projections.</a:t>
            </a:r>
          </a:p>
          <a:p>
            <a:pPr lvl="1">
              <a:lnSpc>
                <a:spcPct val="100000"/>
              </a:lnSpc>
              <a:spcBef>
                <a:spcPts val="477"/>
              </a:spcBef>
            </a:pPr>
            <a:r>
              <a:rPr lang="en-US" dirty="0">
                <a:latin typeface="Times" charset="0"/>
                <a:ea typeface="ＭＳ Ｐゴシック" charset="0"/>
                <a:cs typeface="ＭＳ Ｐゴシック" charset="0"/>
              </a:rPr>
              <a:t>Timing concerns (e.g., </a:t>
            </a:r>
            <a:r>
              <a:rPr lang="en-US" dirty="0" smtClean="0">
                <a:latin typeface="Times" charset="0"/>
                <a:ea typeface="ＭＳ Ｐゴシック" charset="0"/>
                <a:cs typeface="ＭＳ Ｐゴシック" charset="0"/>
              </a:rPr>
              <a:t>May </a:t>
            </a:r>
            <a:r>
              <a:rPr lang="en-US" dirty="0">
                <a:latin typeface="Times" charset="0"/>
                <a:ea typeface="ＭＳ Ｐゴシック" charset="0"/>
                <a:cs typeface="ＭＳ Ｐゴシック" charset="0"/>
              </a:rPr>
              <a:t>revision, adopted </a:t>
            </a:r>
            <a:r>
              <a:rPr lang="en-US" dirty="0" smtClean="0">
                <a:latin typeface="Times" charset="0"/>
                <a:ea typeface="ＭＳ Ｐゴシック" charset="0"/>
                <a:cs typeface="ＭＳ Ｐゴシック" charset="0"/>
              </a:rPr>
              <a:t>charter </a:t>
            </a:r>
            <a:r>
              <a:rPr lang="en-US" dirty="0">
                <a:latin typeface="Times" charset="0"/>
                <a:ea typeface="ＭＳ Ｐゴシック" charset="0"/>
                <a:cs typeface="ＭＳ Ｐゴシック" charset="0"/>
              </a:rPr>
              <a:t>budget, adopted State budget). </a:t>
            </a:r>
          </a:p>
        </p:txBody>
      </p:sp>
      <p:pic>
        <p:nvPicPr>
          <p:cNvPr id="23556" name="Picture 4"/>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080673" y="1684209"/>
            <a:ext cx="717592" cy="65884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3557" name="Picture 5"/>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734681" y="2265806"/>
            <a:ext cx="588910" cy="59674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3558" name="Picture 6"/>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388689" y="2847403"/>
            <a:ext cx="535923" cy="58159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3559" name="Picture 8"/>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239000" y="3581400"/>
            <a:ext cx="799343" cy="46346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281510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itle 1"/>
          <p:cNvSpPr>
            <a:spLocks noGrp="1"/>
          </p:cNvSpPr>
          <p:nvPr>
            <p:ph type="title"/>
          </p:nvPr>
        </p:nvSpPr>
        <p:spPr>
          <a:xfrm>
            <a:off x="2694755" y="436199"/>
            <a:ext cx="3754490" cy="524043"/>
          </a:xfrm>
        </p:spPr>
        <p:txBody>
          <a:bodyPr/>
          <a:lstStyle/>
          <a:p>
            <a:r>
              <a:rPr lang="en-US">
                <a:latin typeface="Times" charset="0"/>
                <a:ea typeface="ＭＳ Ｐゴシック" charset="0"/>
                <a:cs typeface="ＭＳ Ｐゴシック" charset="0"/>
              </a:rPr>
              <a:t>Common Problems</a:t>
            </a:r>
          </a:p>
        </p:txBody>
      </p:sp>
      <p:sp>
        <p:nvSpPr>
          <p:cNvPr id="25603" name="Content Placeholder 2"/>
          <p:cNvSpPr>
            <a:spLocks noGrp="1"/>
          </p:cNvSpPr>
          <p:nvPr>
            <p:ph idx="1"/>
          </p:nvPr>
        </p:nvSpPr>
        <p:spPr>
          <a:xfrm>
            <a:off x="502617" y="1538809"/>
            <a:ext cx="7854151" cy="4725477"/>
          </a:xfrm>
        </p:spPr>
        <p:txBody>
          <a:bodyPr/>
          <a:lstStyle/>
          <a:p>
            <a:r>
              <a:rPr lang="en-US">
                <a:latin typeface="Times" charset="0"/>
                <a:ea typeface="ＭＳ Ｐゴシック" charset="0"/>
                <a:cs typeface="ＭＳ Ｐゴシック" charset="0"/>
              </a:rPr>
              <a:t>Apportionment deferrals not included / up to date.</a:t>
            </a:r>
          </a:p>
          <a:p>
            <a:endParaRPr lang="en-US">
              <a:latin typeface="Times" charset="0"/>
              <a:ea typeface="ＭＳ Ｐゴシック" charset="0"/>
              <a:cs typeface="ＭＳ Ｐゴシック" charset="0"/>
            </a:endParaRPr>
          </a:p>
          <a:p>
            <a:r>
              <a:rPr lang="en-US">
                <a:latin typeface="Times" charset="0"/>
                <a:ea typeface="ＭＳ Ｐゴシック" charset="0"/>
                <a:cs typeface="ＭＳ Ｐゴシック" charset="0"/>
              </a:rPr>
              <a:t>Use of prior year receipts / disbursements as template can be inaccurate.</a:t>
            </a:r>
          </a:p>
          <a:p>
            <a:endParaRPr lang="en-US">
              <a:latin typeface="Times" charset="0"/>
              <a:ea typeface="ＭＳ Ｐゴシック" charset="0"/>
              <a:cs typeface="ＭＳ Ｐゴシック" charset="0"/>
            </a:endParaRPr>
          </a:p>
          <a:p>
            <a:r>
              <a:rPr lang="en-US">
                <a:latin typeface="Times" charset="0"/>
                <a:ea typeface="ＭＳ Ｐゴシック" charset="0"/>
                <a:cs typeface="ＭＳ Ｐゴシック" charset="0"/>
              </a:rPr>
              <a:t>Cash vs. Revenue</a:t>
            </a:r>
          </a:p>
          <a:p>
            <a:pPr lvl="1"/>
            <a:r>
              <a:rPr lang="en-US">
                <a:latin typeface="Times" charset="0"/>
                <a:ea typeface="ＭＳ Ｐゴシック" charset="0"/>
                <a:cs typeface="ＭＳ Ｐゴシック" charset="0"/>
              </a:rPr>
              <a:t>Individual monthly entries should reflect changes in cash, not accounting revenue and expense.</a:t>
            </a:r>
          </a:p>
          <a:p>
            <a:pPr lvl="1"/>
            <a:endParaRPr lang="en-US">
              <a:latin typeface="Times" charset="0"/>
              <a:ea typeface="ＭＳ Ｐゴシック" charset="0"/>
              <a:cs typeface="ＭＳ Ｐゴシック" charset="0"/>
            </a:endParaRPr>
          </a:p>
          <a:p>
            <a:r>
              <a:rPr lang="en-US">
                <a:latin typeface="Times" charset="0"/>
                <a:ea typeface="ＭＳ Ｐゴシック" charset="0"/>
                <a:cs typeface="ＭＳ Ｐゴシック" charset="0"/>
              </a:rPr>
              <a:t>How to handle prior year receipts / disbursements?</a:t>
            </a:r>
          </a:p>
          <a:p>
            <a:pPr lvl="1"/>
            <a:endParaRPr lang="en-US">
              <a:latin typeface="Times" charset="0"/>
              <a:ea typeface="ＭＳ Ｐゴシック" charset="0"/>
              <a:cs typeface="ＭＳ Ｐゴシック" charset="0"/>
            </a:endParaRPr>
          </a:p>
          <a:p>
            <a:pPr lvl="1"/>
            <a:endParaRPr lang="en-US">
              <a:latin typeface="Times" charset="0"/>
              <a:ea typeface="ＭＳ Ｐゴシック" charset="0"/>
              <a:cs typeface="ＭＳ Ｐゴシック" charset="0"/>
            </a:endParaRPr>
          </a:p>
          <a:p>
            <a:endParaRPr lang="en-US">
              <a:latin typeface="Times" charset="0"/>
              <a:ea typeface="ＭＳ Ｐゴシック" charset="0"/>
              <a:cs typeface="ＭＳ Ｐゴシック"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334447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 Placeholder 4"/>
          <p:cNvSpPr>
            <a:spLocks noGrp="1"/>
          </p:cNvSpPr>
          <p:nvPr>
            <p:ph type="body" idx="10"/>
          </p:nvPr>
        </p:nvSpPr>
        <p:spPr/>
        <p:txBody>
          <a:bodyPr/>
          <a:lstStyle/>
          <a:p>
            <a:r>
              <a:rPr lang="en-US" dirty="0" smtClean="0"/>
              <a:t>Working Capital Need</a:t>
            </a:r>
          </a:p>
          <a:p>
            <a:r>
              <a:rPr lang="en-US" dirty="0" smtClean="0"/>
              <a:t>Deferrals</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le 1"/>
          <p:cNvSpPr>
            <a:spLocks noGrp="1"/>
          </p:cNvSpPr>
          <p:nvPr>
            <p:ph type="title"/>
          </p:nvPr>
        </p:nvSpPr>
        <p:spPr>
          <a:xfrm>
            <a:off x="1574877" y="436199"/>
            <a:ext cx="5995762" cy="519825"/>
          </a:xfrm>
        </p:spPr>
        <p:txBody>
          <a:bodyPr/>
          <a:lstStyle/>
          <a:p>
            <a:r>
              <a:rPr lang="en-US" dirty="0">
                <a:latin typeface="Times" charset="0"/>
                <a:ea typeface="ＭＳ Ｐゴシック" charset="0"/>
                <a:cs typeface="ＭＳ Ｐゴシック" charset="0"/>
              </a:rPr>
              <a:t>Cash Flow </a:t>
            </a:r>
            <a:r>
              <a:rPr lang="en-US" dirty="0" smtClean="0">
                <a:latin typeface="Times" charset="0"/>
                <a:ea typeface="ＭＳ Ｐゴシック" charset="0"/>
                <a:cs typeface="ＭＳ Ｐゴシック" charset="0"/>
              </a:rPr>
              <a:t>Projection Checklist</a:t>
            </a:r>
            <a:endParaRPr lang="en-US" dirty="0">
              <a:latin typeface="Times" charset="0"/>
              <a:ea typeface="ＭＳ Ｐゴシック" charset="0"/>
              <a:cs typeface="ＭＳ Ｐゴシック" charset="0"/>
            </a:endParaRPr>
          </a:p>
        </p:txBody>
      </p:sp>
      <p:sp>
        <p:nvSpPr>
          <p:cNvPr id="24579" name="Content Placeholder 2"/>
          <p:cNvSpPr>
            <a:spLocks noGrp="1"/>
          </p:cNvSpPr>
          <p:nvPr>
            <p:ph idx="1"/>
          </p:nvPr>
        </p:nvSpPr>
        <p:spPr>
          <a:xfrm>
            <a:off x="508673" y="1453993"/>
            <a:ext cx="8138766" cy="4810293"/>
          </a:xfrm>
        </p:spPr>
        <p:txBody>
          <a:bodyPr/>
          <a:lstStyle/>
          <a:p>
            <a:r>
              <a:rPr lang="en-US" dirty="0" smtClean="0">
                <a:latin typeface="Times" charset="0"/>
                <a:ea typeface="ＭＳ Ｐゴシック" charset="0"/>
                <a:cs typeface="ＭＳ Ｐゴシック" charset="0"/>
              </a:rPr>
              <a:t>Tie beginning </a:t>
            </a:r>
            <a:r>
              <a:rPr lang="en-US" dirty="0">
                <a:latin typeface="Times" charset="0"/>
                <a:ea typeface="ＭＳ Ｐゴシック" charset="0"/>
                <a:cs typeface="ＭＳ Ｐゴシック" charset="0"/>
              </a:rPr>
              <a:t>cash figures </a:t>
            </a:r>
            <a:r>
              <a:rPr lang="en-US" dirty="0" smtClean="0">
                <a:latin typeface="Times" charset="0"/>
                <a:ea typeface="ＭＳ Ｐゴシック" charset="0"/>
                <a:cs typeface="ＭＳ Ｐゴシック" charset="0"/>
              </a:rPr>
              <a:t>to Audit</a:t>
            </a:r>
            <a:endParaRPr lang="en-US" dirty="0">
              <a:latin typeface="Times" charset="0"/>
              <a:ea typeface="ＭＳ Ｐゴシック" charset="0"/>
              <a:cs typeface="ＭＳ Ｐゴシック" charset="0"/>
            </a:endParaRPr>
          </a:p>
          <a:p>
            <a:pPr lvl="1"/>
            <a:r>
              <a:rPr lang="en-US" dirty="0">
                <a:latin typeface="Times" charset="0"/>
                <a:ea typeface="ＭＳ Ｐゴシック" charset="0"/>
              </a:rPr>
              <a:t>Document discrepancies (e.g., revolving cash).</a:t>
            </a:r>
          </a:p>
          <a:p>
            <a:r>
              <a:rPr lang="en-US" dirty="0">
                <a:latin typeface="Times" charset="0"/>
                <a:ea typeface="ＭＳ Ｐゴシック" charset="0"/>
                <a:cs typeface="ＭＳ Ｐゴシック" charset="0"/>
              </a:rPr>
              <a:t> </a:t>
            </a:r>
            <a:r>
              <a:rPr lang="en-US" dirty="0" smtClean="0">
                <a:latin typeface="Times" charset="0"/>
                <a:ea typeface="ＭＳ Ｐゴシック" charset="0"/>
                <a:cs typeface="ＭＳ Ｐゴシック" charset="0"/>
              </a:rPr>
              <a:t>Design spreadsheets to be flexible</a:t>
            </a:r>
          </a:p>
          <a:p>
            <a:pPr lvl="1"/>
            <a:r>
              <a:rPr lang="en-US" dirty="0" smtClean="0">
                <a:latin typeface="Times" charset="0"/>
                <a:ea typeface="ＭＳ Ｐゴシック" charset="0"/>
              </a:rPr>
              <a:t>Separate table with apportionment deferral % which can be adjusted to reflect new deferrals from the State.</a:t>
            </a:r>
          </a:p>
          <a:p>
            <a:r>
              <a:rPr lang="en-US" dirty="0" smtClean="0">
                <a:latin typeface="Times" charset="0"/>
                <a:ea typeface="ＭＳ Ｐゴシック" charset="0"/>
                <a:cs typeface="ＭＳ Ｐゴシック" charset="0"/>
              </a:rPr>
              <a:t>Document assumptions on spreadsheet (use comments)</a:t>
            </a:r>
            <a:endParaRPr lang="en-US" dirty="0">
              <a:latin typeface="Times" charset="0"/>
              <a:ea typeface="ＭＳ Ｐゴシック" charset="0"/>
              <a:cs typeface="ＭＳ Ｐゴシック" charset="0"/>
            </a:endParaRPr>
          </a:p>
          <a:p>
            <a:pPr lvl="1"/>
            <a:r>
              <a:rPr lang="en-US" dirty="0">
                <a:latin typeface="Times" charset="0"/>
                <a:ea typeface="ＭＳ Ｐゴシック" charset="0"/>
              </a:rPr>
              <a:t>Budget version used as starting point.</a:t>
            </a:r>
          </a:p>
          <a:p>
            <a:pPr lvl="1"/>
            <a:r>
              <a:rPr lang="en-US" dirty="0">
                <a:latin typeface="Times" charset="0"/>
                <a:ea typeface="ＭＳ Ｐゴシック" charset="0"/>
              </a:rPr>
              <a:t>Apportionment deferrals included.</a:t>
            </a:r>
          </a:p>
          <a:p>
            <a:pPr lvl="1"/>
            <a:r>
              <a:rPr lang="en-US" dirty="0">
                <a:latin typeface="Times" charset="0"/>
                <a:ea typeface="ＭＳ Ｐゴシック" charset="0"/>
              </a:rPr>
              <a:t>Impact of potential carryovers.</a:t>
            </a:r>
          </a:p>
          <a:p>
            <a:r>
              <a:rPr lang="en-US" dirty="0">
                <a:latin typeface="Times" charset="0"/>
                <a:ea typeface="ＭＳ Ｐゴシック" charset="0"/>
                <a:cs typeface="ＭＳ Ｐゴシック" charset="0"/>
              </a:rPr>
              <a:t>Update cash flow projections monthly</a:t>
            </a:r>
          </a:p>
        </p:txBody>
      </p:sp>
      <p:pic>
        <p:nvPicPr>
          <p:cNvPr id="24580" name="Picture 4"/>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897362" y="4437708"/>
            <a:ext cx="1659242" cy="168117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65911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24" name="Picture 4" descr="https://encrypted-tbn3.gstatic.com/images?q=tbn:ANd9GcS9QPmaHLZ4cLMa09vN2cqm1sY7XG0XZTh2vz_PAm45a8awoYZK"/>
          <p:cNvPicPr>
            <a:picLocks noChangeAspect="1" noChangeArrowheads="1"/>
          </p:cNvPicPr>
          <p:nvPr/>
        </p:nvPicPr>
        <p:blipFill>
          <a:blip r:embed="rId2"/>
          <a:srcRect/>
          <a:stretch>
            <a:fillRect/>
          </a:stretch>
        </p:blipFill>
        <p:spPr bwMode="auto">
          <a:xfrm>
            <a:off x="4876800" y="4572000"/>
            <a:ext cx="1767840" cy="1653540"/>
          </a:xfrm>
          <a:prstGeom prst="rect">
            <a:avLst/>
          </a:prstGeom>
          <a:noFill/>
        </p:spPr>
      </p:pic>
      <p:sp>
        <p:nvSpPr>
          <p:cNvPr id="2" name="Title 1"/>
          <p:cNvSpPr>
            <a:spLocks noGrp="1"/>
          </p:cNvSpPr>
          <p:nvPr>
            <p:ph type="title"/>
          </p:nvPr>
        </p:nvSpPr>
        <p:spPr>
          <a:xfrm>
            <a:off x="1567790" y="376239"/>
            <a:ext cx="6010026" cy="519825"/>
          </a:xfrm>
        </p:spPr>
        <p:txBody>
          <a:bodyPr/>
          <a:lstStyle/>
          <a:p>
            <a:r>
              <a:rPr lang="en-US" dirty="0" smtClean="0"/>
              <a:t>Banking Relationship Checklist</a:t>
            </a:r>
            <a:endParaRPr lang="en-US" dirty="0"/>
          </a:p>
        </p:txBody>
      </p:sp>
      <p:sp>
        <p:nvSpPr>
          <p:cNvPr id="3" name="Content Placeholder 2"/>
          <p:cNvSpPr>
            <a:spLocks noGrp="1"/>
          </p:cNvSpPr>
          <p:nvPr>
            <p:ph idx="1"/>
          </p:nvPr>
        </p:nvSpPr>
        <p:spPr>
          <a:xfrm>
            <a:off x="5791200" y="1447800"/>
            <a:ext cx="2971800" cy="4652963"/>
          </a:xfrm>
        </p:spPr>
        <p:txBody>
          <a:bodyPr/>
          <a:lstStyle/>
          <a:p>
            <a:r>
              <a:rPr lang="en-US" sz="1400" dirty="0" smtClean="0"/>
              <a:t>Basic </a:t>
            </a:r>
            <a:r>
              <a:rPr lang="en-US" sz="1400" dirty="0"/>
              <a:t>Services</a:t>
            </a:r>
            <a:r>
              <a:rPr lang="en-US" sz="1400" b="0" dirty="0"/>
              <a:t> • Checking account • Business savings account • Credit card • Deposit-only card • Discounted employee checking accounts • Online </a:t>
            </a:r>
            <a:r>
              <a:rPr lang="en-US" sz="1400" b="0" dirty="0" smtClean="0"/>
              <a:t>banking</a:t>
            </a:r>
            <a:endParaRPr lang="en-US" sz="1400" b="0" dirty="0"/>
          </a:p>
          <a:p>
            <a:r>
              <a:rPr lang="en-US" sz="1400" dirty="0"/>
              <a:t>Lending Services</a:t>
            </a:r>
            <a:r>
              <a:rPr lang="en-US" sz="1400" b="0" dirty="0"/>
              <a:t> • Lines of credit • Term-loans • Commercial real estate • Equipment leasing • SBA loans</a:t>
            </a:r>
          </a:p>
          <a:p>
            <a:r>
              <a:rPr lang="en-US" sz="1400" dirty="0"/>
              <a:t>Cash Management</a:t>
            </a:r>
            <a:r>
              <a:rPr lang="en-US" sz="1400" b="0" dirty="0"/>
              <a:t> • Wire transfers • Wholesale lockbox • Merchant services</a:t>
            </a:r>
          </a:p>
          <a:p>
            <a:r>
              <a:rPr lang="en-US" sz="1400" dirty="0"/>
              <a:t>Other</a:t>
            </a:r>
            <a:r>
              <a:rPr lang="en-US" sz="1400" b="0" dirty="0" smtClean="0"/>
              <a:t> • </a:t>
            </a:r>
            <a:r>
              <a:rPr lang="en-US" sz="1400" b="0" dirty="0"/>
              <a:t>Payroll • Retirement accounts • Insurance • Discounts </a:t>
            </a:r>
            <a:r>
              <a:rPr lang="en-US" sz="1400" b="0" dirty="0" smtClean="0"/>
              <a:t>with other vendors</a:t>
            </a:r>
            <a:endParaRPr lang="en-US" sz="1400" dirty="0" smtClean="0"/>
          </a:p>
        </p:txBody>
      </p:sp>
      <p:sp>
        <p:nvSpPr>
          <p:cNvPr id="4" name="Content Placeholder 2"/>
          <p:cNvSpPr txBox="1">
            <a:spLocks/>
          </p:cNvSpPr>
          <p:nvPr/>
        </p:nvSpPr>
        <p:spPr bwMode="auto">
          <a:xfrm>
            <a:off x="457200" y="1447800"/>
            <a:ext cx="4800600" cy="46529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87212" tIns="43607" rIns="87212" bIns="43607" numCol="1" anchor="t" anchorCtr="0" compatLnSpc="1">
            <a:prstTxWarp prst="textNoShape">
              <a:avLst/>
            </a:prstTxWarp>
          </a:bodyPr>
          <a:lstStyle>
            <a:lvl1pPr marL="322252" indent="-322252" algn="just" defTabSz="871506" rtl="0" eaLnBrk="0" fontAlgn="base" hangingPunct="0">
              <a:lnSpc>
                <a:spcPct val="90000"/>
              </a:lnSpc>
              <a:spcBef>
                <a:spcPct val="30000"/>
              </a:spcBef>
              <a:spcAft>
                <a:spcPct val="0"/>
              </a:spcAft>
              <a:buClr>
                <a:schemeClr val="accent2"/>
              </a:buClr>
              <a:buSzPct val="100000"/>
              <a:buFont typeface="Zapf Dingbats" charset="0"/>
              <a:buChar char=""/>
              <a:defRPr sz="2400" b="1">
                <a:solidFill>
                  <a:schemeClr val="tx1"/>
                </a:solidFill>
                <a:latin typeface="+mn-lt"/>
                <a:ea typeface="ＭＳ Ｐゴシック" charset="-128"/>
                <a:cs typeface="ＭＳ Ｐゴシック" charset="-128"/>
              </a:defRPr>
            </a:lvl1pPr>
            <a:lvl2pPr marL="652439" indent="-220655" algn="just" defTabSz="871506" rtl="0" eaLnBrk="0" fontAlgn="base" hangingPunct="0">
              <a:lnSpc>
                <a:spcPct val="90000"/>
              </a:lnSpc>
              <a:spcBef>
                <a:spcPct val="30000"/>
              </a:spcBef>
              <a:spcAft>
                <a:spcPct val="0"/>
              </a:spcAft>
              <a:buClr>
                <a:schemeClr val="accent2"/>
              </a:buClr>
              <a:buSzPct val="100000"/>
              <a:buChar char="–"/>
              <a:defRPr sz="2400" b="1">
                <a:solidFill>
                  <a:schemeClr val="tx1"/>
                </a:solidFill>
                <a:latin typeface="+mn-lt"/>
                <a:ea typeface="ＭＳ Ｐゴシック" charset="-128"/>
              </a:defRPr>
            </a:lvl2pPr>
            <a:lvl3pPr marL="985803" indent="-223830" algn="just" defTabSz="871506" rtl="0" eaLnBrk="0" fontAlgn="base" hangingPunct="0">
              <a:lnSpc>
                <a:spcPct val="90000"/>
              </a:lnSpc>
              <a:spcBef>
                <a:spcPct val="30000"/>
              </a:spcBef>
              <a:spcAft>
                <a:spcPct val="0"/>
              </a:spcAft>
              <a:buClr>
                <a:schemeClr val="accent2"/>
              </a:buClr>
              <a:buSzPct val="100000"/>
              <a:buChar char="»"/>
              <a:defRPr sz="2400" b="1">
                <a:solidFill>
                  <a:schemeClr val="tx1"/>
                </a:solidFill>
                <a:latin typeface="+mn-lt"/>
                <a:ea typeface="ＭＳ Ｐゴシック" charset="-128"/>
              </a:defRPr>
            </a:lvl3pPr>
            <a:lvl4pPr marL="1303291" indent="-166682" algn="just" defTabSz="871506" rtl="0" eaLnBrk="0" fontAlgn="base" hangingPunct="0">
              <a:lnSpc>
                <a:spcPct val="90000"/>
              </a:lnSpc>
              <a:spcBef>
                <a:spcPct val="30000"/>
              </a:spcBef>
              <a:spcAft>
                <a:spcPct val="0"/>
              </a:spcAft>
              <a:buClr>
                <a:schemeClr val="accent2"/>
              </a:buClr>
              <a:buSzPct val="100000"/>
              <a:buFont typeface="Times" charset="0"/>
              <a:buChar char="•"/>
              <a:defRPr sz="2400" b="1">
                <a:solidFill>
                  <a:schemeClr val="tx1"/>
                </a:solidFill>
                <a:latin typeface="+mn-lt"/>
                <a:ea typeface="ＭＳ Ｐゴシック" charset="-128"/>
              </a:defRPr>
            </a:lvl4pPr>
            <a:lvl5pPr marL="1638241" indent="-225417" algn="just" defTabSz="871506" rtl="0" eaLnBrk="0" fontAlgn="base" hangingPunct="0">
              <a:lnSpc>
                <a:spcPct val="90000"/>
              </a:lnSpc>
              <a:spcBef>
                <a:spcPct val="30000"/>
              </a:spcBef>
              <a:spcAft>
                <a:spcPct val="0"/>
              </a:spcAft>
              <a:buClr>
                <a:schemeClr val="accent2"/>
              </a:buClr>
              <a:buSzPct val="100000"/>
              <a:buChar char="–"/>
              <a:defRPr sz="2400" b="1">
                <a:solidFill>
                  <a:schemeClr val="tx1"/>
                </a:solidFill>
                <a:latin typeface="+mn-lt"/>
                <a:ea typeface="ＭＳ Ｐゴシック" charset="-128"/>
              </a:defRPr>
            </a:lvl5pPr>
            <a:lvl6pPr marL="2095424" indent="-225417" algn="just" defTabSz="871506" rtl="0" eaLnBrk="0" fontAlgn="base" hangingPunct="0">
              <a:lnSpc>
                <a:spcPct val="90000"/>
              </a:lnSpc>
              <a:spcBef>
                <a:spcPct val="30000"/>
              </a:spcBef>
              <a:spcAft>
                <a:spcPct val="0"/>
              </a:spcAft>
              <a:buClr>
                <a:schemeClr val="accent2"/>
              </a:buClr>
              <a:buSzPct val="100000"/>
              <a:buChar char="–"/>
              <a:defRPr sz="2400" b="1">
                <a:solidFill>
                  <a:schemeClr val="tx1"/>
                </a:solidFill>
                <a:latin typeface="+mn-lt"/>
                <a:ea typeface="ＭＳ Ｐゴシック" charset="-128"/>
              </a:defRPr>
            </a:lvl6pPr>
            <a:lvl7pPr marL="2552608" indent="-225417" algn="just" defTabSz="871506" rtl="0" eaLnBrk="0" fontAlgn="base" hangingPunct="0">
              <a:lnSpc>
                <a:spcPct val="90000"/>
              </a:lnSpc>
              <a:spcBef>
                <a:spcPct val="30000"/>
              </a:spcBef>
              <a:spcAft>
                <a:spcPct val="0"/>
              </a:spcAft>
              <a:buClr>
                <a:schemeClr val="accent2"/>
              </a:buClr>
              <a:buSzPct val="100000"/>
              <a:buChar char="–"/>
              <a:defRPr sz="2400" b="1">
                <a:solidFill>
                  <a:schemeClr val="tx1"/>
                </a:solidFill>
                <a:latin typeface="+mn-lt"/>
                <a:ea typeface="ＭＳ Ｐゴシック" charset="-128"/>
              </a:defRPr>
            </a:lvl7pPr>
            <a:lvl8pPr marL="3009791" indent="-225417" algn="just" defTabSz="871506" rtl="0" eaLnBrk="0" fontAlgn="base" hangingPunct="0">
              <a:lnSpc>
                <a:spcPct val="90000"/>
              </a:lnSpc>
              <a:spcBef>
                <a:spcPct val="30000"/>
              </a:spcBef>
              <a:spcAft>
                <a:spcPct val="0"/>
              </a:spcAft>
              <a:buClr>
                <a:schemeClr val="accent2"/>
              </a:buClr>
              <a:buSzPct val="100000"/>
              <a:buChar char="–"/>
              <a:defRPr sz="2400" b="1">
                <a:solidFill>
                  <a:schemeClr val="tx1"/>
                </a:solidFill>
                <a:latin typeface="+mn-lt"/>
                <a:ea typeface="ＭＳ Ｐゴシック" charset="-128"/>
              </a:defRPr>
            </a:lvl8pPr>
            <a:lvl9pPr marL="3466975" indent="-225417" algn="just" defTabSz="871506" rtl="0" eaLnBrk="0" fontAlgn="base" hangingPunct="0">
              <a:lnSpc>
                <a:spcPct val="90000"/>
              </a:lnSpc>
              <a:spcBef>
                <a:spcPct val="30000"/>
              </a:spcBef>
              <a:spcAft>
                <a:spcPct val="0"/>
              </a:spcAft>
              <a:buClr>
                <a:schemeClr val="accent2"/>
              </a:buClr>
              <a:buSzPct val="100000"/>
              <a:buChar char="–"/>
              <a:defRPr sz="2400" b="1">
                <a:solidFill>
                  <a:schemeClr val="tx1"/>
                </a:solidFill>
                <a:latin typeface="+mn-lt"/>
                <a:ea typeface="ＭＳ Ｐゴシック" charset="-128"/>
              </a:defRPr>
            </a:lvl9pPr>
          </a:lstStyle>
          <a:p>
            <a:r>
              <a:rPr lang="en-US" sz="1800" dirty="0" smtClean="0"/>
              <a:t>How Well Do You Know Your Banker?</a:t>
            </a:r>
          </a:p>
          <a:p>
            <a:pPr lvl="1"/>
            <a:r>
              <a:rPr lang="en-US" sz="1800" dirty="0"/>
              <a:t>Does Your Local Banker Have Lending Authority?</a:t>
            </a:r>
          </a:p>
          <a:p>
            <a:pPr lvl="1"/>
            <a:r>
              <a:rPr lang="en-US" sz="1800" dirty="0"/>
              <a:t>Does Your Bank Issue Credit Cards? </a:t>
            </a:r>
          </a:p>
          <a:p>
            <a:pPr lvl="1"/>
            <a:r>
              <a:rPr lang="en-US" sz="1800" dirty="0"/>
              <a:t>What Services Can Your Bank Offer?</a:t>
            </a:r>
          </a:p>
          <a:p>
            <a:pPr lvl="1"/>
            <a:r>
              <a:rPr lang="en-US" sz="1800" dirty="0"/>
              <a:t>How are Services Priced</a:t>
            </a:r>
            <a:r>
              <a:rPr lang="en-US" sz="1800" dirty="0" smtClean="0"/>
              <a:t>?</a:t>
            </a:r>
          </a:p>
          <a:p>
            <a:r>
              <a:rPr lang="en-US" sz="1800" dirty="0" smtClean="0"/>
              <a:t>How Well Does Your Banker Know You?</a:t>
            </a:r>
            <a:endParaRPr lang="en-US" sz="1800" dirty="0"/>
          </a:p>
          <a:p>
            <a:pPr lvl="1"/>
            <a:r>
              <a:rPr lang="en-US" sz="1800" dirty="0" smtClean="0"/>
              <a:t>Obtain Input from Your Banker on Credit Information They Review</a:t>
            </a:r>
          </a:p>
          <a:p>
            <a:pPr lvl="1"/>
            <a:r>
              <a:rPr lang="en-US" sz="1800" dirty="0" smtClean="0"/>
              <a:t>Match Audit Engagement Requirements to What Your Banker Wants to See</a:t>
            </a:r>
            <a:endParaRPr lang="en-US" sz="1800" dirty="0"/>
          </a:p>
          <a:p>
            <a:pPr lvl="1"/>
            <a:r>
              <a:rPr lang="en-US" sz="1800" dirty="0" smtClean="0"/>
              <a:t>Review Charter Financials with Banker at Least Once a Year</a:t>
            </a:r>
          </a:p>
          <a:p>
            <a:endParaRPr lang="en-US" sz="1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94084678"/>
      </p:ext>
    </p:extLst>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384838" y="375698"/>
            <a:ext cx="2375849" cy="519825"/>
          </a:xfrm>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Strong cash flow management and borrowing skills are growing among charter schools – but there is room for improvement.</a:t>
            </a:r>
          </a:p>
          <a:p>
            <a:endParaRPr lang="en-US" dirty="0" smtClean="0"/>
          </a:p>
          <a:p>
            <a:r>
              <a:rPr lang="en-US" dirty="0" smtClean="0"/>
              <a:t>We need to do a better job of educating the financial lending institutions about charter schools.</a:t>
            </a:r>
          </a:p>
          <a:p>
            <a:endParaRPr lang="en-US" dirty="0" smtClean="0"/>
          </a:p>
          <a:p>
            <a:r>
              <a:rPr lang="en-US" dirty="0" smtClean="0"/>
              <a:t>Charter schools will benefit from cooperative efforts to approach the marketplace in a “united front”.</a:t>
            </a:r>
          </a:p>
          <a:p>
            <a:pPr lvl="1"/>
            <a:r>
              <a:rPr lang="en-US" dirty="0" smtClean="0"/>
              <a:t>This would result in a change on the “demand-side”.</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953000" y="5562600"/>
            <a:ext cx="1981200" cy="8302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5" name="Picture 4" descr="Plan"/>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819400" y="5410200"/>
            <a:ext cx="990600" cy="990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158649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795" y="376238"/>
            <a:ext cx="8078019" cy="509374"/>
          </a:xfrm>
        </p:spPr>
        <p:txBody>
          <a:bodyPr/>
          <a:lstStyle/>
          <a:p>
            <a:r>
              <a:rPr lang="en-US" dirty="0" smtClean="0"/>
              <a:t>Deferrals –It’s getting better all the time…</a:t>
            </a:r>
            <a:endParaRPr lang="en-US" dirty="0"/>
          </a:p>
        </p:txBody>
      </p:sp>
      <p:sp>
        <p:nvSpPr>
          <p:cNvPr id="3" name="Content Placeholder 2"/>
          <p:cNvSpPr>
            <a:spLocks noGrp="1"/>
          </p:cNvSpPr>
          <p:nvPr>
            <p:ph idx="1"/>
          </p:nvPr>
        </p:nvSpPr>
        <p:spPr/>
        <p:txBody>
          <a:bodyPr/>
          <a:lstStyle/>
          <a:p>
            <a:r>
              <a:rPr lang="en-US" dirty="0" smtClean="0"/>
              <a:t>Deferral Defined:</a:t>
            </a:r>
          </a:p>
          <a:p>
            <a:pPr lvl="1"/>
            <a:r>
              <a:rPr lang="en-US" dirty="0" err="1" smtClean="0"/>
              <a:t>Intrayear</a:t>
            </a:r>
            <a:r>
              <a:rPr lang="en-US" dirty="0" smtClean="0"/>
              <a:t>.  State pays you late but within the fiscal year.</a:t>
            </a:r>
          </a:p>
          <a:p>
            <a:pPr lvl="1"/>
            <a:r>
              <a:rPr lang="en-US" dirty="0" err="1" smtClean="0"/>
              <a:t>Interyear</a:t>
            </a:r>
            <a:r>
              <a:rPr lang="en-US" dirty="0" smtClean="0"/>
              <a:t>.  State pays you really late – next fiscal year.</a:t>
            </a:r>
          </a:p>
          <a:p>
            <a:pPr lvl="1"/>
            <a:r>
              <a:rPr lang="en-US" dirty="0" smtClean="0"/>
              <a:t>Some waivers possible – but doesn’t solve the problem</a:t>
            </a:r>
          </a:p>
          <a:p>
            <a:pPr>
              <a:buNone/>
            </a:pPr>
            <a:endParaRPr lang="en-US" dirty="0" smtClean="0"/>
          </a:p>
          <a:p>
            <a:r>
              <a:rPr lang="en-US" dirty="0" smtClean="0"/>
              <a:t>K-12 deferrals reduced by $2.2 billion in 2012-13</a:t>
            </a:r>
          </a:p>
          <a:p>
            <a:endParaRPr lang="en-US" dirty="0" smtClean="0"/>
          </a:p>
          <a:p>
            <a:pPr eaLnBrk="1" hangingPunct="1">
              <a:spcAft>
                <a:spcPts val="600"/>
              </a:spcAft>
            </a:pPr>
            <a:r>
              <a:rPr lang="en-US" dirty="0" smtClean="0"/>
              <a:t>At the peak of deferrals, approximately 45% of state aid payments owed to school districts were deferred to the following year.</a:t>
            </a:r>
          </a:p>
          <a:p>
            <a:pPr eaLnBrk="1" hangingPunct="1">
              <a:spcAft>
                <a:spcPts val="600"/>
              </a:spcAft>
              <a:buNone/>
            </a:pPr>
            <a:endParaRPr lang="en-US" dirty="0" smtClean="0"/>
          </a:p>
          <a:p>
            <a:endParaRPr lang="en-US" dirty="0">
              <a:solidFill>
                <a:srgbClr val="660066"/>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29737562"/>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027" name="Object 3"/>
          <p:cNvGraphicFramePr>
            <a:graphicFrameLocks noChangeAspect="1"/>
          </p:cNvGraphicFramePr>
          <p:nvPr/>
        </p:nvGraphicFramePr>
        <p:xfrm>
          <a:off x="1001713" y="671513"/>
          <a:ext cx="7140575" cy="5516562"/>
        </p:xfrm>
        <a:graphic>
          <a:graphicData uri="http://schemas.openxmlformats.org/presentationml/2006/ole">
            <p:oleObj spid="_x0000_s1029" name="Worksheet" r:id="rId3" imgW="11912600" imgH="9207500" progId="Excel.Sheet.8">
              <p:link updateAutomatic="1"/>
            </p:oleObj>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03846" y="376238"/>
            <a:ext cx="6737909" cy="509374"/>
          </a:xfrm>
        </p:spPr>
        <p:txBody>
          <a:bodyPr/>
          <a:lstStyle/>
          <a:p>
            <a:r>
              <a:rPr lang="en-US" dirty="0" smtClean="0"/>
              <a:t>Deferrals Have An Unequal Impact</a:t>
            </a:r>
            <a:endParaRPr lang="en-US" dirty="0"/>
          </a:p>
        </p:txBody>
      </p:sp>
      <p:sp>
        <p:nvSpPr>
          <p:cNvPr id="3" name="Content Placeholder 2"/>
          <p:cNvSpPr>
            <a:spLocks noGrp="1"/>
          </p:cNvSpPr>
          <p:nvPr>
            <p:ph idx="1"/>
          </p:nvPr>
        </p:nvSpPr>
        <p:spPr/>
        <p:txBody>
          <a:bodyPr/>
          <a:lstStyle/>
          <a:p>
            <a:r>
              <a:rPr lang="en-US" dirty="0" smtClean="0"/>
              <a:t>Charter A &amp; B have equal ADA and funding rates.</a:t>
            </a:r>
          </a:p>
          <a:p>
            <a:r>
              <a:rPr lang="en-US" dirty="0" smtClean="0"/>
              <a:t>Charter A is funded primarily on property taxes, as a result the impact of deferrals is minimal.</a:t>
            </a:r>
          </a:p>
          <a:p>
            <a:r>
              <a:rPr lang="en-US" dirty="0" smtClean="0"/>
              <a:t>Charter B has limited property taxes and higher state aid, as a result the impact of deferrals is significant.</a:t>
            </a:r>
          </a:p>
          <a:p>
            <a:endParaRPr lang="en-US" dirty="0"/>
          </a:p>
        </p:txBody>
      </p:sp>
      <p:graphicFrame>
        <p:nvGraphicFramePr>
          <p:cNvPr id="2051" name="Object 3"/>
          <p:cNvGraphicFramePr>
            <a:graphicFrameLocks noChangeAspect="1"/>
          </p:cNvGraphicFramePr>
          <p:nvPr/>
        </p:nvGraphicFramePr>
        <p:xfrm>
          <a:off x="2133600" y="3581400"/>
          <a:ext cx="4981575" cy="2230438"/>
        </p:xfrm>
        <a:graphic>
          <a:graphicData uri="http://schemas.openxmlformats.org/presentationml/2006/ole">
            <p:oleObj spid="_x0000_s2053" name="Worksheet" r:id="rId3" imgW="5943600" imgH="2667000" progId="Excel.Sheet.8">
              <p:link updateAutomatic="1"/>
            </p:oleObj>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Cash Flow - Other</a:t>
            </a:r>
            <a:endParaRPr lang="en-US" dirty="0"/>
          </a:p>
        </p:txBody>
      </p:sp>
      <p:sp>
        <p:nvSpPr>
          <p:cNvPr id="5" name="Content Placeholder 4"/>
          <p:cNvSpPr>
            <a:spLocks noGrp="1"/>
          </p:cNvSpPr>
          <p:nvPr>
            <p:ph idx="1"/>
          </p:nvPr>
        </p:nvSpPr>
        <p:spPr/>
        <p:txBody>
          <a:bodyPr/>
          <a:lstStyle/>
          <a:p>
            <a:r>
              <a:rPr lang="en-US" dirty="0" smtClean="0"/>
              <a:t>Deferrals are the primary reason for the current cash flow crisis</a:t>
            </a:r>
          </a:p>
          <a:p>
            <a:endParaRPr lang="en-US" dirty="0" smtClean="0"/>
          </a:p>
          <a:p>
            <a:r>
              <a:rPr lang="en-US" dirty="0" smtClean="0"/>
              <a:t>But each charter cash flow varies based on the ratio of property taxes to state aid</a:t>
            </a:r>
          </a:p>
          <a:p>
            <a:endParaRPr lang="en-US" dirty="0" smtClean="0"/>
          </a:p>
          <a:p>
            <a:r>
              <a:rPr lang="en-US" dirty="0" smtClean="0"/>
              <a:t>Operational expense outgo may not align with cash inflows</a:t>
            </a:r>
          </a:p>
          <a:p>
            <a:pPr lvl="1"/>
            <a:r>
              <a:rPr lang="en-US" dirty="0" smtClean="0"/>
              <a:t>e.g. A growing charter will incur more expenses but state aid doesn’t recognize the growth in ADA until February</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857343" y="376238"/>
            <a:ext cx="3430913" cy="509374"/>
          </a:xfrm>
        </p:spPr>
        <p:txBody>
          <a:bodyPr/>
          <a:lstStyle/>
          <a:p>
            <a:r>
              <a:rPr lang="en-US" dirty="0" smtClean="0"/>
              <a:t>Deferrals 2013-14</a:t>
            </a:r>
            <a:endParaRPr lang="en-US" dirty="0"/>
          </a:p>
        </p:txBody>
      </p:sp>
      <p:sp>
        <p:nvSpPr>
          <p:cNvPr id="3" name="Content Placeholder 2"/>
          <p:cNvSpPr>
            <a:spLocks noGrp="1"/>
          </p:cNvSpPr>
          <p:nvPr>
            <p:ph idx="1"/>
          </p:nvPr>
        </p:nvSpPr>
        <p:spPr/>
        <p:txBody>
          <a:bodyPr/>
          <a:lstStyle/>
          <a:p>
            <a:pPr eaLnBrk="1" hangingPunct="1">
              <a:spcAft>
                <a:spcPts val="600"/>
              </a:spcAft>
            </a:pPr>
            <a:r>
              <a:rPr lang="en-US" dirty="0" smtClean="0"/>
              <a:t>The Governor’s Budget (January proposal) </a:t>
            </a:r>
          </a:p>
          <a:p>
            <a:pPr lvl="1" eaLnBrk="1" hangingPunct="1">
              <a:spcAft>
                <a:spcPts val="600"/>
              </a:spcAft>
            </a:pPr>
            <a:r>
              <a:rPr lang="en-US" dirty="0" smtClean="0"/>
              <a:t> $1.8 billion to eliminate some of the </a:t>
            </a:r>
            <a:r>
              <a:rPr lang="en-US" dirty="0" err="1" smtClean="0"/>
              <a:t>interyear</a:t>
            </a:r>
            <a:r>
              <a:rPr lang="en-US" dirty="0" smtClean="0"/>
              <a:t> deferrals</a:t>
            </a:r>
          </a:p>
          <a:p>
            <a:pPr lvl="1" eaLnBrk="1" hangingPunct="1">
              <a:spcAft>
                <a:spcPts val="600"/>
              </a:spcAft>
            </a:pPr>
            <a:r>
              <a:rPr lang="en-US" dirty="0" smtClean="0"/>
              <a:t>End of 2013-14, $5.6 billion in deferrals still anticipated</a:t>
            </a:r>
          </a:p>
          <a:p>
            <a:pPr lvl="1" eaLnBrk="1" hangingPunct="1">
              <a:spcAft>
                <a:spcPts val="600"/>
              </a:spcAft>
              <a:buNone/>
            </a:pPr>
            <a:r>
              <a:rPr lang="en-US" dirty="0" smtClean="0"/>
              <a:t>Conclusion:</a:t>
            </a:r>
          </a:p>
          <a:p>
            <a:pPr lvl="1" eaLnBrk="1" hangingPunct="1">
              <a:spcAft>
                <a:spcPts val="600"/>
              </a:spcAft>
              <a:buNone/>
            </a:pPr>
            <a:r>
              <a:rPr lang="en-US" dirty="0" smtClean="0"/>
              <a:t>The Governor is committed to reducing deferrals. </a:t>
            </a:r>
          </a:p>
          <a:p>
            <a:pPr lvl="1" eaLnBrk="1" hangingPunct="1">
              <a:spcAft>
                <a:spcPts val="600"/>
              </a:spcAft>
              <a:buNone/>
            </a:pPr>
            <a:r>
              <a:rPr lang="en-US" dirty="0" smtClean="0"/>
              <a:t>Will the legislature uphold that priority in a final budget?</a:t>
            </a:r>
          </a:p>
          <a:p>
            <a:pPr lvl="1" eaLnBrk="1" hangingPunct="1">
              <a:spcAft>
                <a:spcPts val="600"/>
              </a:spcAft>
              <a:buNone/>
            </a:pPr>
            <a:r>
              <a:rPr lang="en-US" dirty="0" smtClean="0"/>
              <a:t>When will they disappear entirely?</a:t>
            </a:r>
          </a:p>
          <a:p>
            <a:pPr lvl="1" eaLnBrk="1" hangingPunct="1">
              <a:spcAft>
                <a:spcPts val="600"/>
              </a:spcAft>
              <a:buNone/>
            </a:pPr>
            <a:r>
              <a:rPr lang="en-US" dirty="0" smtClean="0"/>
              <a:t>Bottom line – we still have cash flow needs.</a:t>
            </a:r>
          </a:p>
          <a:p>
            <a:pPr lvl="1" eaLnBrk="1" hangingPunct="1">
              <a:spcAft>
                <a:spcPts val="600"/>
              </a:spcAft>
              <a:buNone/>
            </a:pPr>
            <a:r>
              <a:rPr lang="en-US" dirty="0" smtClean="0"/>
              <a:t>Stay tuned……………</a:t>
            </a:r>
          </a:p>
          <a:p>
            <a:pPr lvl="1" eaLnBrk="1" hangingPunct="1">
              <a:spcAft>
                <a:spcPts val="600"/>
              </a:spcAft>
              <a:buNone/>
            </a:pPr>
            <a:endParaRPr lang="en-US" dirty="0" smtClean="0"/>
          </a:p>
          <a:p>
            <a:endParaRPr lang="en-US" dirty="0">
              <a:solidFill>
                <a:srgbClr val="660066"/>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29737562"/>
      </p:ext>
    </p:extLst>
  </p:cSld>
  <p:clrMapOvr>
    <a:masterClrMapping/>
  </p:clrMapOvr>
</p:sld>
</file>

<file path=ppt/theme/theme1.xml><?xml version="1.0" encoding="utf-8"?>
<a:theme xmlns:a="http://schemas.openxmlformats.org/drawingml/2006/main" name="Microsoft Office 98">
  <a:themeElements>
    <a:clrScheme name="">
      <a:dk1>
        <a:srgbClr val="000000"/>
      </a:dk1>
      <a:lt1>
        <a:srgbClr val="FFFFFF"/>
      </a:lt1>
      <a:dk2>
        <a:srgbClr val="008011"/>
      </a:dk2>
      <a:lt2>
        <a:srgbClr val="DD0806"/>
      </a:lt2>
      <a:accent1>
        <a:srgbClr val="0000D4"/>
      </a:accent1>
      <a:accent2>
        <a:srgbClr val="02ABEA"/>
      </a:accent2>
      <a:accent3>
        <a:srgbClr val="FFFFFF"/>
      </a:accent3>
      <a:accent4>
        <a:srgbClr val="000000"/>
      </a:accent4>
      <a:accent5>
        <a:srgbClr val="AAAAE6"/>
      </a:accent5>
      <a:accent6>
        <a:srgbClr val="029BD4"/>
      </a:accent6>
      <a:hlink>
        <a:srgbClr val="F20884"/>
      </a:hlink>
      <a:folHlink>
        <a:srgbClr val="FCF305"/>
      </a:folHlink>
    </a:clrScheme>
    <a:fontScheme name="Microsoft Office 98">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Helvetica"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Helvetica" charset="0"/>
          </a:defRPr>
        </a:defPPr>
      </a:lstStyle>
    </a:lnDef>
  </a:objectDefaults>
  <a:extraClrSchemeLst>
    <a:extraClrScheme>
      <a:clrScheme name="Microsoft Office 9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crosoft Office 9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crosoft Office 9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crosoft Office 9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crosoft Office 9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crosoft Office 9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crosoft Office 9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icrosoft Office 98">
  <a:themeElements>
    <a:clrScheme name="">
      <a:dk1>
        <a:srgbClr val="000000"/>
      </a:dk1>
      <a:lt1>
        <a:srgbClr val="FFFFFF"/>
      </a:lt1>
      <a:dk2>
        <a:srgbClr val="008011"/>
      </a:dk2>
      <a:lt2>
        <a:srgbClr val="DD0806"/>
      </a:lt2>
      <a:accent1>
        <a:srgbClr val="0000D4"/>
      </a:accent1>
      <a:accent2>
        <a:srgbClr val="02ABEA"/>
      </a:accent2>
      <a:accent3>
        <a:srgbClr val="FFFFFF"/>
      </a:accent3>
      <a:accent4>
        <a:srgbClr val="000000"/>
      </a:accent4>
      <a:accent5>
        <a:srgbClr val="AAAAE6"/>
      </a:accent5>
      <a:accent6>
        <a:srgbClr val="029BD4"/>
      </a:accent6>
      <a:hlink>
        <a:srgbClr val="F20884"/>
      </a:hlink>
      <a:folHlink>
        <a:srgbClr val="FCF305"/>
      </a:folHlink>
    </a:clrScheme>
    <a:fontScheme name="Microsoft Office 98">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Helvetica"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Helvetica" charset="0"/>
          </a:defRPr>
        </a:defPPr>
      </a:lstStyle>
    </a:lnDef>
  </a:objectDefaults>
  <a:extraClrSchemeLst>
    <a:extraClrScheme>
      <a:clrScheme name="Microsoft Office 9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crosoft Office 9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crosoft Office 9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crosoft Office 9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crosoft Office 9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crosoft Office 9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crosoft Office 9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8011"/>
      </a:dk2>
      <a:lt2>
        <a:srgbClr val="DD0806"/>
      </a:lt2>
      <a:accent1>
        <a:srgbClr val="0000D4"/>
      </a:accent1>
      <a:accent2>
        <a:srgbClr val="02ABEA"/>
      </a:accent2>
      <a:accent3>
        <a:srgbClr val="FFFFFF"/>
      </a:accent3>
      <a:accent4>
        <a:srgbClr val="000000"/>
      </a:accent4>
      <a:accent5>
        <a:srgbClr val="AAAAE6"/>
      </a:accent5>
      <a:accent6>
        <a:srgbClr val="029BD4"/>
      </a:accent6>
      <a:hlink>
        <a:srgbClr val="F20884"/>
      </a:hlink>
      <a:folHlink>
        <a:srgbClr val="FCF30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8011"/>
      </a:dk2>
      <a:lt2>
        <a:srgbClr val="DD0806"/>
      </a:lt2>
      <a:accent1>
        <a:srgbClr val="0000D4"/>
      </a:accent1>
      <a:accent2>
        <a:srgbClr val="02ABEA"/>
      </a:accent2>
      <a:accent3>
        <a:srgbClr val="FFFFFF"/>
      </a:accent3>
      <a:accent4>
        <a:srgbClr val="000000"/>
      </a:accent4>
      <a:accent5>
        <a:srgbClr val="AAAAE6"/>
      </a:accent5>
      <a:accent6>
        <a:srgbClr val="029BD4"/>
      </a:accent6>
      <a:hlink>
        <a:srgbClr val="F20884"/>
      </a:hlink>
      <a:folHlink>
        <a:srgbClr val="FCF30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28509</TotalTime>
  <Pages>43</Pages>
  <Words>2906</Words>
  <Application>Microsoft Macintosh PowerPoint</Application>
  <PresentationFormat>Letter Paper (8.5x11 in)</PresentationFormat>
  <Paragraphs>317</Paragraphs>
  <Slides>42</Slides>
  <Notes>5</Notes>
  <HiddenSlides>0</HiddenSlides>
  <MMClips>0</MMClips>
  <ScaleCrop>false</ScaleCrop>
  <HeadingPairs>
    <vt:vector size="6" baseType="variant">
      <vt:variant>
        <vt:lpstr>Design Template</vt:lpstr>
      </vt:variant>
      <vt:variant>
        <vt:i4>2</vt:i4>
      </vt:variant>
      <vt:variant>
        <vt:lpstr>Links</vt:lpstr>
      </vt:variant>
      <vt:variant>
        <vt:i4>2</vt:i4>
      </vt:variant>
      <vt:variant>
        <vt:lpstr>Slide Titles</vt:lpstr>
      </vt:variant>
      <vt:variant>
        <vt:i4>42</vt:i4>
      </vt:variant>
    </vt:vector>
  </HeadingPairs>
  <TitlesOfParts>
    <vt:vector size="46" baseType="lpstr">
      <vt:lpstr>Microsoft Office 98</vt:lpstr>
      <vt:lpstr>1_Microsoft Office 98</vt:lpstr>
      <vt:lpstr>C:\Users\fheim\Documents\datafile\deferrals.xls!Sheet1!R1C1:R13C7</vt:lpstr>
      <vt:lpstr>C:\Users\fheim\Documents\datafile\deferrals.xls!Sheet2!R1C1:R8C4</vt:lpstr>
      <vt:lpstr>Title Slide</vt:lpstr>
      <vt:lpstr>Agenda</vt:lpstr>
      <vt:lpstr>Working Capital Need</vt:lpstr>
      <vt:lpstr>Slide 4</vt:lpstr>
      <vt:lpstr>Deferrals –It’s getting better all the time…</vt:lpstr>
      <vt:lpstr>Slide 6</vt:lpstr>
      <vt:lpstr>Deferrals Have An Unequal Impact</vt:lpstr>
      <vt:lpstr>Cash Flow - Other</vt:lpstr>
      <vt:lpstr>Deferrals 2013-14</vt:lpstr>
      <vt:lpstr>Slide 10</vt:lpstr>
      <vt:lpstr>District Options for Cash Borrowing</vt:lpstr>
      <vt:lpstr>Charter Traditional Borrowing Options </vt:lpstr>
      <vt:lpstr>Slide 13</vt:lpstr>
      <vt:lpstr>Charter Cash – New EC Language (2012-13)</vt:lpstr>
      <vt:lpstr>Charter Cash – New EC Language (2012-13)</vt:lpstr>
      <vt:lpstr>Summary</vt:lpstr>
      <vt:lpstr>Slide 17</vt:lpstr>
      <vt:lpstr>Testing the Market Place</vt:lpstr>
      <vt:lpstr>El Dorado Charter Cash Options Corp. </vt:lpstr>
      <vt:lpstr>CA School Finance Authority</vt:lpstr>
      <vt:lpstr>Results of our RFP</vt:lpstr>
      <vt:lpstr>Slide 22</vt:lpstr>
      <vt:lpstr>Research</vt:lpstr>
      <vt:lpstr>Cost for $1 M Borrowed:  4.32% - 21.38%</vt:lpstr>
      <vt:lpstr>Charter Credit Is Hard to Understand</vt:lpstr>
      <vt:lpstr>Bank Credit Analysis</vt:lpstr>
      <vt:lpstr>Important Rating Agency Credit Factors</vt:lpstr>
      <vt:lpstr>“Good” Commercial Credit Characteristics</vt:lpstr>
      <vt:lpstr>“Good” Credit Characteristics ≠ Charters </vt:lpstr>
      <vt:lpstr>Credit Enhancement May or May Not Help</vt:lpstr>
      <vt:lpstr>Revenue Quality</vt:lpstr>
      <vt:lpstr>How Can Charters Affect Their Credit?</vt:lpstr>
      <vt:lpstr>Academic Evidence Supports Charters’ Exp.</vt:lpstr>
      <vt:lpstr>Price System is Not Working</vt:lpstr>
      <vt:lpstr>Development of Credit Market for Charters</vt:lpstr>
      <vt:lpstr>Education and Certification</vt:lpstr>
      <vt:lpstr>  </vt:lpstr>
      <vt:lpstr>Quality Cash Projections Are Key</vt:lpstr>
      <vt:lpstr>Common Problems</vt:lpstr>
      <vt:lpstr>Cash Flow Projection Checklist</vt:lpstr>
      <vt:lpstr>Banking Relationship Checklist</vt:lpstr>
      <vt:lpstr>Conclusions</vt:lpstr>
    </vt:vector>
  </TitlesOfParts>
  <Company>GFSi Laptop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GFSi Laptop</dc:creator>
  <cp:lastModifiedBy>Amanda Brice</cp:lastModifiedBy>
  <cp:revision>902</cp:revision>
  <cp:lastPrinted>2012-10-16T14:07:52Z</cp:lastPrinted>
  <dcterms:created xsi:type="dcterms:W3CDTF">2013-04-08T23:04:03Z</dcterms:created>
  <dcterms:modified xsi:type="dcterms:W3CDTF">2013-04-08T23:04:40Z</dcterms:modified>
</cp:coreProperties>
</file>