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6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6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55" r:id="rId1"/>
    <p:sldMasterId id="2147483649" r:id="rId2"/>
    <p:sldMasterId id="2147483650" r:id="rId3"/>
    <p:sldMasterId id="2147483652" r:id="rId4"/>
    <p:sldMasterId id="2147483653" r:id="rId5"/>
    <p:sldMasterId id="2147483654" r:id="rId6"/>
  </p:sldMasterIdLst>
  <p:notesMasterIdLst>
    <p:notesMasterId r:id="rId24"/>
  </p:notesMasterIdLst>
  <p:sldIdLst>
    <p:sldId id="256" r:id="rId7"/>
    <p:sldId id="273" r:id="rId8"/>
    <p:sldId id="277" r:id="rId9"/>
    <p:sldId id="258" r:id="rId10"/>
    <p:sldId id="264" r:id="rId11"/>
    <p:sldId id="274" r:id="rId12"/>
    <p:sldId id="278" r:id="rId13"/>
    <p:sldId id="275" r:id="rId14"/>
    <p:sldId id="276" r:id="rId15"/>
    <p:sldId id="271" r:id="rId16"/>
    <p:sldId id="266" r:id="rId17"/>
    <p:sldId id="267" r:id="rId18"/>
    <p:sldId id="269" r:id="rId19"/>
    <p:sldId id="270" r:id="rId20"/>
    <p:sldId id="268" r:id="rId21"/>
    <p:sldId id="279" r:id="rId22"/>
    <p:sldId id="26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0C9DE"/>
    <a:srgbClr val="F3F5AD"/>
    <a:srgbClr val="FFFF99"/>
    <a:srgbClr val="6984AA"/>
    <a:srgbClr val="FFFFCC"/>
    <a:srgbClr val="84A9E6"/>
    <a:srgbClr val="719BD9"/>
    <a:srgbClr val="9EAADE"/>
    <a:srgbClr val="484B84"/>
    <a:srgbClr val="676AA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377" autoAdjust="0"/>
    <p:restoredTop sz="94660"/>
  </p:normalViewPr>
  <p:slideViewPr>
    <p:cSldViewPr>
      <p:cViewPr>
        <p:scale>
          <a:sx n="70" d="100"/>
          <a:sy n="70" d="100"/>
        </p:scale>
        <p:origin x="-3304" y="-2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D01D00-EE6A-44B8-B583-13E5DD53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48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4715B-4C40-4DB4-A0E3-7E63D2C3E1F9}" type="slidenum">
              <a:rPr lang="en-US"/>
              <a:pPr eaLnBrk="1" hangingPunct="1"/>
              <a:t>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28" indent="-285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55" indent="-2285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17" indent="-2285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779" indent="-2285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42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04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65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28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D5ED8-DC26-49DA-98D1-93FC0412641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3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7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7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7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8AA068-6059-4827-9565-1D2F5A4DD9FD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850193-BE63-45AA-88A4-774024464977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850193-BE63-45AA-88A4-774024464977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087D9F-416D-4BCB-BC85-30279245DBD3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55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58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58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31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01D00-EE6A-44B8-B583-13E5DD53B3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1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03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98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1AD2-A5E2-4C83-ABD8-603077638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63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F3C8-C01D-49FD-9E21-85713DD6A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1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44E8-BD0B-430C-9E82-512C5AA45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39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6BEC-B566-45BE-A7D1-894BEB9A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41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047B-C0F9-4CE4-BAEF-714687ACC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75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6C5-47DD-4075-8B46-41342EC66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26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6873-E567-4B73-8942-E87A070B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9852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03D3-E4AC-4102-B6DC-94F104BD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3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5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F2A7-C917-4952-BF34-368D728D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68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2858F-FB24-42C0-A5BA-8742DD6D6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85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1B1C-EC3E-43D9-8ECA-1FFF49F4E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138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E7CC-324F-48AC-A6C7-631E1E1A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245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68E79-A693-40DA-938E-F42017D9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942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DEE9-8F56-4918-8EBC-93FEEEA0F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728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F512B-9B70-414E-8AC3-50396CE6E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137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F18B-18A8-4DB2-A44D-4BB5B47C0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41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F557-5C72-46EE-8E38-DB083D50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49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FE62-F437-450A-AC26-35DDBEA6E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18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55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A8EB-15F5-4F15-A73C-E2D0F0FA8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337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3E2F-0BD7-4ACA-A8DF-3AC21453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312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A62A-EC0A-49C6-8A0E-02DF583CC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8388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B44B-E5E6-4A06-80C3-70365A274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52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C52B-1E6E-433A-997B-A118FC78A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153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FD44-2E45-4DE5-BA4C-72EF30752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461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63AC-973D-4BFE-B53D-FCB33E625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5150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97A2-6048-4180-8E29-4FCC1E362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807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9444-05A8-4D6F-BB93-75F596ECE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454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6D5E-5752-4030-BD5B-041513904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48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70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88BFC-82AB-47FB-A218-38A03E4B3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266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5A39-2E1D-49F6-A2AD-AC5A52A3F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807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2160-3445-47CD-AFA7-9862F02B4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498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2386-BD39-4463-8C9C-D6AB9212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339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60ED2-6363-43F7-9D16-25214C23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25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E90C-B995-42D9-9117-231EBE8CE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802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735E-5845-4162-9241-06A37F100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315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4646-4327-4265-ADF0-61F31E637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349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887B-387B-439E-9AA7-D3A23C2E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4378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F0CA-EA3B-4EFD-84D8-33810597F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63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913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21C-EF08-4B67-AE36-4952B6195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741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A092-81C0-4529-A902-A77437FB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3421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689E-F978-4894-82B3-D38790B6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334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A796-0992-40BD-91E2-3FE97D980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173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FBFC-AD03-44CE-8D34-10AF87C0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912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ABDA-4232-4405-A5C4-D0CB4A06C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FF6A-D4C1-43DB-9F4F-0A1094E2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684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6E53-3EA5-46B7-B109-0C0E35F6C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283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D30E-E737-4181-B3F4-C07F4F141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9355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8F82-4A72-46E9-A5EB-C179B441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436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726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ECA4-ED53-4ADB-A67D-70942279D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619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A974-7477-49F0-B5EC-7855D9C4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5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E087-1188-4001-8571-8CB065F7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030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380F-871B-4485-A8C6-D298F034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3365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1CB8-02B5-49A4-9C33-7E3B84E5E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279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FAC5-FF83-422A-8B84-F6936934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635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AC4A-6B3B-40B0-8E01-525FEAE9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9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51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83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349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etisPPTimageScreen20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etisPPTimageScreen20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72ABF8-7C8A-4F5C-8131-63FDC730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MetisPPTimageScreen20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859603-6A31-4414-9531-024A14849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MetisPPTimageScreen20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7620AD-27A7-4000-99E5-CD8CF4596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etisPPTimageScreen2010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702B3-31CF-4AD4-8423-BFA5C0D0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MetisPPTimageScreen20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E3989-B9C7-4428-923B-7C69E89A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al.org/resources.asp" TargetMode="External"/><Relationship Id="rId4" Type="http://schemas.openxmlformats.org/officeDocument/2006/relationships/hyperlink" Target="http://www.aera.net/" TargetMode="External"/><Relationship Id="rId5" Type="http://schemas.openxmlformats.org/officeDocument/2006/relationships/hyperlink" Target="http://www.wkkf.org/knowledge-center/publications-and-resources.aspx" TargetMode="External"/><Relationship Id="rId6" Type="http://schemas.openxmlformats.org/officeDocument/2006/relationships/hyperlink" Target="http://tei.gwu.edu/faculty.htm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es.ed.gov/ncee/wwc/reviewprocess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lopez@metisassociates.com" TargetMode="External"/><Relationship Id="rId4" Type="http://schemas.openxmlformats.org/officeDocument/2006/relationships/hyperlink" Target="mailto:jzhu@metisassociates.com" TargetMode="External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8382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3000" i="1" dirty="0">
                <a:solidFill>
                  <a:schemeClr val="bg1"/>
                </a:solidFill>
              </a:rPr>
              <a:t>How Do We Know if a Charter School is Really Succeeding? – </a:t>
            </a:r>
            <a:r>
              <a:rPr lang="en-US" sz="3000" i="1" dirty="0" smtClean="0">
                <a:solidFill>
                  <a:schemeClr val="bg1"/>
                </a:solidFill>
              </a:rPr>
              <a:t>Various </a:t>
            </a:r>
            <a:r>
              <a:rPr lang="en-US" sz="3000" i="1" dirty="0">
                <a:solidFill>
                  <a:schemeClr val="bg1"/>
                </a:solidFill>
              </a:rPr>
              <a:t>Approaches to Investigating School </a:t>
            </a:r>
            <a:r>
              <a:rPr lang="en-US" sz="3000" i="1" dirty="0" smtClean="0">
                <a:solidFill>
                  <a:schemeClr val="bg1"/>
                </a:solidFill>
              </a:rPr>
              <a:t>Effectiveness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153025" y="228600"/>
            <a:ext cx="3609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400" dirty="0" smtClean="0">
                <a:solidFill>
                  <a:srgbClr val="CCCCCC"/>
                </a:solidFill>
              </a:rPr>
              <a:t>October 2012</a:t>
            </a:r>
            <a:endParaRPr lang="en-US" sz="1400" dirty="0">
              <a:solidFill>
                <a:srgbClr val="CCCCCC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037137" y="2248424"/>
            <a:ext cx="3697287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10000"/>
              </a:lnSpc>
            </a:pPr>
            <a:endParaRPr lang="en-US" sz="800" dirty="0" smtClean="0">
              <a:solidFill>
                <a:schemeClr val="bg1"/>
              </a:solidFill>
              <a:latin typeface="Times New Roman" pitchFamily="1" charset="0"/>
              <a:ea typeface="Osaka" pitchFamily="16" charset="-128"/>
            </a:endParaRPr>
          </a:p>
          <a:p>
            <a:pPr algn="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Times New Roman" pitchFamily="1" charset="0"/>
                <a:ea typeface="Osaka" pitchFamily="16" charset="-128"/>
              </a:rPr>
              <a:t>Missouri Charter Public Schools Association 2012 Conference</a:t>
            </a:r>
            <a:endParaRPr lang="en-US" dirty="0">
              <a:solidFill>
                <a:srgbClr val="CCCCCC"/>
              </a:solidFill>
              <a:ea typeface="Osaka" pitchFamily="16" charset="-128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153025" y="4267200"/>
            <a:ext cx="3581400" cy="134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CCCCCC"/>
                </a:solidFill>
                <a:ea typeface="Osaka" pitchFamily="16" charset="-128"/>
              </a:rPr>
              <a:t>Presented By:</a:t>
            </a:r>
          </a:p>
          <a:p>
            <a:pPr algn="r">
              <a:lnSpc>
                <a:spcPct val="110000"/>
              </a:lnSpc>
            </a:pPr>
            <a:endParaRPr lang="en-US" sz="1000" dirty="0">
              <a:solidFill>
                <a:srgbClr val="CCCCCC"/>
              </a:solidFill>
              <a:ea typeface="Osaka" pitchFamily="16" charset="-128"/>
            </a:endParaRPr>
          </a:p>
          <a:p>
            <a:pPr algn="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Times New Roman" pitchFamily="1" charset="0"/>
                <a:ea typeface="Osaka" pitchFamily="16" charset="-128"/>
              </a:rPr>
              <a:t>Otoniel Lopez</a:t>
            </a:r>
          </a:p>
          <a:p>
            <a:pPr algn="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Times New Roman" pitchFamily="1" charset="0"/>
                <a:ea typeface="Osaka" pitchFamily="16" charset="-128"/>
              </a:rPr>
              <a:t>Jing Zhu</a:t>
            </a:r>
            <a:endParaRPr lang="en-US" dirty="0">
              <a:solidFill>
                <a:schemeClr val="bg1"/>
              </a:solidFill>
              <a:latin typeface="Times New Roman" pitchFamily="1" charset="0"/>
              <a:ea typeface="Osaka" pitchFamily="16" charset="-128"/>
            </a:endParaRPr>
          </a:p>
          <a:p>
            <a:pPr>
              <a:lnSpc>
                <a:spcPct val="110000"/>
              </a:lnSpc>
            </a:pPr>
            <a:endParaRPr lang="en-US" sz="1400" dirty="0">
              <a:solidFill>
                <a:schemeClr val="bg1"/>
              </a:solidFill>
              <a:ea typeface="Osaka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9496" y="1371600"/>
            <a:ext cx="2047504" cy="2068286"/>
          </a:xfrm>
          <a:prstGeom prst="roundRect">
            <a:avLst/>
          </a:prstGeom>
          <a:solidFill>
            <a:srgbClr val="C0C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Survey Research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278" y="3681350"/>
            <a:ext cx="2026722" cy="2099953"/>
          </a:xfrm>
          <a:prstGeom prst="roundRect">
            <a:avLst/>
          </a:prstGeom>
          <a:solidFill>
            <a:srgbClr val="C0C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1371600"/>
            <a:ext cx="5486400" cy="2068286"/>
          </a:xfrm>
          <a:prstGeom prst="roundRect">
            <a:avLst/>
          </a:prstGeom>
          <a:solidFill>
            <a:srgbClr val="F3F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cap="all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Capture </a:t>
            </a:r>
            <a:r>
              <a:rPr lang="en-US" sz="1600" dirty="0" smtClean="0">
                <a:solidFill>
                  <a:schemeClr val="tx1"/>
                </a:solidFill>
                <a:ea typeface="Times New Roman"/>
                <a:cs typeface="Arial"/>
              </a:rPr>
              <a:t>experience of participants </a:t>
            </a:r>
            <a:endParaRPr lang="en-US" sz="1600" dirty="0">
              <a:solidFill>
                <a:schemeClr val="tx1"/>
              </a:solidFill>
              <a:latin typeface="+mj-lt"/>
              <a:ea typeface="Times New Roman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cap="all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Provide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quantifiable data that can be used in associating that experience with other hard data (e.g., student achievement)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MEASURE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 changes in perceptions overtime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24200" y="3681351"/>
            <a:ext cx="5486400" cy="2099953"/>
          </a:xfrm>
          <a:prstGeom prst="roundRect">
            <a:avLst/>
          </a:prstGeom>
          <a:solidFill>
            <a:srgbClr val="F3F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ASSESS</a:t>
            </a:r>
            <a:r>
              <a:rPr lang="en-US" sz="1600" dirty="0" smtClean="0">
                <a:solidFill>
                  <a:schemeClr val="tx1"/>
                </a:solidFill>
              </a:rPr>
              <a:t> instruction using quantitative tools developed from a set of standards or known best practices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QUANTIFY </a:t>
            </a:r>
            <a:r>
              <a:rPr lang="en-US" sz="1600" dirty="0" smtClean="0">
                <a:solidFill>
                  <a:schemeClr val="tx1"/>
                </a:solidFill>
              </a:rPr>
              <a:t>a set of items or behaviors within a school or classroom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9600" cy="10969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/>
              <a:t>Two Popular Qualitative Methods in </a:t>
            </a:r>
            <a:br>
              <a:rPr lang="en-US" sz="3400" dirty="0" smtClean="0"/>
            </a:br>
            <a:r>
              <a:rPr lang="en-US" sz="3400" dirty="0" smtClean="0"/>
              <a:t>Impact Studies for Charter Schools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of program fidelity</a:t>
            </a:r>
          </a:p>
          <a:p>
            <a:r>
              <a:rPr lang="en-US" dirty="0" smtClean="0"/>
              <a:t>Question of resources and capacity</a:t>
            </a:r>
          </a:p>
          <a:p>
            <a:r>
              <a:rPr lang="en-US" dirty="0" smtClean="0"/>
              <a:t>Are intended populations being reached?</a:t>
            </a:r>
          </a:p>
          <a:p>
            <a:r>
              <a:rPr lang="en-US" dirty="0" smtClean="0"/>
              <a:t>Are services appropriate?</a:t>
            </a:r>
          </a:p>
          <a:p>
            <a:r>
              <a:rPr lang="en-US" dirty="0" smtClean="0"/>
              <a:t>Alignment of outcomes and implementation</a:t>
            </a:r>
          </a:p>
          <a:p>
            <a:pPr lvl="1"/>
            <a:r>
              <a:rPr lang="en-US" dirty="0" smtClean="0"/>
              <a:t>Logic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Implementation Studies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1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763000" cy="52247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/>
              <a:t>Logic Model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8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Interviews with key personnel</a:t>
            </a:r>
          </a:p>
          <a:p>
            <a:pPr lvl="0"/>
            <a:r>
              <a:rPr lang="en-US" sz="3000" dirty="0"/>
              <a:t>Focus Groups with a set of individuals closely tied to the particular program </a:t>
            </a:r>
            <a:r>
              <a:rPr lang="en-US" sz="3000" dirty="0" smtClean="0"/>
              <a:t>(e.g., teachers</a:t>
            </a:r>
            <a:r>
              <a:rPr lang="en-US" sz="3000" dirty="0"/>
              <a:t>)</a:t>
            </a:r>
          </a:p>
          <a:p>
            <a:pPr lvl="0"/>
            <a:r>
              <a:rPr lang="en-US" sz="3000" dirty="0"/>
              <a:t>Observations of instruction, faculty meetings, or school </a:t>
            </a:r>
            <a:r>
              <a:rPr lang="en-US" sz="3000" dirty="0" smtClean="0"/>
              <a:t>walkthroughs</a:t>
            </a:r>
            <a:endParaRPr lang="en-US" sz="3000" dirty="0"/>
          </a:p>
          <a:p>
            <a:pPr lvl="0"/>
            <a:r>
              <a:rPr lang="en-US" sz="3000" dirty="0"/>
              <a:t>Some survey research</a:t>
            </a:r>
          </a:p>
          <a:p>
            <a:r>
              <a:rPr lang="en-US" sz="3000" dirty="0"/>
              <a:t>Collection of program documentation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/>
              <a:t>Methods for Collecting </a:t>
            </a:r>
            <a:br>
              <a:rPr lang="en-US" sz="3400" dirty="0" smtClean="0"/>
            </a:br>
            <a:r>
              <a:rPr lang="en-US" sz="3400" dirty="0" smtClean="0"/>
              <a:t>Implementation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7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Implementation:</a:t>
            </a:r>
            <a:endParaRPr lang="en-US" sz="2800" dirty="0"/>
          </a:p>
          <a:p>
            <a:pPr lvl="0"/>
            <a:r>
              <a:rPr lang="en-US" sz="2200" dirty="0"/>
              <a:t>Provides ongoing data (i.e., formative)</a:t>
            </a:r>
          </a:p>
          <a:p>
            <a:pPr lvl="0"/>
            <a:r>
              <a:rPr lang="en-US" sz="2200" dirty="0"/>
              <a:t>Provides a real-world look at what is actually going on at a school</a:t>
            </a:r>
          </a:p>
          <a:p>
            <a:pPr lvl="0"/>
            <a:r>
              <a:rPr lang="en-US" sz="2200" dirty="0"/>
              <a:t>Does not require long periods to gather useful information </a:t>
            </a:r>
          </a:p>
          <a:p>
            <a:pPr lvl="0"/>
            <a:r>
              <a:rPr lang="en-US" sz="2200" dirty="0"/>
              <a:t>Doesn’t require </a:t>
            </a:r>
            <a:r>
              <a:rPr lang="en-US" sz="2200" dirty="0" smtClean="0"/>
              <a:t>a comparison </a:t>
            </a:r>
            <a:r>
              <a:rPr lang="en-US" sz="2200" dirty="0"/>
              <a:t>group</a:t>
            </a:r>
          </a:p>
          <a:p>
            <a:pPr marL="0" indent="0">
              <a:buNone/>
            </a:pPr>
            <a:r>
              <a:rPr lang="en-US" sz="2800" dirty="0" smtClean="0"/>
              <a:t>Outcome:</a:t>
            </a:r>
            <a:endParaRPr lang="en-US" sz="2800" dirty="0"/>
          </a:p>
          <a:p>
            <a:pPr lvl="0"/>
            <a:r>
              <a:rPr lang="en-US" sz="2200" dirty="0" smtClean="0"/>
              <a:t>Measures </a:t>
            </a:r>
            <a:r>
              <a:rPr lang="en-US" sz="2200" dirty="0"/>
              <a:t>program impact</a:t>
            </a:r>
          </a:p>
          <a:p>
            <a:pPr lvl="0"/>
            <a:r>
              <a:rPr lang="en-US" sz="2200" dirty="0" smtClean="0"/>
              <a:t>Can provide an evidence base</a:t>
            </a:r>
          </a:p>
          <a:p>
            <a:pPr lvl="0"/>
            <a:r>
              <a:rPr lang="en-US" sz="2200" dirty="0" smtClean="0"/>
              <a:t>Provides useful information to policy makers</a:t>
            </a:r>
          </a:p>
          <a:p>
            <a:pPr lvl="0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/>
              <a:t>Advantages </a:t>
            </a:r>
            <a:r>
              <a:rPr lang="en-US" sz="3400" dirty="0"/>
              <a:t>of </a:t>
            </a:r>
            <a:r>
              <a:rPr lang="en-US" sz="3400" dirty="0" smtClean="0"/>
              <a:t>Implementation </a:t>
            </a:r>
            <a:r>
              <a:rPr lang="en-US" sz="3400" dirty="0"/>
              <a:t>and </a:t>
            </a:r>
            <a:r>
              <a:rPr lang="en-US" sz="3400" dirty="0" smtClean="0"/>
              <a:t>Outcome Components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5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Complex designs vs. point-in-time descriptive studies</a:t>
            </a:r>
          </a:p>
          <a:p>
            <a:r>
              <a:rPr lang="en-US" dirty="0" smtClean="0"/>
              <a:t>Balancing design approaches in current economic climate</a:t>
            </a:r>
          </a:p>
          <a:p>
            <a:r>
              <a:rPr lang="en-US" dirty="0" smtClean="0"/>
              <a:t>Before identifying right fit:</a:t>
            </a:r>
          </a:p>
          <a:p>
            <a:pPr lvl="1"/>
            <a:r>
              <a:rPr lang="en-US" dirty="0" smtClean="0"/>
              <a:t>Use of theories of change, logic models, information systems and self-evaluation to inform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dirty="0" smtClean="0"/>
              <a:t>One Size Doesn’t Fit All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9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Works Clearinghouse (WWC) 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fficial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ebsite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ies.ed.gov/ncee/wwc/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American Evaluation Association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Online Resources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www.eval.org/resources.asp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American Education Evaluation Association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www.aera.net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Kellogg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Foundation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www.wkkf.org/knowledge-center/publications-and-resources.aspx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W.K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Kellogg Foundation Logic Model Development Guide 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W.K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Kellogg Foundation Evaluation Handbook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Evaluator’s Institute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tei.gwu.edu/faculty.htm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Rossi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P. H.,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Lipsey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M. W., &amp; Freeman, H. E. (2004).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Evaluation: A Systematic Approach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(7 ed.). Thousand Oaks: Sage Publications, Inc.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9EA7C-CCB3-445B-899D-8E0086B260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400" dirty="0" smtClean="0"/>
              <a:t>Evaluation Resources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85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9327E-4DCC-4842-81EE-4AACA3E65ED5}" type="slidenum">
              <a:rPr lang="en-US">
                <a:solidFill>
                  <a:schemeClr val="bg1"/>
                </a:solidFill>
              </a:rPr>
              <a:pPr eaLnBrk="1" hangingPunct="1"/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3048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Otoniel Lopez</a:t>
            </a:r>
          </a:p>
          <a:p>
            <a:r>
              <a:rPr lang="en-US" dirty="0" smtClean="0">
                <a:solidFill>
                  <a:schemeClr val="accent5"/>
                </a:solidFill>
                <a:hlinkClick r:id="rId3"/>
              </a:rPr>
              <a:t>olopez@metisassociates.com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Jing Zhu</a:t>
            </a:r>
          </a:p>
          <a:p>
            <a:r>
              <a:rPr lang="en-US" dirty="0" smtClean="0">
                <a:solidFill>
                  <a:schemeClr val="accent5"/>
                </a:solidFill>
                <a:hlinkClick r:id="rId4"/>
              </a:rPr>
              <a:t>jzhu@metisassociates.com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373563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Gill Sans MT" pitchFamily="34" charset="0"/>
              </a:rPr>
              <a:t>Introduction 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Why data and evaluation?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Evaluation components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Impact/outcome studies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Implementation studies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Choosing the right design</a:t>
            </a:r>
          </a:p>
          <a:p>
            <a:pPr lvl="1" eaLnBrk="1" hangingPunct="1"/>
            <a:endParaRPr lang="en-US" sz="2000" dirty="0" smtClean="0">
              <a:latin typeface="Gill Sans MT" pitchFamily="34" charset="0"/>
            </a:endParaRPr>
          </a:p>
        </p:txBody>
      </p:sp>
      <p:sp>
        <p:nvSpPr>
          <p:cNvPr id="81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5D6404-F991-473A-A1F6-E62B4EA022E7}" type="slidenum">
              <a:rPr lang="en-US">
                <a:solidFill>
                  <a:schemeClr val="bg1"/>
                </a:solidFill>
              </a:rPr>
              <a:pPr eaLnBrk="1" hangingPunct="1"/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latin typeface="Gill Sans MT" pitchFamily="34" charset="0"/>
              </a:rPr>
              <a:t>Presentation Outline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8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124200"/>
            <a:ext cx="5366510" cy="2754313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Gill Sans MT" pitchFamily="34" charset="0"/>
              </a:rPr>
              <a:t>Focus areas: K-12 Education, higher education, children and family services, youth development, juvenile justice, etc.</a:t>
            </a: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Conducted six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evaluations of two charter school programs spanning six years</a:t>
            </a:r>
          </a:p>
        </p:txBody>
      </p:sp>
      <p:sp>
        <p:nvSpPr>
          <p:cNvPr id="81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5D6404-F991-473A-A1F6-E62B4EA022E7}" type="slidenum">
              <a:rPr lang="en-US">
                <a:solidFill>
                  <a:schemeClr val="bg1"/>
                </a:solidFill>
              </a:rPr>
              <a:pPr eaLnBrk="1" hangingPunct="1"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latin typeface="Gill Sans MT" pitchFamily="34" charset="0"/>
              </a:rPr>
              <a:t>Metis Associates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23710" y="3429000"/>
            <a:ext cx="2863090" cy="20288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>
                <a:latin typeface="Gill Sans MT" pitchFamily="34" charset="0"/>
              </a:rPr>
              <a:t>National applied research and consulting firm (New York City, Philadelphia, Atlanta) </a:t>
            </a: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Over 35 years of expertise in research/evaluation, grants development, and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3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34488-D240-404F-BF5C-747487DBD129}" type="slidenum">
              <a:rPr lang="en-US">
                <a:solidFill>
                  <a:schemeClr val="bg1"/>
                </a:solidFill>
              </a:rPr>
              <a:pPr eaLnBrk="1" hangingPunct="1"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Why data and evaluation?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3434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 smtClean="0"/>
              <a:t>Demonstrate program impact</a:t>
            </a:r>
          </a:p>
          <a:p>
            <a:r>
              <a:rPr lang="en-US" sz="2800" dirty="0" smtClean="0"/>
              <a:t>Identify successful practices and challenges</a:t>
            </a:r>
          </a:p>
          <a:p>
            <a:r>
              <a:rPr lang="en-US" sz="2800" dirty="0" smtClean="0"/>
              <a:t>Assess overall program fidelity</a:t>
            </a:r>
          </a:p>
          <a:p>
            <a:r>
              <a:rPr lang="en-US" sz="2800" dirty="0" smtClean="0"/>
              <a:t>Engage key stakeholders</a:t>
            </a:r>
          </a:p>
          <a:p>
            <a:r>
              <a:rPr lang="en-US" sz="2800" dirty="0" smtClean="0"/>
              <a:t>Facilitate the daily management of the grant</a:t>
            </a:r>
          </a:p>
          <a:p>
            <a:r>
              <a:rPr lang="en-US" sz="2800" dirty="0" smtClean="0"/>
              <a:t>Inform programmatic decisions</a:t>
            </a:r>
          </a:p>
          <a:p>
            <a:pPr lvl="0"/>
            <a:r>
              <a:rPr lang="en-US" sz="2800" dirty="0" smtClean="0"/>
              <a:t>Fulfill federal and state reporting      requirements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24600" y="4267199"/>
            <a:ext cx="2268496" cy="151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Evaluation Components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936052"/>
              </p:ext>
            </p:extLst>
          </p:nvPr>
        </p:nvGraphicFramePr>
        <p:xfrm>
          <a:off x="381000" y="1371600"/>
          <a:ext cx="8380639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667000"/>
                <a:gridCol w="3961039"/>
              </a:tblGrid>
              <a:tr h="4796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698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Purpose</a:t>
                      </a:r>
                      <a:endParaRPr lang="en-US" sz="1800" dirty="0"/>
                    </a:p>
                  </a:txBody>
                  <a:tcPr>
                    <a:solidFill>
                      <a:srgbClr val="698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sources</a:t>
                      </a:r>
                      <a:r>
                        <a:rPr lang="en-US" sz="1800" baseline="0" dirty="0" smtClean="0"/>
                        <a:t> and m</a:t>
                      </a:r>
                      <a:r>
                        <a:rPr lang="en-US" sz="1800" dirty="0" smtClean="0"/>
                        <a:t>ethods</a:t>
                      </a:r>
                      <a:endParaRPr lang="en-US" sz="1800" dirty="0"/>
                    </a:p>
                  </a:txBody>
                  <a:tcPr>
                    <a:solidFill>
                      <a:srgbClr val="6984AA"/>
                    </a:solidFill>
                  </a:tcPr>
                </a:tc>
              </a:tr>
              <a:tr h="195878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Impact/ Outcome Study</a:t>
                      </a:r>
                      <a:endParaRPr lang="en-US" sz="1700" dirty="0"/>
                    </a:p>
                  </a:txBody>
                  <a:tcPr anchor="ctr">
                    <a:solidFill>
                      <a:srgbClr val="C0C9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Assess program impact on: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Academic performance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Customer impact and satisfaction</a:t>
                      </a:r>
                      <a:r>
                        <a:rPr lang="en-US" sz="1700" baseline="0" dirty="0" smtClean="0"/>
                        <a:t> </a:t>
                      </a:r>
                    </a:p>
                  </a:txBody>
                  <a:tcPr>
                    <a:solidFill>
                      <a:srgbClr val="C0C9D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Statistical </a:t>
                      </a:r>
                      <a:r>
                        <a:rPr lang="en-US" sz="1700" baseline="0" dirty="0" smtClean="0"/>
                        <a:t>analyses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Review</a:t>
                      </a:r>
                      <a:r>
                        <a:rPr lang="en-US" sz="1700" baseline="0" dirty="0" smtClean="0"/>
                        <a:t> of school characteristics and their association with </a:t>
                      </a:r>
                      <a:r>
                        <a:rPr lang="en-US" sz="1700" dirty="0" smtClean="0"/>
                        <a:t>outcomes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Stakeholder</a:t>
                      </a:r>
                      <a:r>
                        <a:rPr lang="en-US" sz="1700" baseline="0" dirty="0" smtClean="0"/>
                        <a:t> surveys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Analysis of demographic, program participation, academic achievement and attendance data</a:t>
                      </a:r>
                    </a:p>
                  </a:txBody>
                  <a:tcPr>
                    <a:solidFill>
                      <a:srgbClr val="C0C9DE"/>
                    </a:solidFill>
                  </a:tcPr>
                </a:tc>
              </a:tr>
              <a:tr h="180885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Implementation Study</a:t>
                      </a:r>
                      <a:endParaRPr lang="en-US" sz="1700" dirty="0"/>
                    </a:p>
                  </a:txBody>
                  <a:tcPr anchor="ctr">
                    <a:solidFill>
                      <a:srgbClr val="F3F5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700" dirty="0" smtClean="0"/>
                        <a:t>Assess implementation regarding: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Program fidelity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Promising practices, challenges and lessons learned</a:t>
                      </a:r>
                      <a:endParaRPr lang="en-US" sz="1700" dirty="0"/>
                    </a:p>
                  </a:txBody>
                  <a:tcPr>
                    <a:solidFill>
                      <a:srgbClr val="F3F5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Review of project documentation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Interviews with project staff and partners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Observations of cross-school activities</a:t>
                      </a:r>
                      <a:endParaRPr lang="en-US" sz="1700" dirty="0"/>
                    </a:p>
                  </a:txBody>
                  <a:tcPr>
                    <a:solidFill>
                      <a:srgbClr val="F3F5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7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7225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sz="3200" dirty="0" smtClean="0">
                <a:ea typeface="+mn-ea"/>
                <a:cs typeface="+mn-cs"/>
              </a:rPr>
              <a:t>Randomized </a:t>
            </a:r>
            <a:r>
              <a:rPr lang="en-US" sz="3200" dirty="0">
                <a:ea typeface="+mn-ea"/>
                <a:cs typeface="+mn-cs"/>
              </a:rPr>
              <a:t>controlled trial (RCT)</a:t>
            </a:r>
          </a:p>
          <a:p>
            <a:pPr lvl="1"/>
            <a:r>
              <a:rPr lang="en-US" dirty="0" smtClean="0"/>
              <a:t>The gold standard</a:t>
            </a:r>
          </a:p>
          <a:p>
            <a:pPr lvl="1"/>
            <a:r>
              <a:rPr lang="en-US" dirty="0" smtClean="0"/>
              <a:t>Random assignment of students, classes or schools</a:t>
            </a:r>
          </a:p>
          <a:p>
            <a:pPr lvl="1"/>
            <a:r>
              <a:rPr lang="en-US" dirty="0" smtClean="0"/>
              <a:t>A number of long-standing concerns (e.g., ethical, logistical, and financial)</a:t>
            </a:r>
          </a:p>
          <a:p>
            <a:pPr lvl="1"/>
            <a:r>
              <a:rPr lang="en-US" dirty="0" smtClean="0"/>
              <a:t>Attrition and other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Impact Study Designs (I)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5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7225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sz="3200" dirty="0" smtClean="0">
                <a:ea typeface="+mn-ea"/>
                <a:cs typeface="+mn-cs"/>
              </a:rPr>
              <a:t>Quasi-experimental </a:t>
            </a:r>
            <a:r>
              <a:rPr lang="en-US" sz="3200" dirty="0">
                <a:ea typeface="+mn-ea"/>
                <a:cs typeface="+mn-cs"/>
              </a:rPr>
              <a:t>design (QED)</a:t>
            </a:r>
          </a:p>
          <a:p>
            <a:pPr lvl="1"/>
            <a:r>
              <a:rPr lang="en-US" dirty="0" smtClean="0"/>
              <a:t>Need for a comparison group</a:t>
            </a:r>
          </a:p>
          <a:p>
            <a:pPr lvl="2"/>
            <a:r>
              <a:rPr lang="en-US" dirty="0" smtClean="0"/>
              <a:t>Naturally occurring</a:t>
            </a:r>
          </a:p>
          <a:p>
            <a:pPr lvl="2"/>
            <a:r>
              <a:rPr lang="en-US" dirty="0" smtClean="0"/>
              <a:t>Statistically well-matched </a:t>
            </a:r>
          </a:p>
          <a:p>
            <a:pPr lvl="3"/>
            <a:r>
              <a:rPr lang="en-US" dirty="0" smtClean="0"/>
              <a:t>Common matching characteristics (baseline achievement, gender, race/ethnicity, ELL status, poverty status, etc.)</a:t>
            </a:r>
          </a:p>
          <a:p>
            <a:pPr lvl="1"/>
            <a:r>
              <a:rPr lang="en-US" dirty="0" smtClean="0"/>
              <a:t>Assess baseline equivalence of two groups</a:t>
            </a:r>
          </a:p>
          <a:p>
            <a:pPr lvl="1"/>
            <a:r>
              <a:rPr lang="en-US" dirty="0" smtClean="0"/>
              <a:t>Cannot control for potential unobserved differences between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Impact Study Designs (II)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3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458200" cy="4571999"/>
          </a:xfrm>
        </p:spPr>
        <p:txBody>
          <a:bodyPr/>
          <a:lstStyle/>
          <a:p>
            <a:r>
              <a:rPr lang="en-US" dirty="0" smtClean="0"/>
              <a:t>The What Works Clearinghouse (WWC)</a:t>
            </a:r>
          </a:p>
          <a:p>
            <a:pPr lvl="1"/>
            <a:r>
              <a:rPr lang="en-US" sz="2400" dirty="0" smtClean="0"/>
              <a:t>Initiative of the U.S. DOE’s IES</a:t>
            </a:r>
          </a:p>
          <a:p>
            <a:pPr lvl="1"/>
            <a:r>
              <a:rPr lang="en-US" sz="2400" dirty="0" smtClean="0"/>
              <a:t>Started in 2002, reports since 2005</a:t>
            </a:r>
          </a:p>
          <a:p>
            <a:r>
              <a:rPr lang="en-US" dirty="0" smtClean="0"/>
              <a:t>Three possible study ratings</a:t>
            </a:r>
          </a:p>
          <a:p>
            <a:pPr lvl="1"/>
            <a:r>
              <a:rPr lang="en-US" sz="2400" dirty="0" smtClean="0"/>
              <a:t>Meets WWC Evidence Standards without Reservations (RCT with low attrition)</a:t>
            </a:r>
          </a:p>
          <a:p>
            <a:pPr lvl="1"/>
            <a:r>
              <a:rPr lang="en-US" sz="2400" dirty="0" smtClean="0"/>
              <a:t>Meets </a:t>
            </a:r>
            <a:r>
              <a:rPr lang="en-US" sz="2400" dirty="0"/>
              <a:t>WWC Evidence Standards </a:t>
            </a:r>
            <a:r>
              <a:rPr lang="en-US" sz="2400" dirty="0" smtClean="0"/>
              <a:t>with Reservations (RCT with high attrition OR QED; must establish baseline equivalence)</a:t>
            </a:r>
            <a:endParaRPr lang="en-US" sz="2400" dirty="0"/>
          </a:p>
          <a:p>
            <a:pPr lvl="1"/>
            <a:r>
              <a:rPr lang="en-US" sz="2400" dirty="0" smtClean="0"/>
              <a:t>Does Not Meet WWC Evidence Standards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WWC Study Ratings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5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525963"/>
          </a:xfrm>
        </p:spPr>
        <p:txBody>
          <a:bodyPr/>
          <a:lstStyle/>
          <a:p>
            <a:r>
              <a:rPr lang="en-US" sz="3000" dirty="0" smtClean="0"/>
              <a:t>RCT studies</a:t>
            </a:r>
          </a:p>
          <a:p>
            <a:pPr lvl="1"/>
            <a:r>
              <a:rPr lang="en-US" sz="2400" dirty="0" smtClean="0"/>
              <a:t>Random lottery (oversubscription to enrollment)</a:t>
            </a:r>
          </a:p>
          <a:p>
            <a:pPr lvl="2"/>
            <a:r>
              <a:rPr lang="en-US" sz="1800" dirty="0"/>
              <a:t>Gleason, P., Clark, M., Tuttle, C. C., &amp; </a:t>
            </a:r>
            <a:r>
              <a:rPr lang="en-US" sz="1800" dirty="0" err="1"/>
              <a:t>Dwoyer</a:t>
            </a:r>
            <a:r>
              <a:rPr lang="en-US" sz="1800" dirty="0"/>
              <a:t>, E. (2010</a:t>
            </a:r>
            <a:r>
              <a:rPr lang="en-US" sz="1800" dirty="0" smtClean="0"/>
              <a:t>). </a:t>
            </a:r>
            <a:r>
              <a:rPr lang="en-US" sz="1800" i="1" dirty="0" smtClean="0"/>
              <a:t>The Evaluation of Charter School Impacts: Final Report. </a:t>
            </a:r>
          </a:p>
          <a:p>
            <a:pPr lvl="2"/>
            <a:r>
              <a:rPr lang="da-DK" sz="1800" dirty="0"/>
              <a:t>Dobbie, W., &amp; Fryer, R. G., Jr., (2009</a:t>
            </a:r>
            <a:r>
              <a:rPr lang="da-DK" sz="1800" dirty="0" smtClean="0"/>
              <a:t>). </a:t>
            </a:r>
            <a:r>
              <a:rPr lang="en-US" sz="1800" i="1" dirty="0" smtClean="0"/>
              <a:t>Are High-Quality Schools Enough to Close the Achievement Gap? Evidence from a Social Experiment in Harlem. </a:t>
            </a:r>
            <a:endParaRPr lang="en-US" sz="1800" i="1" dirty="0"/>
          </a:p>
          <a:p>
            <a:r>
              <a:rPr lang="en-US" sz="3000" dirty="0" smtClean="0"/>
              <a:t>QED studies</a:t>
            </a:r>
          </a:p>
          <a:p>
            <a:pPr lvl="1"/>
            <a:r>
              <a:rPr lang="en-US" dirty="0" smtClean="0"/>
              <a:t>Statistical matching of students</a:t>
            </a:r>
          </a:p>
          <a:p>
            <a:pPr lvl="2"/>
            <a:r>
              <a:rPr lang="en-US" sz="1800" dirty="0"/>
              <a:t>Center for Research on Education Outcomes. </a:t>
            </a:r>
            <a:r>
              <a:rPr lang="en-US" sz="1800" dirty="0" smtClean="0"/>
              <a:t>(2011). </a:t>
            </a:r>
            <a:r>
              <a:rPr lang="en-US" sz="1800" i="1" dirty="0" smtClean="0"/>
              <a:t>Charter School Performance in Indiana.</a:t>
            </a:r>
            <a:endParaRPr lang="en-US" sz="1800" i="1" dirty="0"/>
          </a:p>
          <a:p>
            <a:pPr lvl="2"/>
            <a:r>
              <a:rPr lang="en-US" sz="1800" dirty="0" smtClean="0"/>
              <a:t>Center </a:t>
            </a:r>
            <a:r>
              <a:rPr lang="en-US" sz="1800" dirty="0"/>
              <a:t>for Research on Education Outcomes. </a:t>
            </a:r>
            <a:r>
              <a:rPr lang="en-US" sz="1800" dirty="0" smtClean="0"/>
              <a:t>(2010</a:t>
            </a:r>
            <a:r>
              <a:rPr lang="en-US" sz="1800" dirty="0"/>
              <a:t>). </a:t>
            </a:r>
            <a:r>
              <a:rPr lang="en-US" sz="1800" i="1" dirty="0"/>
              <a:t>Charter </a:t>
            </a:r>
            <a:r>
              <a:rPr lang="en-US" sz="1800" i="1" dirty="0" smtClean="0"/>
              <a:t>School Performance </a:t>
            </a:r>
            <a:r>
              <a:rPr lang="en-US" sz="1800" i="1" dirty="0"/>
              <a:t>in New York City</a:t>
            </a:r>
            <a:r>
              <a:rPr lang="en-US" sz="1800" dirty="0"/>
              <a:t>.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F3C8-C01D-49FD-9E21-85713DD6A3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Rigorous Charter School Evaluations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970</Words>
  <Application>Microsoft Macintosh PowerPoint</Application>
  <PresentationFormat>On-screen Show (4:3)</PresentationFormat>
  <Paragraphs>162</Paragraphs>
  <Slides>17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2_Custom Design</vt:lpstr>
      <vt:lpstr>Custom Design</vt:lpstr>
      <vt:lpstr>1_Custom Design</vt:lpstr>
      <vt:lpstr>3_Custom Design</vt:lpstr>
      <vt:lpstr>4_Custom Design</vt:lpstr>
      <vt:lpstr>5_Custom Design</vt:lpstr>
      <vt:lpstr>Slide 0</vt:lpstr>
      <vt:lpstr>Slide 1</vt:lpstr>
      <vt:lpstr>Slide 2</vt:lpstr>
      <vt:lpstr>Why data and evaluation?</vt:lpstr>
      <vt:lpstr>Evaluation Components</vt:lpstr>
      <vt:lpstr>Impact Study Designs (I)</vt:lpstr>
      <vt:lpstr>Impact Study Designs (II)</vt:lpstr>
      <vt:lpstr>WWC Study Ratings</vt:lpstr>
      <vt:lpstr>Rigorous Charter School Evaluations</vt:lpstr>
      <vt:lpstr>Two Popular Qualitative Methods in  Impact Studies for Charter Schools</vt:lpstr>
      <vt:lpstr>Implementation Studies</vt:lpstr>
      <vt:lpstr>Logic Model</vt:lpstr>
      <vt:lpstr>Methods for Collecting  Implementation Data</vt:lpstr>
      <vt:lpstr>Advantages of Implementation and Outcome Components</vt:lpstr>
      <vt:lpstr>One Size Doesn’t Fit All</vt:lpstr>
      <vt:lpstr>  </vt:lpstr>
      <vt:lpstr>Slide 16</vt:lpstr>
    </vt:vector>
  </TitlesOfParts>
  <Company>Metis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Lazarus</dc:creator>
  <cp:lastModifiedBy>Amanda Brice</cp:lastModifiedBy>
  <cp:revision>88</cp:revision>
  <cp:lastPrinted>2012-10-02T14:10:56Z</cp:lastPrinted>
  <dcterms:created xsi:type="dcterms:W3CDTF">2012-12-15T15:58:19Z</dcterms:created>
  <dcterms:modified xsi:type="dcterms:W3CDTF">2012-12-15T16:01:33Z</dcterms:modified>
</cp:coreProperties>
</file>