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theme/theme2.xml" ContentType="application/vnd.openxmlformats-officedocument.them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1.xml" ContentType="application/vnd.openxmlformats-officedocument.presentationml.slide+xml"/>
  <Default Extension="bin" ContentType="application/vnd.openxmlformats-officedocument.presentationml.printerSettings"/>
  <Default Extension="jpeg" ContentType="image/jpeg"/>
  <Override PartName="/ppt/tableStyles.xml" ContentType="application/vnd.openxmlformats-officedocument.presentationml.tableStyles+xml"/>
  <Override PartName="/ppt/theme/theme1.xml" ContentType="application/vnd.openxmlformats-officedocument.them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handoutMasterIdLst>
    <p:handoutMasterId r:id="rId8"/>
  </p:handoutMasterIdLst>
  <p:sldIdLst>
    <p:sldId id="267" r:id="rId2"/>
    <p:sldId id="268" r:id="rId3"/>
    <p:sldId id="269" r:id="rId4"/>
    <p:sldId id="270" r:id="rId5"/>
    <p:sldId id="271"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76" d="100"/>
          <a:sy n="76" d="100"/>
        </p:scale>
        <p:origin x="-3392" y="-1792"/>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A916A5-43F0-4F23-BF57-C2655B87F0BD}" type="datetimeFigureOut">
              <a:rPr lang="en-US" smtClean="0"/>
              <a:pPr/>
              <a:t>3/22/13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5693FB-D825-4489-ABED-29FE0AA4AA8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912447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1A30CA-D663-4A89-BC97-DB8E2CD55208}" type="datetimeFigureOut">
              <a:rPr lang="en-US" smtClean="0"/>
              <a:pPr/>
              <a:t>3/22/13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59743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1A30CA-D663-4A89-BC97-DB8E2CD55208}" type="datetimeFigureOut">
              <a:rPr lang="en-US" smtClean="0"/>
              <a:pPr/>
              <a:t>3/22/13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77891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1A30CA-D663-4A89-BC97-DB8E2CD55208}" type="datetimeFigureOut">
              <a:rPr lang="en-US" smtClean="0"/>
              <a:pPr/>
              <a:t>3/22/13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60368534"/>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1A30CA-D663-4A89-BC97-DB8E2CD55208}" type="datetimeFigureOut">
              <a:rPr lang="en-US" smtClean="0"/>
              <a:pPr/>
              <a:t>3/22/13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0727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1A30CA-D663-4A89-BC97-DB8E2CD55208}" type="datetimeFigureOut">
              <a:rPr lang="en-US" smtClean="0"/>
              <a:pPr/>
              <a:t>3/22/13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12744042"/>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1A30CA-D663-4A89-BC97-DB8E2CD55208}" type="datetimeFigureOut">
              <a:rPr lang="en-US" smtClean="0"/>
              <a:pPr/>
              <a:t>3/22/13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2729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1A30CA-D663-4A89-BC97-DB8E2CD55208}" type="datetimeFigureOut">
              <a:rPr lang="en-US" smtClean="0"/>
              <a:pPr/>
              <a:t>3/22/13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83608252"/>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1A30CA-D663-4A89-BC97-DB8E2CD55208}" type="datetimeFigureOut">
              <a:rPr lang="en-US" smtClean="0"/>
              <a:pPr/>
              <a:t>3/22/13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12814561"/>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1A30CA-D663-4A89-BC97-DB8E2CD55208}" type="datetimeFigureOut">
              <a:rPr lang="en-US" smtClean="0"/>
              <a:pPr/>
              <a:t>3/22/13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82538775"/>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1A30CA-D663-4A89-BC97-DB8E2CD55208}" type="datetimeFigureOut">
              <a:rPr lang="en-US" smtClean="0"/>
              <a:pPr/>
              <a:t>3/22/13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0562836"/>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1A30CA-D663-4A89-BC97-DB8E2CD55208}" type="datetimeFigureOut">
              <a:rPr lang="en-US" smtClean="0"/>
              <a:pPr/>
              <a:t>3/22/13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25712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1A30CA-D663-4A89-BC97-DB8E2CD55208}" type="datetimeFigureOut">
              <a:rPr lang="en-US" smtClean="0"/>
              <a:pPr/>
              <a:t>3/22/13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C04C6-D2AD-4542-AA91-6162B3F2196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2303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sz="4000" b="1" dirty="0" smtClean="0">
                <a:latin typeface="Arial" pitchFamily="34" charset="0"/>
                <a:cs typeface="Arial" pitchFamily="34" charset="0"/>
              </a:rPr>
              <a:t>EMPLOYMENT </a:t>
            </a:r>
            <a:r>
              <a:rPr lang="en-US" sz="4000" b="1" dirty="0">
                <a:latin typeface="Arial" pitchFamily="34" charset="0"/>
                <a:cs typeface="Arial" pitchFamily="34" charset="0"/>
              </a:rPr>
              <a:t>RECORD RETENTION REQUIREMENTS</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a:xfrm>
            <a:off x="457200" y="1600200"/>
            <a:ext cx="8229600" cy="5867400"/>
          </a:xfrm>
        </p:spPr>
        <p:txBody>
          <a:bodyPr>
            <a:normAutofit fontScale="70000" lnSpcReduction="20000"/>
          </a:bodyPr>
          <a:lstStyle/>
          <a:p>
            <a:pPr marL="0" indent="0" algn="ctr">
              <a:buNone/>
            </a:pPr>
            <a:r>
              <a:rPr lang="en-US" dirty="0">
                <a:latin typeface="Arial" pitchFamily="34" charset="0"/>
                <a:cs typeface="Arial" pitchFamily="34" charset="0"/>
              </a:rPr>
              <a:t>Colorado does not have any laws requiring the preservation of employee personnel files.  However, there are several federal laws that apply to the retention of records.  An organization must comply with all applicable laws and, therefore, retention should be based on the longest length required under any or all laws. Major federal anti-discrimination laws addressing the retention of employment records include Title VII, the American with Disabilities Act (ADA), the Age Discrimination in Employment Act (ADEA), Fair Labor Standards Act (FLSA), the National Labor Relations Act (NLRA), Health Insurance Portability and Accountability Act (HIPAA), by way of example.</a:t>
            </a:r>
          </a:p>
          <a:p>
            <a:pPr marL="0" indent="0" algn="ctr">
              <a:buNone/>
            </a:pPr>
            <a:endParaRPr lang="en-US" dirty="0">
              <a:latin typeface="Arial" pitchFamily="34" charset="0"/>
              <a:cs typeface="Arial" pitchFamily="34" charset="0"/>
            </a:endParaRPr>
          </a:p>
          <a:p>
            <a:pPr marL="0" indent="0" algn="ctr">
              <a:buNone/>
            </a:pPr>
            <a:r>
              <a:rPr lang="en-US" dirty="0" smtClean="0">
                <a:latin typeface="Arial" pitchFamily="34" charset="0"/>
                <a:cs typeface="Arial" pitchFamily="34" charset="0"/>
              </a:rPr>
              <a:t>Title </a:t>
            </a:r>
            <a:r>
              <a:rPr lang="en-US" dirty="0">
                <a:latin typeface="Arial" pitchFamily="34" charset="0"/>
                <a:cs typeface="Arial" pitchFamily="34" charset="0"/>
              </a:rPr>
              <a:t>VII and the ADA apply to employers of 15 or more employees.  The ADEA applies to employers with 20 or more employees.  Older Workers Benefit Protection Act (OWBPA) applies to any employer with 20 or more employees.  FLSA generally applies to all employers. FMLA applies to employers with 50 or more employees.  </a:t>
            </a:r>
          </a:p>
          <a:p>
            <a:pPr marL="0" indent="0">
              <a:buNone/>
            </a:pPr>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7854441"/>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a:latin typeface="Arial" pitchFamily="34" charset="0"/>
                <a:cs typeface="Arial" pitchFamily="34" charset="0"/>
              </a:rPr>
              <a:t>Documents Related to Recruitment, Selection and Compensation</a:t>
            </a:r>
            <a:endParaRPr lang="en-US" sz="36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649185253"/>
              </p:ext>
            </p:extLst>
          </p:nvPr>
        </p:nvGraphicFramePr>
        <p:xfrm>
          <a:off x="304800" y="1676400"/>
          <a:ext cx="8382000" cy="4649487"/>
        </p:xfrm>
        <a:graphic>
          <a:graphicData uri="http://schemas.openxmlformats.org/drawingml/2006/table">
            <a:tbl>
              <a:tblPr firstRow="1" firstCol="1" bandRow="1">
                <a:tableStyleId>{5C22544A-7EE6-4342-B048-85BDC9FD1C3A}</a:tableStyleId>
              </a:tblPr>
              <a:tblGrid>
                <a:gridCol w="5133163"/>
                <a:gridCol w="3248837"/>
              </a:tblGrid>
              <a:tr h="437882">
                <a:tc>
                  <a:txBody>
                    <a:bodyPr/>
                    <a:lstStyle/>
                    <a:p>
                      <a:pPr marL="0" marR="0" algn="ctr">
                        <a:spcBef>
                          <a:spcPts val="0"/>
                        </a:spcBef>
                        <a:spcAft>
                          <a:spcPts val="0"/>
                        </a:spcAft>
                      </a:pPr>
                      <a:r>
                        <a:rPr lang="en-US" sz="1600" dirty="0">
                          <a:effectLst/>
                          <a:latin typeface="Arial" pitchFamily="34" charset="0"/>
                          <a:cs typeface="Arial" pitchFamily="34" charset="0"/>
                        </a:rPr>
                        <a:t>RECORD TYPE</a:t>
                      </a:r>
                    </a:p>
                    <a:p>
                      <a:pPr marL="0" marR="0" algn="ctr">
                        <a:spcBef>
                          <a:spcPts val="0"/>
                        </a:spcBef>
                        <a:spcAft>
                          <a:spcPts val="0"/>
                        </a:spcAft>
                      </a:pPr>
                      <a:r>
                        <a:rPr lang="en-US" sz="1600" dirty="0">
                          <a:effectLst/>
                          <a:latin typeface="Arial" pitchFamily="34" charset="0"/>
                          <a:cs typeface="Arial" pitchFamily="34" charset="0"/>
                        </a:rPr>
                        <a:t> </a:t>
                      </a:r>
                      <a:endParaRPr lang="en-US" sz="1600" dirty="0">
                        <a:effectLst/>
                        <a:latin typeface="Arial" pitchFamily="34" charset="0"/>
                        <a:ea typeface="Calibri"/>
                        <a:cs typeface="Arial" pitchFamily="34" charset="0"/>
                      </a:endParaRPr>
                    </a:p>
                  </a:txBody>
                  <a:tcPr marL="67089" marR="67089" marT="0" marB="0"/>
                </a:tc>
                <a:tc>
                  <a:txBody>
                    <a:bodyPr/>
                    <a:lstStyle/>
                    <a:p>
                      <a:pPr marL="0" marR="0" algn="ctr">
                        <a:spcBef>
                          <a:spcPts val="0"/>
                        </a:spcBef>
                        <a:spcAft>
                          <a:spcPts val="0"/>
                        </a:spcAft>
                      </a:pPr>
                      <a:r>
                        <a:rPr lang="en-US" sz="1600" dirty="0">
                          <a:effectLst/>
                          <a:latin typeface="Arial" pitchFamily="34" charset="0"/>
                          <a:cs typeface="Arial" pitchFamily="34" charset="0"/>
                        </a:rPr>
                        <a:t>RETENTION PERIOD</a:t>
                      </a:r>
                      <a:endParaRPr lang="en-US" sz="1600" dirty="0">
                        <a:effectLst/>
                        <a:latin typeface="Arial" pitchFamily="34" charset="0"/>
                        <a:ea typeface="Calibri"/>
                        <a:cs typeface="Arial" pitchFamily="34" charset="0"/>
                      </a:endParaRPr>
                    </a:p>
                  </a:txBody>
                  <a:tcPr marL="67089" marR="67089" marT="0" marB="0"/>
                </a:tc>
              </a:tr>
              <a:tr h="748047">
                <a:tc>
                  <a:txBody>
                    <a:bodyPr/>
                    <a:lstStyle/>
                    <a:p>
                      <a:pPr marL="0" marR="0">
                        <a:spcBef>
                          <a:spcPts val="0"/>
                        </a:spcBef>
                        <a:spcAft>
                          <a:spcPts val="0"/>
                        </a:spcAft>
                      </a:pPr>
                      <a:r>
                        <a:rPr lang="en-US" sz="1600" dirty="0">
                          <a:effectLst/>
                          <a:latin typeface="Arial" pitchFamily="34" charset="0"/>
                          <a:cs typeface="Arial" pitchFamily="34" charset="0"/>
                        </a:rPr>
                        <a:t>Hiring documents, including job applications, resumes, job inquiries, and records of refusals to hire</a:t>
                      </a:r>
                      <a:endParaRPr lang="en-US" sz="16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600" dirty="0">
                          <a:effectLst/>
                          <a:latin typeface="Arial" pitchFamily="34" charset="0"/>
                          <a:cs typeface="Arial" pitchFamily="34" charset="0"/>
                        </a:rPr>
                        <a:t>1 year from date of personnel action (such as date application submitted)</a:t>
                      </a:r>
                      <a:endParaRPr lang="en-US" sz="1600" dirty="0">
                        <a:effectLst/>
                        <a:latin typeface="Arial" pitchFamily="34" charset="0"/>
                        <a:ea typeface="Calibri"/>
                        <a:cs typeface="Arial" pitchFamily="34" charset="0"/>
                      </a:endParaRPr>
                    </a:p>
                  </a:txBody>
                  <a:tcPr marL="67089" marR="67089" marT="0" marB="0"/>
                </a:tc>
              </a:tr>
              <a:tr h="1094705">
                <a:tc>
                  <a:txBody>
                    <a:bodyPr/>
                    <a:lstStyle/>
                    <a:p>
                      <a:pPr marL="0" marR="0">
                        <a:spcBef>
                          <a:spcPts val="0"/>
                        </a:spcBef>
                        <a:spcAft>
                          <a:spcPts val="0"/>
                        </a:spcAft>
                      </a:pPr>
                      <a:r>
                        <a:rPr lang="en-US" sz="1600" dirty="0">
                          <a:effectLst/>
                          <a:latin typeface="Arial" pitchFamily="34" charset="0"/>
                          <a:cs typeface="Arial" pitchFamily="34" charset="0"/>
                        </a:rPr>
                        <a:t>Promotion, demotion, transfer, selection for training, layoff, recall or discharge</a:t>
                      </a:r>
                      <a:endParaRPr lang="en-US" sz="16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600" dirty="0">
                          <a:effectLst/>
                          <a:latin typeface="Arial" pitchFamily="34" charset="0"/>
                          <a:cs typeface="Arial" pitchFamily="34" charset="0"/>
                        </a:rPr>
                        <a:t>1 year from the date </a:t>
                      </a:r>
                    </a:p>
                    <a:p>
                      <a:pPr marL="0" marR="0">
                        <a:spcBef>
                          <a:spcPts val="0"/>
                        </a:spcBef>
                        <a:spcAft>
                          <a:spcPts val="0"/>
                        </a:spcAft>
                      </a:pPr>
                      <a:r>
                        <a:rPr lang="en-US" sz="1600" dirty="0">
                          <a:effectLst/>
                          <a:latin typeface="Arial" pitchFamily="34" charset="0"/>
                          <a:cs typeface="Arial" pitchFamily="34" charset="0"/>
                        </a:rPr>
                        <a:t>(2 years generally recommended to err on side of caution, given number of laws that may be applicable)</a:t>
                      </a:r>
                      <a:endParaRPr lang="en-US" sz="1600" dirty="0">
                        <a:effectLst/>
                        <a:latin typeface="Arial" pitchFamily="34" charset="0"/>
                        <a:ea typeface="Calibri"/>
                        <a:cs typeface="Arial" pitchFamily="34" charset="0"/>
                      </a:endParaRPr>
                    </a:p>
                  </a:txBody>
                  <a:tcPr marL="67089" marR="67089" marT="0" marB="0"/>
                </a:tc>
              </a:tr>
              <a:tr h="729803">
                <a:tc>
                  <a:txBody>
                    <a:bodyPr/>
                    <a:lstStyle/>
                    <a:p>
                      <a:pPr marL="0" marR="0">
                        <a:spcBef>
                          <a:spcPts val="0"/>
                        </a:spcBef>
                        <a:spcAft>
                          <a:spcPts val="0"/>
                        </a:spcAft>
                      </a:pPr>
                      <a:r>
                        <a:rPr lang="en-US" sz="1600">
                          <a:effectLst/>
                          <a:latin typeface="Arial" pitchFamily="34" charset="0"/>
                          <a:cs typeface="Arial" pitchFamily="34" charset="0"/>
                        </a:rPr>
                        <a:t>Test papers completed by applicants or candidates for any position; results of any physical examination if such is considered in connection with a personnel action</a:t>
                      </a:r>
                      <a:endParaRPr lang="en-US" sz="160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600" dirty="0">
                          <a:effectLst/>
                          <a:latin typeface="Arial" pitchFamily="34" charset="0"/>
                          <a:cs typeface="Arial" pitchFamily="34" charset="0"/>
                        </a:rPr>
                        <a:t>1 year</a:t>
                      </a:r>
                      <a:endParaRPr lang="en-US" sz="1600" dirty="0">
                        <a:effectLst/>
                        <a:latin typeface="Arial" pitchFamily="34" charset="0"/>
                        <a:ea typeface="Calibri"/>
                        <a:cs typeface="Arial" pitchFamily="34" charset="0"/>
                      </a:endParaRPr>
                    </a:p>
                  </a:txBody>
                  <a:tcPr marL="67089" marR="67089" marT="0" marB="0"/>
                </a:tc>
              </a:tr>
              <a:tr h="875764">
                <a:tc>
                  <a:txBody>
                    <a:bodyPr/>
                    <a:lstStyle/>
                    <a:p>
                      <a:pPr marL="0" marR="0">
                        <a:spcBef>
                          <a:spcPts val="0"/>
                        </a:spcBef>
                        <a:spcAft>
                          <a:spcPts val="0"/>
                        </a:spcAft>
                      </a:pPr>
                      <a:r>
                        <a:rPr lang="en-US" sz="1600" dirty="0">
                          <a:effectLst/>
                          <a:latin typeface="Arial" pitchFamily="34" charset="0"/>
                          <a:cs typeface="Arial" pitchFamily="34" charset="0"/>
                        </a:rPr>
                        <a:t>Payroll records or other records containing name, address, birth date, occupation, pay rate and other compensation terms</a:t>
                      </a:r>
                      <a:endParaRPr lang="en-US" sz="16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600" dirty="0">
                          <a:effectLst/>
                          <a:latin typeface="Arial" pitchFamily="34" charset="0"/>
                          <a:cs typeface="Arial" pitchFamily="34" charset="0"/>
                        </a:rPr>
                        <a:t>3 years</a:t>
                      </a:r>
                    </a:p>
                    <a:p>
                      <a:pPr marL="0" marR="0">
                        <a:spcBef>
                          <a:spcPts val="0"/>
                        </a:spcBef>
                        <a:spcAft>
                          <a:spcPts val="0"/>
                        </a:spcAft>
                      </a:pPr>
                      <a:r>
                        <a:rPr lang="en-US" sz="1600" dirty="0">
                          <a:effectLst/>
                          <a:latin typeface="Arial" pitchFamily="34" charset="0"/>
                          <a:cs typeface="Arial" pitchFamily="34" charset="0"/>
                        </a:rPr>
                        <a:t>(4 years generally recommended to </a:t>
                      </a:r>
                      <a:r>
                        <a:rPr lang="en-US" sz="1600" dirty="0" smtClean="0">
                          <a:effectLst/>
                          <a:latin typeface="Arial" pitchFamily="34" charset="0"/>
                          <a:cs typeface="Arial" pitchFamily="34" charset="0"/>
                        </a:rPr>
                        <a:t>error</a:t>
                      </a:r>
                      <a:r>
                        <a:rPr lang="en-US" sz="1600" baseline="0" dirty="0" smtClean="0">
                          <a:effectLst/>
                          <a:latin typeface="Arial" pitchFamily="34" charset="0"/>
                          <a:cs typeface="Arial" pitchFamily="34" charset="0"/>
                        </a:rPr>
                        <a:t> </a:t>
                      </a:r>
                      <a:r>
                        <a:rPr lang="en-US" sz="1600" dirty="0" smtClean="0">
                          <a:effectLst/>
                          <a:latin typeface="Arial" pitchFamily="34" charset="0"/>
                          <a:cs typeface="Arial" pitchFamily="34" charset="0"/>
                        </a:rPr>
                        <a:t>on </a:t>
                      </a:r>
                      <a:r>
                        <a:rPr lang="en-US" sz="1600" dirty="0">
                          <a:effectLst/>
                          <a:latin typeface="Arial" pitchFamily="34" charset="0"/>
                          <a:cs typeface="Arial" pitchFamily="34" charset="0"/>
                        </a:rPr>
                        <a:t>the side of caution, given the number of laws that may be applicable)</a:t>
                      </a:r>
                      <a:endParaRPr lang="en-US" sz="1600" dirty="0">
                        <a:effectLst/>
                        <a:latin typeface="Arial" pitchFamily="34" charset="0"/>
                        <a:ea typeface="Calibri"/>
                        <a:cs typeface="Arial" pitchFamily="34" charset="0"/>
                      </a:endParaRPr>
                    </a:p>
                  </a:txBody>
                  <a:tcPr marL="67089" marR="67089" marT="0" marB="0"/>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20487821"/>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953076450"/>
              </p:ext>
            </p:extLst>
          </p:nvPr>
        </p:nvGraphicFramePr>
        <p:xfrm>
          <a:off x="304800" y="399448"/>
          <a:ext cx="8305801" cy="6233797"/>
        </p:xfrm>
        <a:graphic>
          <a:graphicData uri="http://schemas.openxmlformats.org/drawingml/2006/table">
            <a:tbl>
              <a:tblPr firstRow="1" firstCol="1" bandRow="1">
                <a:tableStyleId>{5C22544A-7EE6-4342-B048-85BDC9FD1C3A}</a:tableStyleId>
              </a:tblPr>
              <a:tblGrid>
                <a:gridCol w="4955503"/>
                <a:gridCol w="3136394"/>
                <a:gridCol w="213904"/>
              </a:tblGrid>
              <a:tr h="668637">
                <a:tc>
                  <a:txBody>
                    <a:bodyPr/>
                    <a:lstStyle/>
                    <a:p>
                      <a:pPr marL="0" marR="0" algn="ctr">
                        <a:spcBef>
                          <a:spcPts val="0"/>
                        </a:spcBef>
                        <a:spcAft>
                          <a:spcPts val="0"/>
                        </a:spcAft>
                      </a:pPr>
                      <a:r>
                        <a:rPr lang="en-US" sz="1800" dirty="0">
                          <a:effectLst/>
                          <a:latin typeface="Arial" pitchFamily="34" charset="0"/>
                          <a:cs typeface="Arial" pitchFamily="34" charset="0"/>
                        </a:rPr>
                        <a:t>RECORD TYPE</a:t>
                      </a:r>
                    </a:p>
                    <a:p>
                      <a:pPr marL="0" marR="0" algn="ctr">
                        <a:spcBef>
                          <a:spcPts val="0"/>
                        </a:spcBef>
                        <a:spcAft>
                          <a:spcPts val="0"/>
                        </a:spcAft>
                      </a:pPr>
                      <a:r>
                        <a:rPr lang="en-US" sz="1800" dirty="0">
                          <a:effectLst/>
                          <a:latin typeface="Arial" pitchFamily="34" charset="0"/>
                          <a:cs typeface="Arial" pitchFamily="34" charset="0"/>
                        </a:rPr>
                        <a:t> </a:t>
                      </a:r>
                      <a:endParaRPr lang="en-US" sz="1800" dirty="0">
                        <a:effectLst/>
                        <a:latin typeface="Arial" pitchFamily="34" charset="0"/>
                        <a:ea typeface="Calibri"/>
                        <a:cs typeface="Arial" pitchFamily="34" charset="0"/>
                      </a:endParaRPr>
                    </a:p>
                  </a:txBody>
                  <a:tcPr marL="67089" marR="67089" marT="0" marB="0"/>
                </a:tc>
                <a:tc>
                  <a:txBody>
                    <a:bodyPr/>
                    <a:lstStyle/>
                    <a:p>
                      <a:pPr marL="0" marR="0" algn="ctr">
                        <a:spcBef>
                          <a:spcPts val="0"/>
                        </a:spcBef>
                        <a:spcAft>
                          <a:spcPts val="0"/>
                        </a:spcAft>
                      </a:pPr>
                      <a:r>
                        <a:rPr lang="en-US" sz="1800">
                          <a:effectLst/>
                          <a:latin typeface="Arial" pitchFamily="34" charset="0"/>
                          <a:cs typeface="Arial" pitchFamily="34" charset="0"/>
                        </a:rPr>
                        <a:t>RETENTION PERIOD</a:t>
                      </a:r>
                      <a:endParaRPr lang="en-US" sz="1800">
                        <a:effectLst/>
                        <a:latin typeface="Arial" pitchFamily="34" charset="0"/>
                        <a:ea typeface="Calibri"/>
                        <a:cs typeface="Arial" pitchFamily="34" charset="0"/>
                      </a:endParaRPr>
                    </a:p>
                  </a:txBody>
                  <a:tcPr marL="67089" marR="67089" marT="0" marB="0"/>
                </a:tc>
                <a:tc>
                  <a:txBody>
                    <a:bodyPr/>
                    <a:lstStyle/>
                    <a:p>
                      <a:pPr marL="0" marR="4445" algn="ctr">
                        <a:spcBef>
                          <a:spcPts val="0"/>
                        </a:spcBef>
                        <a:spcAft>
                          <a:spcPts val="0"/>
                        </a:spcAft>
                      </a:pPr>
                      <a:endParaRPr lang="en-US" sz="1200" dirty="0">
                        <a:effectLst/>
                        <a:latin typeface="Times New Roman"/>
                        <a:ea typeface="Calibri"/>
                      </a:endParaRPr>
                    </a:p>
                  </a:txBody>
                  <a:tcPr marL="67089" marR="67089" marT="0" marB="0"/>
                </a:tc>
              </a:tr>
              <a:tr h="2052201">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Payroll records, collective bargaining agreements and any changes to such agreements, individual contracts, written agreements under the FLSA, sales and purchase records, and certificates and notices of Wage and Hour Administrator</a:t>
                      </a:r>
                      <a:endParaRPr lang="en-US" sz="1800" dirty="0">
                        <a:effectLst/>
                        <a:latin typeface="Arial" pitchFamily="34" charset="0"/>
                        <a:ea typeface="Calibri"/>
                        <a:cs typeface="Arial" pitchFamily="34" charset="0"/>
                      </a:endParaRPr>
                    </a:p>
                  </a:txBody>
                  <a:tcPr marL="67089" marR="67089" marT="0" marB="0"/>
                </a:tc>
                <a:tc>
                  <a:txBody>
                    <a:bodyPr/>
                    <a:lstStyle/>
                    <a:p>
                      <a:r>
                        <a:rPr lang="en-US" sz="1800" kern="1200" dirty="0" smtClean="0">
                          <a:solidFill>
                            <a:schemeClr val="dk1"/>
                          </a:solidFill>
                          <a:effectLst/>
                          <a:latin typeface="Arial" pitchFamily="34" charset="0"/>
                          <a:ea typeface="+mn-ea"/>
                          <a:cs typeface="Arial" pitchFamily="34" charset="0"/>
                        </a:rPr>
                        <a:t>3 years</a:t>
                      </a:r>
                    </a:p>
                    <a:p>
                      <a:r>
                        <a:rPr lang="en-US" sz="1800" kern="1200" dirty="0" smtClean="0">
                          <a:solidFill>
                            <a:schemeClr val="dk1"/>
                          </a:solidFill>
                          <a:effectLst/>
                          <a:latin typeface="Arial" pitchFamily="34" charset="0"/>
                          <a:ea typeface="+mn-ea"/>
                          <a:cs typeface="Arial" pitchFamily="34" charset="0"/>
                        </a:rPr>
                        <a:t>(4 years generally recommended)</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endParaRPr lang="en-US" sz="1200" dirty="0">
                        <a:effectLst/>
                        <a:latin typeface="Times New Roman"/>
                        <a:ea typeface="Calibri"/>
                      </a:endParaRPr>
                    </a:p>
                  </a:txBody>
                  <a:tcPr marL="67089" marR="67089" marT="0" marB="0"/>
                </a:tc>
              </a:tr>
              <a:tr h="1671592">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INS Form 1-9 Employment Eligibility Verification Form</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3 years after the date of hire or 1 year after date of termination, whichever is later </a:t>
                      </a:r>
                      <a:endParaRPr lang="en-US" sz="1800" dirty="0">
                        <a:effectLst/>
                        <a:latin typeface="Arial" pitchFamily="34" charset="0"/>
                        <a:cs typeface="Arial" pitchFamily="34" charset="0"/>
                      </a:endParaRPr>
                    </a:p>
                  </a:txBody>
                  <a:tcPr marL="67089" marR="67089" marT="0" marB="0"/>
                </a:tc>
                <a:tc>
                  <a:txBody>
                    <a:bodyPr/>
                    <a:lstStyle/>
                    <a:p>
                      <a:pPr marL="0" marR="0">
                        <a:spcBef>
                          <a:spcPts val="0"/>
                        </a:spcBef>
                        <a:spcAft>
                          <a:spcPts val="0"/>
                        </a:spcAft>
                      </a:pPr>
                      <a:endParaRPr lang="en-US" sz="1200" dirty="0">
                        <a:effectLst/>
                        <a:latin typeface="Times New Roman"/>
                        <a:ea typeface="Calibri"/>
                      </a:endParaRPr>
                    </a:p>
                  </a:txBody>
                  <a:tcPr marL="67089" marR="67089" marT="0" marB="0"/>
                </a:tc>
              </a:tr>
              <a:tr h="1337275">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Employer Information Report EEO-I Form/Report</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Maintained for the duration of a pending complaint or litigation.  EEO-1s must be updated annually, and the most recent version must be available for review. </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endParaRPr lang="en-US" sz="1200" dirty="0">
                        <a:effectLst/>
                        <a:latin typeface="Times New Roman"/>
                        <a:ea typeface="Calibri"/>
                      </a:endParaRPr>
                    </a:p>
                  </a:txBody>
                  <a:tcPr marL="67089" marR="67089" marT="0" marB="0"/>
                </a:tc>
              </a:tr>
              <a:tr h="195448">
                <a:tc>
                  <a:txBody>
                    <a:bodyPr/>
                    <a:lstStyle/>
                    <a:p>
                      <a:pPr marL="0" marR="0">
                        <a:spcBef>
                          <a:spcPts val="0"/>
                        </a:spcBef>
                        <a:spcAft>
                          <a:spcPts val="0"/>
                        </a:spcAft>
                      </a:pPr>
                      <a:endParaRPr lang="en-US" sz="1200" dirty="0">
                        <a:effectLst/>
                        <a:latin typeface="Times New Roman"/>
                        <a:ea typeface="Calibri"/>
                      </a:endParaRPr>
                    </a:p>
                  </a:txBody>
                  <a:tcPr marL="67089" marR="67089" marT="0" marB="0"/>
                </a:tc>
                <a:tc>
                  <a:txBody>
                    <a:bodyPr/>
                    <a:lstStyle/>
                    <a:p>
                      <a:pPr marL="0" marR="0">
                        <a:spcBef>
                          <a:spcPts val="0"/>
                        </a:spcBef>
                        <a:spcAft>
                          <a:spcPts val="0"/>
                        </a:spcAft>
                      </a:pPr>
                      <a:endParaRPr lang="en-US" sz="1200" dirty="0">
                        <a:effectLst/>
                      </a:endParaRPr>
                    </a:p>
                  </a:txBody>
                  <a:tcPr marL="67089" marR="67089" marT="0" marB="0"/>
                </a:tc>
                <a:tc>
                  <a:txBody>
                    <a:bodyPr/>
                    <a:lstStyle/>
                    <a:p>
                      <a:pPr marL="0" marR="0">
                        <a:spcBef>
                          <a:spcPts val="0"/>
                        </a:spcBef>
                        <a:spcAft>
                          <a:spcPts val="0"/>
                        </a:spcAft>
                      </a:pPr>
                      <a:endParaRPr lang="en-US" sz="1200" dirty="0">
                        <a:effectLst/>
                        <a:latin typeface="Times New Roman"/>
                        <a:ea typeface="Calibri"/>
                      </a:endParaRPr>
                    </a:p>
                  </a:txBody>
                  <a:tcPr marL="67089" marR="67089" marT="0" marB="0"/>
                </a:tc>
              </a:tr>
            </a:tbl>
          </a:graphicData>
        </a:graphic>
      </p:graphicFrame>
      <p:sp>
        <p:nvSpPr>
          <p:cNvPr id="9" name="Rectangle 1"/>
          <p:cNvSpPr>
            <a:spLocks noChangeArrowheads="1"/>
          </p:cNvSpPr>
          <p:nvPr/>
        </p:nvSpPr>
        <p:spPr bwMode="auto">
          <a:xfrm>
            <a:off x="457200" y="2125663"/>
            <a:ext cx="91440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53526472"/>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826457211"/>
              </p:ext>
            </p:extLst>
          </p:nvPr>
        </p:nvGraphicFramePr>
        <p:xfrm>
          <a:off x="457200" y="335280"/>
          <a:ext cx="8305800" cy="5943599"/>
        </p:xfrm>
        <a:graphic>
          <a:graphicData uri="http://schemas.openxmlformats.org/drawingml/2006/table">
            <a:tbl>
              <a:tblPr firstRow="1" firstCol="1" bandRow="1">
                <a:tableStyleId>{5C22544A-7EE6-4342-B048-85BDC9FD1C3A}</a:tableStyleId>
              </a:tblPr>
              <a:tblGrid>
                <a:gridCol w="5086498"/>
                <a:gridCol w="3219302"/>
              </a:tblGrid>
              <a:tr h="822960">
                <a:tc>
                  <a:txBody>
                    <a:bodyPr/>
                    <a:lstStyle/>
                    <a:p>
                      <a:pPr marL="0" marR="0" algn="ctr">
                        <a:spcBef>
                          <a:spcPts val="0"/>
                        </a:spcBef>
                        <a:spcAft>
                          <a:spcPts val="0"/>
                        </a:spcAft>
                      </a:pPr>
                      <a:r>
                        <a:rPr lang="en-US" sz="1800" dirty="0">
                          <a:effectLst/>
                          <a:latin typeface="Arial" pitchFamily="34" charset="0"/>
                          <a:cs typeface="Arial" pitchFamily="34" charset="0"/>
                        </a:rPr>
                        <a:t>RECORD TYPE</a:t>
                      </a:r>
                    </a:p>
                    <a:p>
                      <a:pPr marL="0" marR="0" algn="ctr">
                        <a:spcBef>
                          <a:spcPts val="0"/>
                        </a:spcBef>
                        <a:spcAft>
                          <a:spcPts val="0"/>
                        </a:spcAft>
                      </a:pPr>
                      <a:r>
                        <a:rPr lang="en-US" sz="1800" dirty="0">
                          <a:effectLst/>
                          <a:latin typeface="Arial" pitchFamily="34" charset="0"/>
                          <a:cs typeface="Arial" pitchFamily="34" charset="0"/>
                        </a:rPr>
                        <a:t> </a:t>
                      </a:r>
                      <a:endParaRPr lang="en-US" sz="1800" dirty="0">
                        <a:effectLst/>
                        <a:latin typeface="Arial" pitchFamily="34" charset="0"/>
                        <a:ea typeface="Calibri"/>
                        <a:cs typeface="Arial" pitchFamily="34" charset="0"/>
                      </a:endParaRPr>
                    </a:p>
                  </a:txBody>
                  <a:tcPr marL="67089" marR="67089" marT="0" marB="0"/>
                </a:tc>
                <a:tc>
                  <a:txBody>
                    <a:bodyPr/>
                    <a:lstStyle/>
                    <a:p>
                      <a:pPr marL="0" marR="0" algn="ctr">
                        <a:spcBef>
                          <a:spcPts val="0"/>
                        </a:spcBef>
                        <a:spcAft>
                          <a:spcPts val="0"/>
                        </a:spcAft>
                      </a:pPr>
                      <a:r>
                        <a:rPr lang="en-US" sz="1800" dirty="0">
                          <a:effectLst/>
                          <a:latin typeface="Arial" pitchFamily="34" charset="0"/>
                          <a:cs typeface="Arial" pitchFamily="34" charset="0"/>
                        </a:rPr>
                        <a:t>RETENTION PERIOD</a:t>
                      </a:r>
                      <a:endParaRPr lang="en-US" sz="1800" dirty="0">
                        <a:effectLst/>
                        <a:latin typeface="Arial" pitchFamily="34" charset="0"/>
                        <a:ea typeface="Calibri"/>
                        <a:cs typeface="Arial" pitchFamily="34" charset="0"/>
                      </a:endParaRPr>
                    </a:p>
                  </a:txBody>
                  <a:tcPr marL="67089" marR="67089" marT="0" marB="0"/>
                </a:tc>
              </a:tr>
              <a:tr h="822960">
                <a:tc>
                  <a:txBody>
                    <a:bodyPr/>
                    <a:lstStyle/>
                    <a:p>
                      <a:r>
                        <a:rPr lang="en-US" sz="1800" b="1" kern="1200" dirty="0" smtClean="0">
                          <a:solidFill>
                            <a:schemeClr val="lt1"/>
                          </a:solidFill>
                          <a:effectLst/>
                          <a:latin typeface="Arial" pitchFamily="34" charset="0"/>
                          <a:ea typeface="+mn-ea"/>
                          <a:cs typeface="Arial" pitchFamily="34" charset="0"/>
                        </a:rPr>
                        <a:t>Form EEO-4 (Records submitted to the</a:t>
                      </a:r>
                    </a:p>
                    <a:p>
                      <a:r>
                        <a:rPr lang="en-US" sz="1800" b="1" kern="1200" dirty="0" smtClean="0">
                          <a:solidFill>
                            <a:schemeClr val="lt1"/>
                          </a:solidFill>
                          <a:effectLst/>
                          <a:latin typeface="Arial" pitchFamily="34" charset="0"/>
                          <a:ea typeface="+mn-ea"/>
                          <a:cs typeface="Arial" pitchFamily="34" charset="0"/>
                        </a:rPr>
                        <a:t>EEOC documenting compliance with EEOC requirements by organizations with 15 or</a:t>
                      </a:r>
                    </a:p>
                    <a:p>
                      <a:r>
                        <a:rPr lang="en-US" sz="1800" b="1" kern="1200" dirty="0" smtClean="0">
                          <a:solidFill>
                            <a:schemeClr val="lt1"/>
                          </a:solidFill>
                          <a:effectLst/>
                          <a:latin typeface="Arial" pitchFamily="34" charset="0"/>
                          <a:ea typeface="+mn-ea"/>
                          <a:cs typeface="Arial" pitchFamily="34" charset="0"/>
                        </a:rPr>
                        <a:t>more employees.)</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3 years</a:t>
                      </a:r>
                      <a:endParaRPr lang="en-US" sz="1800" dirty="0">
                        <a:effectLst/>
                        <a:latin typeface="Arial" pitchFamily="34" charset="0"/>
                        <a:ea typeface="Calibri"/>
                        <a:cs typeface="Arial" pitchFamily="34" charset="0"/>
                      </a:endParaRPr>
                    </a:p>
                  </a:txBody>
                  <a:tcPr marL="67089" marR="67089" marT="0" marB="0"/>
                </a:tc>
              </a:tr>
              <a:tr h="1645920">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Fair Credit Reporting Act Records, including investigations by consumer and reporting agencies to help employers make hiring or employment-related decisions, including consumer report disclosure to employees, consumer report authorizations from employees, employer certifications to credit reporting agencies, reports from reporting agencies, and summary of rights</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Individuals may bring claims under FCRA 2 years after violation of Act</a:t>
                      </a:r>
                      <a:endParaRPr lang="en-US" sz="1800" dirty="0">
                        <a:effectLst/>
                        <a:latin typeface="Arial" pitchFamily="34" charset="0"/>
                        <a:ea typeface="Calibri"/>
                        <a:cs typeface="Arial" pitchFamily="34" charset="0"/>
                      </a:endParaRPr>
                    </a:p>
                  </a:txBody>
                  <a:tcPr marL="67089" marR="67089" marT="0" marB="0"/>
                </a:tc>
              </a:tr>
              <a:tr h="1234440">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Military Leave of Absence records</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Employees may spend up to 5 years on active duty and still be eligible for reemployment (5 years plus current year after leave commences)</a:t>
                      </a:r>
                      <a:endParaRPr lang="en-US" sz="1800" dirty="0">
                        <a:effectLst/>
                        <a:latin typeface="Arial" pitchFamily="34" charset="0"/>
                        <a:ea typeface="Calibri"/>
                        <a:cs typeface="Arial" pitchFamily="34" charset="0"/>
                      </a:endParaRPr>
                    </a:p>
                  </a:txBody>
                  <a:tcPr marL="67089" marR="67089" marT="0" marB="0"/>
                </a:tc>
              </a:tr>
              <a:tr h="60961">
                <a:tc>
                  <a:txBody>
                    <a:bodyPr/>
                    <a:lstStyle/>
                    <a:p>
                      <a:pPr marL="0" marR="0">
                        <a:spcBef>
                          <a:spcPts val="0"/>
                        </a:spcBef>
                        <a:spcAft>
                          <a:spcPts val="0"/>
                        </a:spcAft>
                      </a:pPr>
                      <a:endParaRPr lang="en-US" sz="1200" dirty="0">
                        <a:effectLst/>
                        <a:latin typeface="Times New Roman"/>
                        <a:ea typeface="Calibri"/>
                      </a:endParaRPr>
                    </a:p>
                  </a:txBody>
                  <a:tcPr marL="67089" marR="67089" marT="0" marB="0"/>
                </a:tc>
                <a:tc>
                  <a:txBody>
                    <a:bodyPr/>
                    <a:lstStyle/>
                    <a:p>
                      <a:pPr marL="0" marR="0">
                        <a:spcBef>
                          <a:spcPts val="0"/>
                        </a:spcBef>
                        <a:spcAft>
                          <a:spcPts val="0"/>
                        </a:spcAft>
                      </a:pPr>
                      <a:endParaRPr lang="en-US" sz="1200" dirty="0">
                        <a:effectLst/>
                        <a:latin typeface="Times New Roman"/>
                        <a:ea typeface="Calibri"/>
                      </a:endParaRPr>
                    </a:p>
                  </a:txBody>
                  <a:tcPr marL="67089" marR="67089" marT="0" marB="0"/>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52273489"/>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882625318"/>
              </p:ext>
            </p:extLst>
          </p:nvPr>
        </p:nvGraphicFramePr>
        <p:xfrm>
          <a:off x="381000" y="381001"/>
          <a:ext cx="8382000" cy="5943599"/>
        </p:xfrm>
        <a:graphic>
          <a:graphicData uri="http://schemas.openxmlformats.org/drawingml/2006/table">
            <a:tbl>
              <a:tblPr firstRow="1" firstCol="1" bandRow="1">
                <a:tableStyleId>{5C22544A-7EE6-4342-B048-85BDC9FD1C3A}</a:tableStyleId>
              </a:tblPr>
              <a:tblGrid>
                <a:gridCol w="5133163"/>
                <a:gridCol w="3248837"/>
              </a:tblGrid>
              <a:tr h="1392051">
                <a:tc>
                  <a:txBody>
                    <a:bodyPr/>
                    <a:lstStyle/>
                    <a:p>
                      <a:pPr marL="0" marR="0" algn="ctr">
                        <a:spcBef>
                          <a:spcPts val="0"/>
                        </a:spcBef>
                        <a:spcAft>
                          <a:spcPts val="0"/>
                        </a:spcAft>
                      </a:pPr>
                      <a:r>
                        <a:rPr lang="en-US" sz="1800" dirty="0">
                          <a:effectLst/>
                          <a:latin typeface="Arial" pitchFamily="34" charset="0"/>
                          <a:cs typeface="Arial" pitchFamily="34" charset="0"/>
                        </a:rPr>
                        <a:t>RECORD TYPE</a:t>
                      </a:r>
                    </a:p>
                    <a:p>
                      <a:pPr marL="0" marR="0" algn="ctr">
                        <a:spcBef>
                          <a:spcPts val="0"/>
                        </a:spcBef>
                        <a:spcAft>
                          <a:spcPts val="0"/>
                        </a:spcAft>
                      </a:pPr>
                      <a:r>
                        <a:rPr lang="en-US" sz="1800" dirty="0">
                          <a:effectLst/>
                          <a:latin typeface="Arial" pitchFamily="34" charset="0"/>
                          <a:cs typeface="Arial" pitchFamily="34" charset="0"/>
                        </a:rPr>
                        <a:t> </a:t>
                      </a:r>
                      <a:endParaRPr lang="en-US" sz="1800" dirty="0">
                        <a:effectLst/>
                        <a:latin typeface="Arial" pitchFamily="34" charset="0"/>
                        <a:ea typeface="Calibri"/>
                        <a:cs typeface="Arial" pitchFamily="34" charset="0"/>
                      </a:endParaRPr>
                    </a:p>
                  </a:txBody>
                  <a:tcPr marL="67089" marR="67089" marT="0" marB="0"/>
                </a:tc>
                <a:tc>
                  <a:txBody>
                    <a:bodyPr/>
                    <a:lstStyle/>
                    <a:p>
                      <a:pPr marL="0" marR="0" algn="ctr">
                        <a:spcBef>
                          <a:spcPts val="0"/>
                        </a:spcBef>
                        <a:spcAft>
                          <a:spcPts val="0"/>
                        </a:spcAft>
                      </a:pPr>
                      <a:r>
                        <a:rPr lang="en-US" sz="1800">
                          <a:effectLst/>
                          <a:latin typeface="Arial" pitchFamily="34" charset="0"/>
                          <a:cs typeface="Arial" pitchFamily="34" charset="0"/>
                        </a:rPr>
                        <a:t>RETENTION PERIOD</a:t>
                      </a:r>
                      <a:endParaRPr lang="en-US" sz="1800">
                        <a:effectLst/>
                        <a:latin typeface="Arial" pitchFamily="34" charset="0"/>
                        <a:ea typeface="Calibri"/>
                        <a:cs typeface="Arial" pitchFamily="34" charset="0"/>
                      </a:endParaRPr>
                    </a:p>
                  </a:txBody>
                  <a:tcPr marL="67089" marR="67089" marT="0" marB="0"/>
                </a:tc>
              </a:tr>
              <a:tr h="1089435">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Tax-related Records</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4 years</a:t>
                      </a:r>
                      <a:endParaRPr lang="en-US" sz="1800" dirty="0">
                        <a:effectLst/>
                        <a:latin typeface="Arial" pitchFamily="34" charset="0"/>
                        <a:ea typeface="Calibri"/>
                        <a:cs typeface="Arial" pitchFamily="34" charset="0"/>
                      </a:endParaRPr>
                    </a:p>
                  </a:txBody>
                  <a:tcPr marL="67089" marR="67089" marT="0" marB="0"/>
                </a:tc>
              </a:tr>
              <a:tr h="2178867">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Certificates of Age</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Until termination of employment</a:t>
                      </a:r>
                      <a:endParaRPr lang="en-US" sz="1800" dirty="0">
                        <a:effectLst/>
                        <a:latin typeface="Arial" pitchFamily="34" charset="0"/>
                        <a:ea typeface="Calibri"/>
                        <a:cs typeface="Arial" pitchFamily="34" charset="0"/>
                      </a:endParaRPr>
                    </a:p>
                  </a:txBody>
                  <a:tcPr marL="67089" marR="67089" marT="0" marB="0"/>
                </a:tc>
              </a:tr>
              <a:tr h="1089435">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Polygraph tests</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3 years</a:t>
                      </a:r>
                      <a:endParaRPr lang="en-US" sz="1800" dirty="0">
                        <a:effectLst/>
                        <a:latin typeface="Arial" pitchFamily="34" charset="0"/>
                        <a:ea typeface="Calibri"/>
                        <a:cs typeface="Arial" pitchFamily="34" charset="0"/>
                      </a:endParaRPr>
                    </a:p>
                  </a:txBody>
                  <a:tcPr marL="67089" marR="67089" marT="0" marB="0"/>
                </a:tc>
              </a:tr>
              <a:tr h="193811">
                <a:tc>
                  <a:txBody>
                    <a:bodyPr/>
                    <a:lstStyle/>
                    <a:p>
                      <a:pPr marL="0" marR="0">
                        <a:spcBef>
                          <a:spcPts val="0"/>
                        </a:spcBef>
                        <a:spcAft>
                          <a:spcPts val="0"/>
                        </a:spcAft>
                      </a:pPr>
                      <a:endParaRPr lang="en-US" sz="1200" dirty="0">
                        <a:effectLst/>
                        <a:latin typeface="Times New Roman"/>
                        <a:ea typeface="Calibri"/>
                      </a:endParaRPr>
                    </a:p>
                  </a:txBody>
                  <a:tcPr marL="67089" marR="67089" marT="0" marB="0"/>
                </a:tc>
                <a:tc>
                  <a:txBody>
                    <a:bodyPr/>
                    <a:lstStyle/>
                    <a:p>
                      <a:pPr marL="0" marR="0">
                        <a:spcBef>
                          <a:spcPts val="0"/>
                        </a:spcBef>
                        <a:spcAft>
                          <a:spcPts val="0"/>
                        </a:spcAft>
                      </a:pPr>
                      <a:endParaRPr lang="en-US" sz="1200" dirty="0">
                        <a:effectLst/>
                        <a:latin typeface="Times New Roman"/>
                        <a:ea typeface="Calibri"/>
                      </a:endParaRPr>
                    </a:p>
                  </a:txBody>
                  <a:tcPr marL="67089" marR="67089" marT="0" marB="0"/>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66748539"/>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51842516"/>
              </p:ext>
            </p:extLst>
          </p:nvPr>
        </p:nvGraphicFramePr>
        <p:xfrm>
          <a:off x="304800" y="335280"/>
          <a:ext cx="8610600" cy="6217920"/>
        </p:xfrm>
        <a:graphic>
          <a:graphicData uri="http://schemas.openxmlformats.org/drawingml/2006/table">
            <a:tbl>
              <a:tblPr firstRow="1" firstCol="1" bandRow="1">
                <a:tableStyleId>{5C22544A-7EE6-4342-B048-85BDC9FD1C3A}</a:tableStyleId>
              </a:tblPr>
              <a:tblGrid>
                <a:gridCol w="5273158"/>
                <a:gridCol w="3337442"/>
              </a:tblGrid>
              <a:tr h="983415">
                <a:tc>
                  <a:txBody>
                    <a:bodyPr/>
                    <a:lstStyle/>
                    <a:p>
                      <a:pPr marL="0" marR="0" algn="ctr">
                        <a:spcBef>
                          <a:spcPts val="0"/>
                        </a:spcBef>
                        <a:spcAft>
                          <a:spcPts val="0"/>
                        </a:spcAft>
                      </a:pPr>
                      <a:r>
                        <a:rPr lang="en-US" sz="1800" dirty="0">
                          <a:effectLst/>
                          <a:latin typeface="Arial" pitchFamily="34" charset="0"/>
                          <a:cs typeface="Arial" pitchFamily="34" charset="0"/>
                        </a:rPr>
                        <a:t>RECORD TYPE</a:t>
                      </a:r>
                    </a:p>
                    <a:p>
                      <a:pPr marL="0" marR="0" algn="ctr">
                        <a:spcBef>
                          <a:spcPts val="0"/>
                        </a:spcBef>
                        <a:spcAft>
                          <a:spcPts val="0"/>
                        </a:spcAft>
                      </a:pPr>
                      <a:r>
                        <a:rPr lang="en-US" sz="1800" dirty="0">
                          <a:effectLst/>
                          <a:latin typeface="Arial" pitchFamily="34" charset="0"/>
                          <a:cs typeface="Arial" pitchFamily="34" charset="0"/>
                        </a:rPr>
                        <a:t> </a:t>
                      </a:r>
                      <a:endParaRPr lang="en-US" sz="1800" dirty="0">
                        <a:effectLst/>
                        <a:latin typeface="Arial" pitchFamily="34" charset="0"/>
                        <a:ea typeface="Calibri"/>
                        <a:cs typeface="Arial" pitchFamily="34" charset="0"/>
                      </a:endParaRPr>
                    </a:p>
                  </a:txBody>
                  <a:tcPr marL="67089" marR="67089" marT="0" marB="0"/>
                </a:tc>
                <a:tc>
                  <a:txBody>
                    <a:bodyPr/>
                    <a:lstStyle/>
                    <a:p>
                      <a:pPr marL="0" marR="0" algn="ctr">
                        <a:spcBef>
                          <a:spcPts val="0"/>
                        </a:spcBef>
                        <a:spcAft>
                          <a:spcPts val="0"/>
                        </a:spcAft>
                      </a:pPr>
                      <a:r>
                        <a:rPr lang="en-US" sz="1800">
                          <a:effectLst/>
                          <a:latin typeface="Arial" pitchFamily="34" charset="0"/>
                          <a:cs typeface="Arial" pitchFamily="34" charset="0"/>
                        </a:rPr>
                        <a:t>RETENTION PERIOD</a:t>
                      </a:r>
                      <a:endParaRPr lang="en-US" sz="1800">
                        <a:effectLst/>
                        <a:latin typeface="Arial" pitchFamily="34" charset="0"/>
                        <a:ea typeface="Calibri"/>
                        <a:cs typeface="Arial" pitchFamily="34" charset="0"/>
                      </a:endParaRPr>
                    </a:p>
                  </a:txBody>
                  <a:tcPr marL="67089" marR="67089" marT="0" marB="0"/>
                </a:tc>
              </a:tr>
              <a:tr h="1568484">
                <a:tc>
                  <a:txBody>
                    <a:bodyPr/>
                    <a:lstStyle/>
                    <a:p>
                      <a:pPr marL="0" marR="0">
                        <a:spcBef>
                          <a:spcPts val="0"/>
                        </a:spcBef>
                        <a:spcAft>
                          <a:spcPts val="0"/>
                        </a:spcAft>
                      </a:pPr>
                      <a:r>
                        <a:rPr lang="en-US" sz="1800" dirty="0">
                          <a:effectLst/>
                          <a:latin typeface="Arial" pitchFamily="34" charset="0"/>
                          <a:ea typeface="Calibri"/>
                          <a:cs typeface="Arial" pitchFamily="34" charset="0"/>
                        </a:rPr>
                        <a:t>Alcohol Test Results</a:t>
                      </a:r>
                    </a:p>
                  </a:txBody>
                  <a:tcPr marL="68580" marR="68580" marT="0" marB="0"/>
                </a:tc>
                <a:tc>
                  <a:txBody>
                    <a:bodyPr/>
                    <a:lstStyle/>
                    <a:p>
                      <a:r>
                        <a:rPr lang="en-US" sz="1800" kern="1200" dirty="0" smtClean="0">
                          <a:solidFill>
                            <a:schemeClr val="dk1"/>
                          </a:solidFill>
                          <a:effectLst/>
                          <a:latin typeface="Arial" pitchFamily="34" charset="0"/>
                          <a:ea typeface="+mn-ea"/>
                          <a:cs typeface="Arial" pitchFamily="34" charset="0"/>
                        </a:rPr>
                        <a:t>a. concentration greater than 0.02 (5 years)</a:t>
                      </a:r>
                    </a:p>
                    <a:p>
                      <a:r>
                        <a:rPr lang="en-US" sz="1800" kern="1200" dirty="0" smtClean="0">
                          <a:solidFill>
                            <a:schemeClr val="dk1"/>
                          </a:solidFill>
                          <a:effectLst/>
                          <a:latin typeface="Arial" pitchFamily="34" charset="0"/>
                          <a:ea typeface="+mn-ea"/>
                          <a:cs typeface="Arial" pitchFamily="34" charset="0"/>
                        </a:rPr>
                        <a:t>b.  concentration less than .02 (1 year)</a:t>
                      </a:r>
                    </a:p>
                    <a:p>
                      <a:pPr marL="0" marR="0">
                        <a:spcBef>
                          <a:spcPts val="0"/>
                        </a:spcBef>
                        <a:spcAft>
                          <a:spcPts val="0"/>
                        </a:spcAft>
                      </a:pPr>
                      <a:endParaRPr lang="en-US" sz="1800" dirty="0">
                        <a:effectLst/>
                        <a:latin typeface="Arial" pitchFamily="34" charset="0"/>
                        <a:ea typeface="Calibri"/>
                        <a:cs typeface="Arial" pitchFamily="34" charset="0"/>
                      </a:endParaRPr>
                    </a:p>
                  </a:txBody>
                  <a:tcPr marL="67089" marR="67089" marT="0" marB="0"/>
                </a:tc>
              </a:tr>
              <a:tr h="1966830">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Controlled Substance Test Results</a:t>
                      </a:r>
                      <a:endParaRPr lang="en-US" sz="1800" dirty="0">
                        <a:effectLst/>
                        <a:latin typeface="Arial" pitchFamily="34" charset="0"/>
                        <a:ea typeface="Calibri"/>
                        <a:cs typeface="Arial" pitchFamily="34" charset="0"/>
                      </a:endParaRPr>
                    </a:p>
                  </a:txBody>
                  <a:tcPr marL="67089" marR="67089" marT="0" marB="0"/>
                </a:tc>
                <a:tc>
                  <a:txBody>
                    <a:bodyPr/>
                    <a:lstStyle/>
                    <a:p>
                      <a:r>
                        <a:rPr lang="en-US" sz="1800" kern="1200" dirty="0" smtClean="0">
                          <a:solidFill>
                            <a:schemeClr val="dk1"/>
                          </a:solidFill>
                          <a:effectLst/>
                          <a:latin typeface="Arial" pitchFamily="34" charset="0"/>
                          <a:ea typeface="+mn-ea"/>
                          <a:cs typeface="Arial" pitchFamily="34" charset="0"/>
                        </a:rPr>
                        <a:t>a.  driver verified positive test results (5 years)</a:t>
                      </a:r>
                    </a:p>
                    <a:p>
                      <a:r>
                        <a:rPr lang="en-US" sz="1800" kern="1200" dirty="0" smtClean="0">
                          <a:solidFill>
                            <a:schemeClr val="dk1"/>
                          </a:solidFill>
                          <a:effectLst/>
                          <a:latin typeface="Arial" pitchFamily="34" charset="0"/>
                          <a:ea typeface="+mn-ea"/>
                          <a:cs typeface="Arial" pitchFamily="34" charset="0"/>
                        </a:rPr>
                        <a:t>b.  negative and cancelled test results (1 year)</a:t>
                      </a:r>
                      <a:endParaRPr lang="en-US" sz="1800" dirty="0">
                        <a:effectLst/>
                        <a:latin typeface="Arial" pitchFamily="34" charset="0"/>
                        <a:ea typeface="Calibri"/>
                        <a:cs typeface="Arial" pitchFamily="34" charset="0"/>
                      </a:endParaRPr>
                    </a:p>
                  </a:txBody>
                  <a:tcPr marL="67089" marR="67089" marT="0" marB="0"/>
                </a:tc>
              </a:tr>
              <a:tr h="1475122">
                <a:tc>
                  <a:txBody>
                    <a:bodyPr/>
                    <a:lstStyle/>
                    <a:p>
                      <a:pPr marL="0" marR="0">
                        <a:spcBef>
                          <a:spcPts val="0"/>
                        </a:spcBef>
                        <a:spcAft>
                          <a:spcPts val="0"/>
                        </a:spcAft>
                      </a:pPr>
                      <a:r>
                        <a:rPr lang="en-US" sz="1800" b="1" kern="1200" dirty="0" smtClean="0">
                          <a:solidFill>
                            <a:schemeClr val="lt1"/>
                          </a:solidFill>
                          <a:effectLst/>
                          <a:latin typeface="Arial" pitchFamily="34" charset="0"/>
                          <a:ea typeface="+mn-ea"/>
                          <a:cs typeface="Arial" pitchFamily="34" charset="0"/>
                        </a:rPr>
                        <a:t>Test Refusal Documentation</a:t>
                      </a:r>
                      <a:endParaRPr lang="en-US" sz="1800" dirty="0">
                        <a:effectLst/>
                        <a:latin typeface="Arial" pitchFamily="34" charset="0"/>
                        <a:ea typeface="Calibri"/>
                        <a:cs typeface="Arial" pitchFamily="34" charset="0"/>
                      </a:endParaRPr>
                    </a:p>
                  </a:txBody>
                  <a:tcPr marL="67089" marR="67089" marT="0" marB="0"/>
                </a:tc>
                <a:tc>
                  <a:txBody>
                    <a:bodyPr/>
                    <a:lstStyle/>
                    <a:p>
                      <a:pPr marL="0" marR="0">
                        <a:spcBef>
                          <a:spcPts val="0"/>
                        </a:spcBef>
                        <a:spcAft>
                          <a:spcPts val="0"/>
                        </a:spcAft>
                      </a:pPr>
                      <a:r>
                        <a:rPr lang="en-US" sz="1800" kern="1200" dirty="0" smtClean="0">
                          <a:solidFill>
                            <a:schemeClr val="dk1"/>
                          </a:solidFill>
                          <a:effectLst/>
                          <a:latin typeface="Arial" pitchFamily="34" charset="0"/>
                          <a:ea typeface="+mn-ea"/>
                          <a:cs typeface="Arial" pitchFamily="34" charset="0"/>
                        </a:rPr>
                        <a:t>5 years</a:t>
                      </a:r>
                      <a:endParaRPr lang="en-US" sz="1800" dirty="0">
                        <a:effectLst/>
                        <a:latin typeface="Arial" pitchFamily="34" charset="0"/>
                        <a:ea typeface="Calibri"/>
                        <a:cs typeface="Arial" pitchFamily="34" charset="0"/>
                      </a:endParaRPr>
                    </a:p>
                  </a:txBody>
                  <a:tcPr marL="67089" marR="67089" marT="0" marB="0"/>
                </a:tc>
              </a:tr>
              <a:tr h="224069">
                <a:tc>
                  <a:txBody>
                    <a:bodyPr/>
                    <a:lstStyle/>
                    <a:p>
                      <a:pPr marL="0" marR="0">
                        <a:spcBef>
                          <a:spcPts val="0"/>
                        </a:spcBef>
                        <a:spcAft>
                          <a:spcPts val="0"/>
                        </a:spcAft>
                      </a:pPr>
                      <a:endParaRPr lang="en-US" sz="1200" dirty="0">
                        <a:effectLst/>
                        <a:latin typeface="Times New Roman"/>
                        <a:ea typeface="Calibri"/>
                      </a:endParaRPr>
                    </a:p>
                  </a:txBody>
                  <a:tcPr marL="67089" marR="67089" marT="0" marB="0"/>
                </a:tc>
                <a:tc>
                  <a:txBody>
                    <a:bodyPr/>
                    <a:lstStyle/>
                    <a:p>
                      <a:pPr marL="0" marR="0">
                        <a:spcBef>
                          <a:spcPts val="0"/>
                        </a:spcBef>
                        <a:spcAft>
                          <a:spcPts val="0"/>
                        </a:spcAft>
                      </a:pPr>
                      <a:endParaRPr lang="en-US" sz="1200" dirty="0">
                        <a:effectLst/>
                        <a:latin typeface="Times New Roman"/>
                        <a:ea typeface="Calibri"/>
                      </a:endParaRPr>
                    </a:p>
                  </a:txBody>
                  <a:tcPr marL="67089" marR="67089" marT="0" marB="0"/>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23215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676</Words>
  <Application>Microsoft Macintosh PowerPoint</Application>
  <PresentationFormat>On-screen Show (4:3)</PresentationFormat>
  <Paragraphs>59</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Office Theme</vt:lpstr>
      <vt:lpstr>  EMPLOYMENT RECORD RETENTION REQUIREMENTS   </vt:lpstr>
      <vt:lpstr>Documents Related to Recruitment, Selection and Compensation</vt:lpstr>
      <vt:lpstr>Slide 3</vt:lpstr>
      <vt:lpstr>Slide 4</vt:lpstr>
      <vt:lpstr>Slide 5</vt:lpstr>
      <vt:lpstr>Slide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alirezarc</dc:creator>
  <cp:lastModifiedBy>Amanda Brice</cp:lastModifiedBy>
  <cp:revision>16</cp:revision>
  <dcterms:created xsi:type="dcterms:W3CDTF">2013-03-22T16:43:28Z</dcterms:created>
  <dcterms:modified xsi:type="dcterms:W3CDTF">2013-03-22T16:45:05Z</dcterms:modified>
</cp:coreProperties>
</file>