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diagrams/colors2.xml" ContentType="application/vnd.openxmlformats-officedocument.drawingml.diagramColors+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diagrams/colors3.xml" ContentType="application/vnd.openxmlformats-officedocument.drawingml.diagramColors+xml"/>
  <Override PartName="/ppt/notesSlides/notesSlide56.xml" ContentType="application/vnd.openxmlformats-officedocument.presentationml.notesSlide+xml"/>
  <Override PartName="/ppt/slides/slide57.xml" ContentType="application/vnd.openxmlformats-officedocument.presentationml.slide+xml"/>
  <Override PartName="/ppt/diagrams/drawing2.xml" ContentType="application/vnd.ms-office.drawingml.diagramDrawing+xml"/>
  <Override PartName="/docProps/custom.xml" ContentType="application/vnd.openxmlformats-officedocument.custom-properties+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Default Extension="xml" ContentType="application/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tableStyles.xml" ContentType="application/vnd.openxmlformats-officedocument.presentationml.tableStyles+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Default Extension="png" ContentType="image/png"/>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Override PartName="/customXml/itemProps2.xml" ContentType="application/vnd.openxmlformats-officedocument.customXmlProperties+xml"/>
  <Override PartName="/ppt/slides/slide26.xml" ContentType="application/vnd.openxmlformats-officedocument.presentationml.slide+xml"/>
  <Default Extension="rels" ContentType="application/vnd.openxmlformats-package.relationships+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customXml/itemProps3.xml" ContentType="application/vnd.openxmlformats-officedocument.customXmlProperties+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diagrams/colors1.xml" ContentType="application/vnd.openxmlformats-officedocument.drawingml.diagramColors+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1.xml" ContentType="application/vnd.openxmlformats-officedocument.presentationml.notesSlide+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4"/>
  </p:sldMasterIdLst>
  <p:notesMasterIdLst>
    <p:notesMasterId r:id="rId65"/>
  </p:notesMasterIdLst>
  <p:handoutMasterIdLst>
    <p:handoutMasterId r:id="rId66"/>
  </p:handoutMasterIdLst>
  <p:sldIdLst>
    <p:sldId id="257" r:id="rId5"/>
    <p:sldId id="314" r:id="rId6"/>
    <p:sldId id="324" r:id="rId7"/>
    <p:sldId id="260" r:id="rId8"/>
    <p:sldId id="263" r:id="rId9"/>
    <p:sldId id="267" r:id="rId10"/>
    <p:sldId id="261" r:id="rId11"/>
    <p:sldId id="262" r:id="rId12"/>
    <p:sldId id="264" r:id="rId13"/>
    <p:sldId id="330" r:id="rId14"/>
    <p:sldId id="316" r:id="rId15"/>
    <p:sldId id="317" r:id="rId16"/>
    <p:sldId id="319" r:id="rId17"/>
    <p:sldId id="350" r:id="rId18"/>
    <p:sldId id="351" r:id="rId19"/>
    <p:sldId id="321" r:id="rId20"/>
    <p:sldId id="356" r:id="rId21"/>
    <p:sldId id="355" r:id="rId22"/>
    <p:sldId id="296" r:id="rId23"/>
    <p:sldId id="297" r:id="rId24"/>
    <p:sldId id="322" r:id="rId25"/>
    <p:sldId id="310" r:id="rId26"/>
    <p:sldId id="327" r:id="rId27"/>
    <p:sldId id="325" r:id="rId28"/>
    <p:sldId id="329" r:id="rId29"/>
    <p:sldId id="279" r:id="rId30"/>
    <p:sldId id="336" r:id="rId31"/>
    <p:sldId id="280" r:id="rId32"/>
    <p:sldId id="281" r:id="rId33"/>
    <p:sldId id="282" r:id="rId34"/>
    <p:sldId id="337" r:id="rId35"/>
    <p:sldId id="335" r:id="rId36"/>
    <p:sldId id="283" r:id="rId37"/>
    <p:sldId id="284" r:id="rId38"/>
    <p:sldId id="286" r:id="rId39"/>
    <p:sldId id="288" r:id="rId40"/>
    <p:sldId id="326"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290" r:id="rId54"/>
    <p:sldId id="331" r:id="rId55"/>
    <p:sldId id="332" r:id="rId56"/>
    <p:sldId id="333" r:id="rId57"/>
    <p:sldId id="334" r:id="rId58"/>
    <p:sldId id="354" r:id="rId59"/>
    <p:sldId id="292" r:id="rId60"/>
    <p:sldId id="294" r:id="rId61"/>
    <p:sldId id="353" r:id="rId62"/>
    <p:sldId id="295" r:id="rId63"/>
    <p:sldId id="352" r:id="rId6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Perpetua" pitchFamily="18" charset="0"/>
        <a:ea typeface="+mn-ea"/>
        <a:cs typeface="Arial" charset="0"/>
      </a:defRPr>
    </a:lvl1pPr>
    <a:lvl2pPr marL="457200" algn="l" rtl="0" fontAlgn="base">
      <a:spcBef>
        <a:spcPct val="0"/>
      </a:spcBef>
      <a:spcAft>
        <a:spcPct val="0"/>
      </a:spcAft>
      <a:defRPr kern="1200">
        <a:solidFill>
          <a:schemeClr val="tx1"/>
        </a:solidFill>
        <a:latin typeface="Perpetua" pitchFamily="18" charset="0"/>
        <a:ea typeface="+mn-ea"/>
        <a:cs typeface="Arial" charset="0"/>
      </a:defRPr>
    </a:lvl2pPr>
    <a:lvl3pPr marL="914400" algn="l" rtl="0" fontAlgn="base">
      <a:spcBef>
        <a:spcPct val="0"/>
      </a:spcBef>
      <a:spcAft>
        <a:spcPct val="0"/>
      </a:spcAft>
      <a:defRPr kern="1200">
        <a:solidFill>
          <a:schemeClr val="tx1"/>
        </a:solidFill>
        <a:latin typeface="Perpetua" pitchFamily="18" charset="0"/>
        <a:ea typeface="+mn-ea"/>
        <a:cs typeface="Arial" charset="0"/>
      </a:defRPr>
    </a:lvl3pPr>
    <a:lvl4pPr marL="1371600" algn="l" rtl="0" fontAlgn="base">
      <a:spcBef>
        <a:spcPct val="0"/>
      </a:spcBef>
      <a:spcAft>
        <a:spcPct val="0"/>
      </a:spcAft>
      <a:defRPr kern="1200">
        <a:solidFill>
          <a:schemeClr val="tx1"/>
        </a:solidFill>
        <a:latin typeface="Perpetua" pitchFamily="18" charset="0"/>
        <a:ea typeface="+mn-ea"/>
        <a:cs typeface="Arial" charset="0"/>
      </a:defRPr>
    </a:lvl4pPr>
    <a:lvl5pPr marL="1828800" algn="l" rtl="0" fontAlgn="base">
      <a:spcBef>
        <a:spcPct val="0"/>
      </a:spcBef>
      <a:spcAft>
        <a:spcPct val="0"/>
      </a:spcAft>
      <a:defRPr kern="1200">
        <a:solidFill>
          <a:schemeClr val="tx1"/>
        </a:solidFill>
        <a:latin typeface="Perpetua" pitchFamily="18" charset="0"/>
        <a:ea typeface="+mn-ea"/>
        <a:cs typeface="Arial" charset="0"/>
      </a:defRPr>
    </a:lvl5pPr>
    <a:lvl6pPr marL="2286000" algn="l" defTabSz="914400" rtl="0" eaLnBrk="1" latinLnBrk="0" hangingPunct="1">
      <a:defRPr kern="1200">
        <a:solidFill>
          <a:schemeClr val="tx1"/>
        </a:solidFill>
        <a:latin typeface="Perpetua" pitchFamily="18" charset="0"/>
        <a:ea typeface="+mn-ea"/>
        <a:cs typeface="Arial" charset="0"/>
      </a:defRPr>
    </a:lvl6pPr>
    <a:lvl7pPr marL="2743200" algn="l" defTabSz="914400" rtl="0" eaLnBrk="1" latinLnBrk="0" hangingPunct="1">
      <a:defRPr kern="1200">
        <a:solidFill>
          <a:schemeClr val="tx1"/>
        </a:solidFill>
        <a:latin typeface="Perpetua" pitchFamily="18" charset="0"/>
        <a:ea typeface="+mn-ea"/>
        <a:cs typeface="Arial" charset="0"/>
      </a:defRPr>
    </a:lvl7pPr>
    <a:lvl8pPr marL="3200400" algn="l" defTabSz="914400" rtl="0" eaLnBrk="1" latinLnBrk="0" hangingPunct="1">
      <a:defRPr kern="1200">
        <a:solidFill>
          <a:schemeClr val="tx1"/>
        </a:solidFill>
        <a:latin typeface="Perpetua" pitchFamily="18" charset="0"/>
        <a:ea typeface="+mn-ea"/>
        <a:cs typeface="Arial" charset="0"/>
      </a:defRPr>
    </a:lvl8pPr>
    <a:lvl9pPr marL="3657600" algn="l" defTabSz="914400" rtl="0" eaLnBrk="1" latinLnBrk="0" hangingPunct="1">
      <a:defRPr kern="1200">
        <a:solidFill>
          <a:schemeClr val="tx1"/>
        </a:solidFill>
        <a:latin typeface="Perpetu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3048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969" autoAdjust="0"/>
    <p:restoredTop sz="59860" autoAdjust="0"/>
  </p:normalViewPr>
  <p:slideViewPr>
    <p:cSldViewPr>
      <p:cViewPr varScale="1">
        <p:scale>
          <a:sx n="97" d="100"/>
          <a:sy n="97" d="100"/>
        </p:scale>
        <p:origin x="-2456" y="-104"/>
      </p:cViewPr>
      <p:guideLst>
        <p:guide orient="horz" pos="2160"/>
        <p:guide pos="2880"/>
      </p:guideLst>
    </p:cSldViewPr>
  </p:slideViewPr>
  <p:notesTextViewPr>
    <p:cViewPr>
      <p:scale>
        <a:sx n="1" d="1"/>
        <a:sy n="1" d="1"/>
      </p:scale>
      <p:origin x="0" y="0"/>
    </p:cViewPr>
  </p:notesTextViewPr>
  <p:notesViewPr>
    <p:cSldViewPr>
      <p:cViewPr>
        <p:scale>
          <a:sx n="160" d="100"/>
          <a:sy n="160" d="100"/>
        </p:scale>
        <p:origin x="516" y="301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BCB79-82B6-4FE3-BB14-640E8960A680}"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B9DF1834-09A6-4C56-B1A9-8719F01289A7}">
      <dgm:prSet phldrT="[Text]" custT="1"/>
      <dgm:spPr/>
      <dgm:t>
        <a:bodyPr anchor="t"/>
        <a:lstStyle/>
        <a:p>
          <a:r>
            <a:rPr lang="en-US" sz="2800" b="1" dirty="0" smtClean="0"/>
            <a:t>Office of Innovation and Improvement</a:t>
          </a:r>
          <a:endParaRPr lang="en-US" sz="2800" b="1" dirty="0"/>
        </a:p>
      </dgm:t>
    </dgm:pt>
    <dgm:pt modelId="{5C92411A-5D1B-4100-9C59-1DE22D6ECB88}" type="parTrans" cxnId="{00E563DD-37D4-4CC8-93DE-9CD6978E0353}">
      <dgm:prSet/>
      <dgm:spPr/>
      <dgm:t>
        <a:bodyPr/>
        <a:lstStyle/>
        <a:p>
          <a:endParaRPr lang="en-US"/>
        </a:p>
      </dgm:t>
    </dgm:pt>
    <dgm:pt modelId="{8C385D4A-31C4-48DD-8FA7-EF4382875F15}" type="sibTrans" cxnId="{00E563DD-37D4-4CC8-93DE-9CD6978E0353}">
      <dgm:prSet custT="1"/>
      <dgm:spPr/>
      <dgm:t>
        <a:bodyPr/>
        <a:lstStyle/>
        <a:p>
          <a:pPr algn="ctr"/>
          <a:r>
            <a:rPr lang="en-US" sz="1800" dirty="0" smtClean="0"/>
            <a:t>James Shelton III, Assistant Deputy Secretary</a:t>
          </a:r>
        </a:p>
        <a:p>
          <a:pPr algn="ctr"/>
          <a:r>
            <a:rPr lang="en-US" sz="1800" dirty="0" smtClean="0"/>
            <a:t>Margo Anderson, Associate Assistant Deputy Secretary</a:t>
          </a:r>
        </a:p>
        <a:p>
          <a:pPr algn="ctr"/>
          <a:r>
            <a:rPr lang="en-US" sz="1800" dirty="0" smtClean="0"/>
            <a:t>Nadya Dabby, Associate Assistant Deputy Secretary</a:t>
          </a:r>
        </a:p>
      </dgm:t>
    </dgm:pt>
    <dgm:pt modelId="{0A86E951-1818-4CF0-921F-67D768DA74E0}">
      <dgm:prSet phldrT="[Text]" custT="1"/>
      <dgm:spPr/>
      <dgm:t>
        <a:bodyPr/>
        <a:lstStyle/>
        <a:p>
          <a:r>
            <a:rPr lang="en-US" sz="1900" dirty="0" smtClean="0"/>
            <a:t>Executive office</a:t>
          </a:r>
          <a:endParaRPr lang="en-US" sz="1900" dirty="0"/>
        </a:p>
      </dgm:t>
    </dgm:pt>
    <dgm:pt modelId="{4314A9B8-9FA1-4382-9321-C95A4ADF7B82}" type="parTrans" cxnId="{D9200900-F273-4488-A4E5-14563080F0F4}">
      <dgm:prSet/>
      <dgm:spPr/>
      <dgm:t>
        <a:bodyPr/>
        <a:lstStyle/>
        <a:p>
          <a:endParaRPr lang="en-US"/>
        </a:p>
      </dgm:t>
    </dgm:pt>
    <dgm:pt modelId="{CCEA14FE-01FE-46FD-B9FB-9D3EC2F475CE}" type="sibTrans" cxnId="{D9200900-F273-4488-A4E5-14563080F0F4}">
      <dgm:prSet/>
      <dgm:spPr/>
      <dgm:t>
        <a:bodyPr/>
        <a:lstStyle/>
        <a:p>
          <a:r>
            <a:rPr lang="en-US" dirty="0" smtClean="0"/>
            <a:t>Pat Knight, Executive Officer</a:t>
          </a:r>
          <a:endParaRPr lang="en-US" dirty="0"/>
        </a:p>
      </dgm:t>
    </dgm:pt>
    <dgm:pt modelId="{585849FE-B4BA-4FDC-ADDC-46E89954FD27}">
      <dgm:prSet phldrT="[Text]" custT="1"/>
      <dgm:spPr/>
      <dgm:t>
        <a:bodyPr/>
        <a:lstStyle/>
        <a:p>
          <a:r>
            <a:rPr lang="en-US" sz="1900" dirty="0" smtClean="0"/>
            <a:t>Parental Options and Information</a:t>
          </a:r>
          <a:endParaRPr lang="en-US" sz="1900" dirty="0"/>
        </a:p>
      </dgm:t>
    </dgm:pt>
    <dgm:pt modelId="{4EDDC550-39BE-4B8D-A070-B9B1C583EACA}" type="parTrans" cxnId="{0E4CC24C-0C1A-4801-8D5D-3C600F66C429}">
      <dgm:prSet/>
      <dgm:spPr/>
      <dgm:t>
        <a:bodyPr/>
        <a:lstStyle/>
        <a:p>
          <a:endParaRPr lang="en-US"/>
        </a:p>
      </dgm:t>
    </dgm:pt>
    <dgm:pt modelId="{1661A90B-336C-4F62-AC96-71C181ABC933}" type="sibTrans" cxnId="{0E4CC24C-0C1A-4801-8D5D-3C600F66C429}">
      <dgm:prSet custT="1"/>
      <dgm:spPr/>
      <dgm:t>
        <a:bodyPr/>
        <a:lstStyle/>
        <a:p>
          <a:r>
            <a:rPr lang="en-US" sz="1200" dirty="0" smtClean="0"/>
            <a:t>Anna Hinton, Director</a:t>
          </a:r>
          <a:endParaRPr lang="en-US" sz="1200" dirty="0"/>
        </a:p>
      </dgm:t>
    </dgm:pt>
    <dgm:pt modelId="{58BA2339-20C1-4C16-89CD-96042402F65D}">
      <dgm:prSet custT="1"/>
      <dgm:spPr/>
      <dgm:t>
        <a:bodyPr/>
        <a:lstStyle/>
        <a:p>
          <a:r>
            <a:rPr lang="en-US" sz="1900" dirty="0" smtClean="0"/>
            <a:t>Teacher Quality programs</a:t>
          </a:r>
          <a:endParaRPr lang="en-US" sz="1900" dirty="0"/>
        </a:p>
      </dgm:t>
    </dgm:pt>
    <dgm:pt modelId="{DE38F127-1B78-4C00-A568-88FC7B704D94}" type="parTrans" cxnId="{223C1634-E741-4EAD-9424-9BD383DF4A87}">
      <dgm:prSet/>
      <dgm:spPr/>
      <dgm:t>
        <a:bodyPr/>
        <a:lstStyle/>
        <a:p>
          <a:endParaRPr lang="en-US"/>
        </a:p>
      </dgm:t>
    </dgm:pt>
    <dgm:pt modelId="{4D3796DE-74FD-4CFD-AA45-054DEA736B2A}" type="sibTrans" cxnId="{223C1634-E741-4EAD-9424-9BD383DF4A87}">
      <dgm:prSet custT="1"/>
      <dgm:spPr/>
      <dgm:t>
        <a:bodyPr/>
        <a:lstStyle/>
        <a:p>
          <a:r>
            <a:rPr lang="en-US" sz="1200" dirty="0" smtClean="0"/>
            <a:t>Peggi Zelinko, Director</a:t>
          </a:r>
          <a:endParaRPr lang="en-US" sz="1200" dirty="0"/>
        </a:p>
      </dgm:t>
    </dgm:pt>
    <dgm:pt modelId="{60D146DF-0403-45AC-BC2E-A2258246D6D7}">
      <dgm:prSet custT="1"/>
      <dgm:spPr/>
      <dgm:t>
        <a:bodyPr/>
        <a:lstStyle/>
        <a:p>
          <a:r>
            <a:rPr lang="en-US" sz="1900" dirty="0" smtClean="0"/>
            <a:t>Office of Non-Public Education</a:t>
          </a:r>
          <a:endParaRPr lang="en-US" sz="1900" dirty="0"/>
        </a:p>
      </dgm:t>
    </dgm:pt>
    <dgm:pt modelId="{918E9399-7FA6-42DA-A923-D791CEC0A754}" type="parTrans" cxnId="{32572E99-E498-441A-A04C-A09B2148BAED}">
      <dgm:prSet/>
      <dgm:spPr/>
      <dgm:t>
        <a:bodyPr/>
        <a:lstStyle/>
        <a:p>
          <a:endParaRPr lang="en-US"/>
        </a:p>
      </dgm:t>
    </dgm:pt>
    <dgm:pt modelId="{3DB04B69-3A27-4280-B00F-39135E02A8BA}" type="sibTrans" cxnId="{32572E99-E498-441A-A04C-A09B2148BAED}">
      <dgm:prSet/>
      <dgm:spPr/>
      <dgm:t>
        <a:bodyPr/>
        <a:lstStyle/>
        <a:p>
          <a:r>
            <a:rPr lang="en-US" dirty="0" smtClean="0"/>
            <a:t>Maureen Dowling, Director</a:t>
          </a:r>
          <a:endParaRPr lang="en-US" dirty="0"/>
        </a:p>
      </dgm:t>
    </dgm:pt>
    <dgm:pt modelId="{34047C6C-CE3A-4944-B41A-000D3D479165}">
      <dgm:prSet custT="1"/>
      <dgm:spPr/>
      <dgm:t>
        <a:bodyPr/>
        <a:lstStyle/>
        <a:p>
          <a:r>
            <a:rPr lang="en-US" sz="1900" dirty="0" smtClean="0"/>
            <a:t>Investing in Innovation Program Office</a:t>
          </a:r>
          <a:endParaRPr lang="en-US" sz="1900" dirty="0"/>
        </a:p>
      </dgm:t>
    </dgm:pt>
    <dgm:pt modelId="{8243423F-00E5-4373-8235-5224FCC7B40E}" type="parTrans" cxnId="{8B9CB03D-493D-4FB5-A547-C11F3712C6C4}">
      <dgm:prSet/>
      <dgm:spPr/>
      <dgm:t>
        <a:bodyPr/>
        <a:lstStyle/>
        <a:p>
          <a:endParaRPr lang="en-US"/>
        </a:p>
      </dgm:t>
    </dgm:pt>
    <dgm:pt modelId="{C52D8C76-6AA7-4FA4-AFC4-3B04EDCDE8EF}" type="sibTrans" cxnId="{8B9CB03D-493D-4FB5-A547-C11F3712C6C4}">
      <dgm:prSet custT="1"/>
      <dgm:spPr/>
      <dgm:t>
        <a:bodyPr/>
        <a:lstStyle/>
        <a:p>
          <a:r>
            <a:rPr lang="en-US" sz="1200" dirty="0" smtClean="0"/>
            <a:t>Carol Lyons, Director</a:t>
          </a:r>
          <a:endParaRPr lang="en-US" sz="1200" dirty="0"/>
        </a:p>
      </dgm:t>
    </dgm:pt>
    <dgm:pt modelId="{A4F01B53-920F-4A91-8DB6-A4F0488D7451}">
      <dgm:prSet custT="1"/>
      <dgm:spPr/>
      <dgm:t>
        <a:bodyPr/>
        <a:lstStyle/>
        <a:p>
          <a:r>
            <a:rPr lang="en-US" sz="1900" dirty="0" smtClean="0"/>
            <a:t>Charter Schools program</a:t>
          </a:r>
          <a:endParaRPr lang="en-US" sz="1900" dirty="0"/>
        </a:p>
      </dgm:t>
    </dgm:pt>
    <dgm:pt modelId="{0530BB43-1A08-4D9D-920F-26C27E86E3FA}" type="parTrans" cxnId="{20759ABE-CC10-4FAC-9846-D000B28C4019}">
      <dgm:prSet/>
      <dgm:spPr/>
      <dgm:t>
        <a:bodyPr/>
        <a:lstStyle/>
        <a:p>
          <a:endParaRPr lang="en-US"/>
        </a:p>
      </dgm:t>
    </dgm:pt>
    <dgm:pt modelId="{9B121AF3-4524-4BB2-96C6-AFF22EA99779}" type="sibTrans" cxnId="{20759ABE-CC10-4FAC-9846-D000B28C4019}">
      <dgm:prSet custT="1"/>
      <dgm:spPr/>
      <dgm:t>
        <a:bodyPr/>
        <a:lstStyle/>
        <a:p>
          <a:r>
            <a:rPr lang="en-US" sz="1200" dirty="0" smtClean="0"/>
            <a:t>Stefan Huh, Director</a:t>
          </a:r>
          <a:endParaRPr lang="en-US" sz="1200" dirty="0"/>
        </a:p>
      </dgm:t>
    </dgm:pt>
    <dgm:pt modelId="{810E9A28-0782-4993-B5E9-4E0D2F3E5B62}">
      <dgm:prSet/>
      <dgm:spPr/>
      <dgm:t>
        <a:bodyPr/>
        <a:lstStyle/>
        <a:p>
          <a:r>
            <a:rPr lang="en-US" dirty="0" smtClean="0"/>
            <a:t>Improvement Programs</a:t>
          </a:r>
          <a:endParaRPr lang="en-US" dirty="0"/>
        </a:p>
      </dgm:t>
    </dgm:pt>
    <dgm:pt modelId="{356A5601-1CC3-4258-BB35-2D47767688F0}" type="parTrans" cxnId="{48C58777-DB5E-455A-8F6E-751A57465A7A}">
      <dgm:prSet/>
      <dgm:spPr/>
      <dgm:t>
        <a:bodyPr/>
        <a:lstStyle/>
        <a:p>
          <a:endParaRPr lang="en-US"/>
        </a:p>
      </dgm:t>
    </dgm:pt>
    <dgm:pt modelId="{802E5A05-74B1-4895-A2AB-1EA2E9A91502}" type="sibTrans" cxnId="{48C58777-DB5E-455A-8F6E-751A57465A7A}">
      <dgm:prSet custT="1"/>
      <dgm:spPr/>
      <dgm:t>
        <a:bodyPr/>
        <a:lstStyle/>
        <a:p>
          <a:r>
            <a:rPr lang="en-US" sz="1200" dirty="0" smtClean="0"/>
            <a:t>Edith Harvey, Director</a:t>
          </a:r>
          <a:endParaRPr lang="en-US" sz="1200" dirty="0"/>
        </a:p>
      </dgm:t>
    </dgm:pt>
    <dgm:pt modelId="{C5430F65-4A5D-4CCD-AB5F-2C0FFA2272B8}" type="pres">
      <dgm:prSet presAssocID="{B9DBCB79-82B6-4FE3-BB14-640E8960A680}" presName="hierChild1" presStyleCnt="0">
        <dgm:presLayoutVars>
          <dgm:orgChart val="1"/>
          <dgm:chPref val="1"/>
          <dgm:dir/>
          <dgm:animOne val="branch"/>
          <dgm:animLvl val="lvl"/>
          <dgm:resizeHandles/>
        </dgm:presLayoutVars>
      </dgm:prSet>
      <dgm:spPr/>
      <dgm:t>
        <a:bodyPr/>
        <a:lstStyle/>
        <a:p>
          <a:endParaRPr lang="en-US"/>
        </a:p>
      </dgm:t>
    </dgm:pt>
    <dgm:pt modelId="{B5A11F5F-EC05-4094-AD9C-4451155B571D}" type="pres">
      <dgm:prSet presAssocID="{B9DF1834-09A6-4C56-B1A9-8719F01289A7}" presName="hierRoot1" presStyleCnt="0">
        <dgm:presLayoutVars>
          <dgm:hierBranch val="init"/>
        </dgm:presLayoutVars>
      </dgm:prSet>
      <dgm:spPr/>
    </dgm:pt>
    <dgm:pt modelId="{4CDC26A1-2DE4-4AEA-9BAE-C178BCFD2FA7}" type="pres">
      <dgm:prSet presAssocID="{B9DF1834-09A6-4C56-B1A9-8719F01289A7}" presName="rootComposite1" presStyleCnt="0"/>
      <dgm:spPr/>
    </dgm:pt>
    <dgm:pt modelId="{ED389DFC-0E35-4C2C-9987-7C927E327165}" type="pres">
      <dgm:prSet presAssocID="{B9DF1834-09A6-4C56-B1A9-8719F01289A7}" presName="rootText1" presStyleLbl="node0" presStyleIdx="0" presStyleCnt="1" custScaleX="1614167" custScaleY="840265" custLinFactY="-121218" custLinFactNeighborX="-2000" custLinFactNeighborY="-200000">
        <dgm:presLayoutVars>
          <dgm:chMax/>
          <dgm:chPref val="3"/>
        </dgm:presLayoutVars>
      </dgm:prSet>
      <dgm:spPr/>
      <dgm:t>
        <a:bodyPr/>
        <a:lstStyle/>
        <a:p>
          <a:endParaRPr lang="en-US"/>
        </a:p>
      </dgm:t>
    </dgm:pt>
    <dgm:pt modelId="{F5FAE9FF-0774-44AA-A62D-A3FA1FC68BE9}" type="pres">
      <dgm:prSet presAssocID="{B9DF1834-09A6-4C56-B1A9-8719F01289A7}" presName="titleText1" presStyleLbl="fgAcc0" presStyleIdx="0" presStyleCnt="1" custScaleX="1609564" custScaleY="2000000" custLinFactY="-300000" custLinFactNeighborX="49857" custLinFactNeighborY="-368122">
        <dgm:presLayoutVars>
          <dgm:chMax val="0"/>
          <dgm:chPref val="0"/>
        </dgm:presLayoutVars>
      </dgm:prSet>
      <dgm:spPr/>
      <dgm:t>
        <a:bodyPr/>
        <a:lstStyle/>
        <a:p>
          <a:endParaRPr lang="en-US"/>
        </a:p>
      </dgm:t>
    </dgm:pt>
    <dgm:pt modelId="{B74C1059-AEA6-4611-8F6E-CD0E1B1673EF}" type="pres">
      <dgm:prSet presAssocID="{B9DF1834-09A6-4C56-B1A9-8719F01289A7}" presName="rootConnector1" presStyleLbl="node1" presStyleIdx="0" presStyleCnt="7"/>
      <dgm:spPr/>
      <dgm:t>
        <a:bodyPr/>
        <a:lstStyle/>
        <a:p>
          <a:endParaRPr lang="en-US"/>
        </a:p>
      </dgm:t>
    </dgm:pt>
    <dgm:pt modelId="{0C3D6FF3-28B1-4B27-8AAB-AA7525197571}" type="pres">
      <dgm:prSet presAssocID="{B9DF1834-09A6-4C56-B1A9-8719F01289A7}" presName="hierChild2" presStyleCnt="0"/>
      <dgm:spPr/>
    </dgm:pt>
    <dgm:pt modelId="{319B1559-E7BB-44AE-A654-7055E258F85A}" type="pres">
      <dgm:prSet presAssocID="{4314A9B8-9FA1-4382-9321-C95A4ADF7B82}" presName="Name37" presStyleLbl="parChTrans1D2" presStyleIdx="0" presStyleCnt="7"/>
      <dgm:spPr/>
      <dgm:t>
        <a:bodyPr/>
        <a:lstStyle/>
        <a:p>
          <a:endParaRPr lang="en-US"/>
        </a:p>
      </dgm:t>
    </dgm:pt>
    <dgm:pt modelId="{31F85402-5034-499F-94E9-CF6BA18F994C}" type="pres">
      <dgm:prSet presAssocID="{0A86E951-1818-4CF0-921F-67D768DA74E0}" presName="hierRoot2" presStyleCnt="0">
        <dgm:presLayoutVars>
          <dgm:hierBranch val="init"/>
        </dgm:presLayoutVars>
      </dgm:prSet>
      <dgm:spPr/>
    </dgm:pt>
    <dgm:pt modelId="{DE14982B-E330-48B0-B676-E363BB247A22}" type="pres">
      <dgm:prSet presAssocID="{0A86E951-1818-4CF0-921F-67D768DA74E0}" presName="rootComposite" presStyleCnt="0"/>
      <dgm:spPr/>
    </dgm:pt>
    <dgm:pt modelId="{252C970F-BF16-4A0A-A522-637D6E77A75E}" type="pres">
      <dgm:prSet presAssocID="{0A86E951-1818-4CF0-921F-67D768DA74E0}" presName="rootText" presStyleLbl="node1" presStyleIdx="0" presStyleCnt="7" custScaleX="271446" custScaleY="597112" custLinFactNeighborX="-4346">
        <dgm:presLayoutVars>
          <dgm:chMax/>
          <dgm:chPref val="3"/>
        </dgm:presLayoutVars>
      </dgm:prSet>
      <dgm:spPr/>
      <dgm:t>
        <a:bodyPr/>
        <a:lstStyle/>
        <a:p>
          <a:endParaRPr lang="en-US"/>
        </a:p>
      </dgm:t>
    </dgm:pt>
    <dgm:pt modelId="{923223AD-3361-4676-8AC3-231EA3F314CC}" type="pres">
      <dgm:prSet presAssocID="{0A86E951-1818-4CF0-921F-67D768DA74E0}" presName="titleText2" presStyleLbl="fgAcc1" presStyleIdx="0" presStyleCnt="7" custScaleX="288026" custScaleY="830173" custLinFactY="400000" custLinFactNeighborX="-29471" custLinFactNeighborY="485344">
        <dgm:presLayoutVars>
          <dgm:chMax val="0"/>
          <dgm:chPref val="0"/>
        </dgm:presLayoutVars>
      </dgm:prSet>
      <dgm:spPr/>
      <dgm:t>
        <a:bodyPr/>
        <a:lstStyle/>
        <a:p>
          <a:endParaRPr lang="en-US"/>
        </a:p>
      </dgm:t>
    </dgm:pt>
    <dgm:pt modelId="{222235AF-7354-43CB-8BA2-20574B560CFC}" type="pres">
      <dgm:prSet presAssocID="{0A86E951-1818-4CF0-921F-67D768DA74E0}" presName="rootConnector" presStyleLbl="node2" presStyleIdx="0" presStyleCnt="0"/>
      <dgm:spPr/>
      <dgm:t>
        <a:bodyPr/>
        <a:lstStyle/>
        <a:p>
          <a:endParaRPr lang="en-US"/>
        </a:p>
      </dgm:t>
    </dgm:pt>
    <dgm:pt modelId="{FB8EB866-F43B-4EED-B17F-88E43EE79EFB}" type="pres">
      <dgm:prSet presAssocID="{0A86E951-1818-4CF0-921F-67D768DA74E0}" presName="hierChild4" presStyleCnt="0"/>
      <dgm:spPr/>
    </dgm:pt>
    <dgm:pt modelId="{055BDC3B-16AA-4414-BCAC-B5A7C3D2EBAB}" type="pres">
      <dgm:prSet presAssocID="{0A86E951-1818-4CF0-921F-67D768DA74E0}" presName="hierChild5" presStyleCnt="0"/>
      <dgm:spPr/>
    </dgm:pt>
    <dgm:pt modelId="{E46B59FC-FAB7-420B-815E-6A64838E1543}" type="pres">
      <dgm:prSet presAssocID="{0530BB43-1A08-4D9D-920F-26C27E86E3FA}" presName="Name37" presStyleLbl="parChTrans1D2" presStyleIdx="1" presStyleCnt="7"/>
      <dgm:spPr/>
      <dgm:t>
        <a:bodyPr/>
        <a:lstStyle/>
        <a:p>
          <a:endParaRPr lang="en-US"/>
        </a:p>
      </dgm:t>
    </dgm:pt>
    <dgm:pt modelId="{47AC1C4D-3FEC-4669-85A4-1E730E191DC3}" type="pres">
      <dgm:prSet presAssocID="{A4F01B53-920F-4A91-8DB6-A4F0488D7451}" presName="hierRoot2" presStyleCnt="0">
        <dgm:presLayoutVars>
          <dgm:hierBranch val="init"/>
        </dgm:presLayoutVars>
      </dgm:prSet>
      <dgm:spPr/>
    </dgm:pt>
    <dgm:pt modelId="{3D21AD0D-FAA7-46EB-892A-6981302F7BD0}" type="pres">
      <dgm:prSet presAssocID="{A4F01B53-920F-4A91-8DB6-A4F0488D7451}" presName="rootComposite" presStyleCnt="0"/>
      <dgm:spPr/>
    </dgm:pt>
    <dgm:pt modelId="{DB881EF4-3278-47B8-9A79-A6137756C7AC}" type="pres">
      <dgm:prSet presAssocID="{A4F01B53-920F-4A91-8DB6-A4F0488D7451}" presName="rootText" presStyleLbl="node1" presStyleIdx="1" presStyleCnt="7" custScaleX="232649" custScaleY="603427" custLinFactNeighborX="-6678">
        <dgm:presLayoutVars>
          <dgm:chMax/>
          <dgm:chPref val="3"/>
        </dgm:presLayoutVars>
      </dgm:prSet>
      <dgm:spPr/>
      <dgm:t>
        <a:bodyPr/>
        <a:lstStyle/>
        <a:p>
          <a:endParaRPr lang="en-US"/>
        </a:p>
      </dgm:t>
    </dgm:pt>
    <dgm:pt modelId="{2BAD12A6-E627-46C5-9846-4014FB4863D7}" type="pres">
      <dgm:prSet presAssocID="{A4F01B53-920F-4A91-8DB6-A4F0488D7451}" presName="titleText2" presStyleLbl="fgAcc1" presStyleIdx="1" presStyleCnt="7" custScaleX="232886" custScaleY="816091" custLinFactY="400000" custLinFactNeighborX="-15234" custLinFactNeighborY="455542">
        <dgm:presLayoutVars>
          <dgm:chMax val="0"/>
          <dgm:chPref val="0"/>
        </dgm:presLayoutVars>
      </dgm:prSet>
      <dgm:spPr/>
      <dgm:t>
        <a:bodyPr/>
        <a:lstStyle/>
        <a:p>
          <a:endParaRPr lang="en-US"/>
        </a:p>
      </dgm:t>
    </dgm:pt>
    <dgm:pt modelId="{A3A35D43-DDF6-4389-B003-8EA6C4C3227C}" type="pres">
      <dgm:prSet presAssocID="{A4F01B53-920F-4A91-8DB6-A4F0488D7451}" presName="rootConnector" presStyleLbl="node2" presStyleIdx="0" presStyleCnt="0"/>
      <dgm:spPr/>
      <dgm:t>
        <a:bodyPr/>
        <a:lstStyle/>
        <a:p>
          <a:endParaRPr lang="en-US"/>
        </a:p>
      </dgm:t>
    </dgm:pt>
    <dgm:pt modelId="{01B49950-2725-43AC-ACC1-2AAD87EDC6E2}" type="pres">
      <dgm:prSet presAssocID="{A4F01B53-920F-4A91-8DB6-A4F0488D7451}" presName="hierChild4" presStyleCnt="0"/>
      <dgm:spPr/>
    </dgm:pt>
    <dgm:pt modelId="{EAF63F6D-7AB5-4CF7-BC7B-19C5BE76DE86}" type="pres">
      <dgm:prSet presAssocID="{A4F01B53-920F-4A91-8DB6-A4F0488D7451}" presName="hierChild5" presStyleCnt="0"/>
      <dgm:spPr/>
    </dgm:pt>
    <dgm:pt modelId="{BB1EAA7D-F82C-47DE-A406-FC2EE58CEC63}" type="pres">
      <dgm:prSet presAssocID="{356A5601-1CC3-4258-BB35-2D47767688F0}" presName="Name37" presStyleLbl="parChTrans1D2" presStyleIdx="2" presStyleCnt="7"/>
      <dgm:spPr/>
      <dgm:t>
        <a:bodyPr/>
        <a:lstStyle/>
        <a:p>
          <a:endParaRPr lang="en-US"/>
        </a:p>
      </dgm:t>
    </dgm:pt>
    <dgm:pt modelId="{1E5A59D8-0156-4B3E-9D06-263E50E17397}" type="pres">
      <dgm:prSet presAssocID="{810E9A28-0782-4993-B5E9-4E0D2F3E5B62}" presName="hierRoot2" presStyleCnt="0">
        <dgm:presLayoutVars>
          <dgm:hierBranch val="init"/>
        </dgm:presLayoutVars>
      </dgm:prSet>
      <dgm:spPr/>
    </dgm:pt>
    <dgm:pt modelId="{F58A83E1-5261-4002-B294-E0311B5BB8F8}" type="pres">
      <dgm:prSet presAssocID="{810E9A28-0782-4993-B5E9-4E0D2F3E5B62}" presName="rootComposite" presStyleCnt="0"/>
      <dgm:spPr/>
    </dgm:pt>
    <dgm:pt modelId="{FBB7EC3E-5EF6-4FD5-B439-648DF2D8B737}" type="pres">
      <dgm:prSet presAssocID="{810E9A28-0782-4993-B5E9-4E0D2F3E5B62}" presName="rootText" presStyleLbl="node1" presStyleIdx="2" presStyleCnt="7" custScaleX="344367" custScaleY="555720">
        <dgm:presLayoutVars>
          <dgm:chMax/>
          <dgm:chPref val="3"/>
        </dgm:presLayoutVars>
      </dgm:prSet>
      <dgm:spPr/>
      <dgm:t>
        <a:bodyPr/>
        <a:lstStyle/>
        <a:p>
          <a:endParaRPr lang="en-US"/>
        </a:p>
      </dgm:t>
    </dgm:pt>
    <dgm:pt modelId="{B42E3E04-22C9-4A5C-B6ED-A2CFF6AAA56D}" type="pres">
      <dgm:prSet presAssocID="{810E9A28-0782-4993-B5E9-4E0D2F3E5B62}" presName="titleText2" presStyleLbl="fgAcc1" presStyleIdx="2" presStyleCnt="7" custScaleX="349297" custScaleY="737305" custLinFactY="357382" custLinFactNeighborX="0" custLinFactNeighborY="400000">
        <dgm:presLayoutVars>
          <dgm:chMax val="0"/>
          <dgm:chPref val="0"/>
        </dgm:presLayoutVars>
      </dgm:prSet>
      <dgm:spPr/>
      <dgm:t>
        <a:bodyPr/>
        <a:lstStyle/>
        <a:p>
          <a:endParaRPr lang="en-US"/>
        </a:p>
      </dgm:t>
    </dgm:pt>
    <dgm:pt modelId="{181898F2-8114-49A1-ABDE-01D58A9673A0}" type="pres">
      <dgm:prSet presAssocID="{810E9A28-0782-4993-B5E9-4E0D2F3E5B62}" presName="rootConnector" presStyleLbl="node2" presStyleIdx="0" presStyleCnt="0"/>
      <dgm:spPr/>
      <dgm:t>
        <a:bodyPr/>
        <a:lstStyle/>
        <a:p>
          <a:endParaRPr lang="en-US"/>
        </a:p>
      </dgm:t>
    </dgm:pt>
    <dgm:pt modelId="{F5C4DC68-C757-4703-8D20-DB3BB8EBEB7D}" type="pres">
      <dgm:prSet presAssocID="{810E9A28-0782-4993-B5E9-4E0D2F3E5B62}" presName="hierChild4" presStyleCnt="0"/>
      <dgm:spPr/>
    </dgm:pt>
    <dgm:pt modelId="{4ED6380F-EFE9-4CDF-BC83-36A03A778710}" type="pres">
      <dgm:prSet presAssocID="{810E9A28-0782-4993-B5E9-4E0D2F3E5B62}" presName="hierChild5" presStyleCnt="0"/>
      <dgm:spPr/>
    </dgm:pt>
    <dgm:pt modelId="{85BFD420-2209-41F4-8C00-9451120590F8}" type="pres">
      <dgm:prSet presAssocID="{4EDDC550-39BE-4B8D-A070-B9B1C583EACA}" presName="Name37" presStyleLbl="parChTrans1D2" presStyleIdx="3" presStyleCnt="7"/>
      <dgm:spPr/>
      <dgm:t>
        <a:bodyPr/>
        <a:lstStyle/>
        <a:p>
          <a:endParaRPr lang="en-US"/>
        </a:p>
      </dgm:t>
    </dgm:pt>
    <dgm:pt modelId="{0DD38A0E-E3EF-42F5-82B7-474CF9FD0CFA}" type="pres">
      <dgm:prSet presAssocID="{585849FE-B4BA-4FDC-ADDC-46E89954FD27}" presName="hierRoot2" presStyleCnt="0">
        <dgm:presLayoutVars>
          <dgm:hierBranch val="init"/>
        </dgm:presLayoutVars>
      </dgm:prSet>
      <dgm:spPr/>
    </dgm:pt>
    <dgm:pt modelId="{B1C2EEAD-075D-4858-9CBA-DD665654A52F}" type="pres">
      <dgm:prSet presAssocID="{585849FE-B4BA-4FDC-ADDC-46E89954FD27}" presName="rootComposite" presStyleCnt="0"/>
      <dgm:spPr/>
    </dgm:pt>
    <dgm:pt modelId="{CC8545B7-4017-4F7A-9D6E-778A7FEBF0FE}" type="pres">
      <dgm:prSet presAssocID="{585849FE-B4BA-4FDC-ADDC-46E89954FD27}" presName="rootText" presStyleLbl="node1" presStyleIdx="3" presStyleCnt="7" custScaleX="322779" custScaleY="618080" custLinFactNeighborX="1541">
        <dgm:presLayoutVars>
          <dgm:chMax/>
          <dgm:chPref val="3"/>
        </dgm:presLayoutVars>
      </dgm:prSet>
      <dgm:spPr/>
      <dgm:t>
        <a:bodyPr/>
        <a:lstStyle/>
        <a:p>
          <a:endParaRPr lang="en-US"/>
        </a:p>
      </dgm:t>
    </dgm:pt>
    <dgm:pt modelId="{5982AD50-8F68-4A34-9D2F-DB88075AD7C2}" type="pres">
      <dgm:prSet presAssocID="{585849FE-B4BA-4FDC-ADDC-46E89954FD27}" presName="titleText2" presStyleLbl="fgAcc1" presStyleIdx="3" presStyleCnt="7" custScaleX="357135" custScaleY="709569" custLinFactY="400000" custLinFactNeighborX="-7184" custLinFactNeighborY="466371">
        <dgm:presLayoutVars>
          <dgm:chMax val="0"/>
          <dgm:chPref val="0"/>
        </dgm:presLayoutVars>
      </dgm:prSet>
      <dgm:spPr/>
      <dgm:t>
        <a:bodyPr/>
        <a:lstStyle/>
        <a:p>
          <a:endParaRPr lang="en-US"/>
        </a:p>
      </dgm:t>
    </dgm:pt>
    <dgm:pt modelId="{E4FF616C-C767-4AF0-8B0A-BCB7D818E02C}" type="pres">
      <dgm:prSet presAssocID="{585849FE-B4BA-4FDC-ADDC-46E89954FD27}" presName="rootConnector" presStyleLbl="node2" presStyleIdx="0" presStyleCnt="0"/>
      <dgm:spPr/>
      <dgm:t>
        <a:bodyPr/>
        <a:lstStyle/>
        <a:p>
          <a:endParaRPr lang="en-US"/>
        </a:p>
      </dgm:t>
    </dgm:pt>
    <dgm:pt modelId="{42296FF0-C6CD-4ED1-9717-426BA619FC8E}" type="pres">
      <dgm:prSet presAssocID="{585849FE-B4BA-4FDC-ADDC-46E89954FD27}" presName="hierChild4" presStyleCnt="0"/>
      <dgm:spPr/>
    </dgm:pt>
    <dgm:pt modelId="{49CCF702-58A4-438D-9DEA-A6E6375EA8F3}" type="pres">
      <dgm:prSet presAssocID="{585849FE-B4BA-4FDC-ADDC-46E89954FD27}" presName="hierChild5" presStyleCnt="0"/>
      <dgm:spPr/>
    </dgm:pt>
    <dgm:pt modelId="{73B3F1AF-E15B-4041-9B48-AF26EFD6F874}" type="pres">
      <dgm:prSet presAssocID="{DE38F127-1B78-4C00-A568-88FC7B704D94}" presName="Name37" presStyleLbl="parChTrans1D2" presStyleIdx="4" presStyleCnt="7"/>
      <dgm:spPr/>
      <dgm:t>
        <a:bodyPr/>
        <a:lstStyle/>
        <a:p>
          <a:endParaRPr lang="en-US"/>
        </a:p>
      </dgm:t>
    </dgm:pt>
    <dgm:pt modelId="{47055A0A-F9D7-434B-9AB8-A573F07F9DD3}" type="pres">
      <dgm:prSet presAssocID="{58BA2339-20C1-4C16-89CD-96042402F65D}" presName="hierRoot2" presStyleCnt="0">
        <dgm:presLayoutVars>
          <dgm:hierBranch val="init"/>
        </dgm:presLayoutVars>
      </dgm:prSet>
      <dgm:spPr/>
    </dgm:pt>
    <dgm:pt modelId="{BB0679A1-F7A0-44C9-8294-F941B27A61EB}" type="pres">
      <dgm:prSet presAssocID="{58BA2339-20C1-4C16-89CD-96042402F65D}" presName="rootComposite" presStyleCnt="0"/>
      <dgm:spPr/>
    </dgm:pt>
    <dgm:pt modelId="{043E7B88-F76C-4369-BC0B-CD4BA4B05F52}" type="pres">
      <dgm:prSet presAssocID="{58BA2339-20C1-4C16-89CD-96042402F65D}" presName="rootText" presStyleLbl="node1" presStyleIdx="4" presStyleCnt="7" custScaleX="256348" custScaleY="627486" custLinFactNeighborX="5712">
        <dgm:presLayoutVars>
          <dgm:chMax/>
          <dgm:chPref val="3"/>
        </dgm:presLayoutVars>
      </dgm:prSet>
      <dgm:spPr/>
      <dgm:t>
        <a:bodyPr/>
        <a:lstStyle/>
        <a:p>
          <a:endParaRPr lang="en-US"/>
        </a:p>
      </dgm:t>
    </dgm:pt>
    <dgm:pt modelId="{FBB7029D-769B-4106-A3D5-C43584C08BBD}" type="pres">
      <dgm:prSet presAssocID="{58BA2339-20C1-4C16-89CD-96042402F65D}" presName="titleText2" presStyleLbl="fgAcc1" presStyleIdx="4" presStyleCnt="7" custScaleX="277415" custScaleY="759057" custLinFactY="400000" custLinFactNeighborX="-8854" custLinFactNeighborY="477007">
        <dgm:presLayoutVars>
          <dgm:chMax val="0"/>
          <dgm:chPref val="0"/>
        </dgm:presLayoutVars>
      </dgm:prSet>
      <dgm:spPr/>
      <dgm:t>
        <a:bodyPr/>
        <a:lstStyle/>
        <a:p>
          <a:endParaRPr lang="en-US"/>
        </a:p>
      </dgm:t>
    </dgm:pt>
    <dgm:pt modelId="{6CABA608-9959-4F4C-AB27-8847AA65A672}" type="pres">
      <dgm:prSet presAssocID="{58BA2339-20C1-4C16-89CD-96042402F65D}" presName="rootConnector" presStyleLbl="node2" presStyleIdx="0" presStyleCnt="0"/>
      <dgm:spPr/>
      <dgm:t>
        <a:bodyPr/>
        <a:lstStyle/>
        <a:p>
          <a:endParaRPr lang="en-US"/>
        </a:p>
      </dgm:t>
    </dgm:pt>
    <dgm:pt modelId="{0FE90E23-16D9-4CCE-8FA5-914F017A17EA}" type="pres">
      <dgm:prSet presAssocID="{58BA2339-20C1-4C16-89CD-96042402F65D}" presName="hierChild4" presStyleCnt="0"/>
      <dgm:spPr/>
    </dgm:pt>
    <dgm:pt modelId="{8F11EE71-3AAC-4C3F-BFB2-84D90FAD21ED}" type="pres">
      <dgm:prSet presAssocID="{58BA2339-20C1-4C16-89CD-96042402F65D}" presName="hierChild5" presStyleCnt="0"/>
      <dgm:spPr/>
    </dgm:pt>
    <dgm:pt modelId="{93E9E9AD-D334-4C4E-80F6-981AC7E58343}" type="pres">
      <dgm:prSet presAssocID="{918E9399-7FA6-42DA-A923-D791CEC0A754}" presName="Name37" presStyleLbl="parChTrans1D2" presStyleIdx="5" presStyleCnt="7"/>
      <dgm:spPr/>
      <dgm:t>
        <a:bodyPr/>
        <a:lstStyle/>
        <a:p>
          <a:endParaRPr lang="en-US"/>
        </a:p>
      </dgm:t>
    </dgm:pt>
    <dgm:pt modelId="{4EF2DB41-A06B-4D97-BBB3-76EC443CE6E6}" type="pres">
      <dgm:prSet presAssocID="{60D146DF-0403-45AC-BC2E-A2258246D6D7}" presName="hierRoot2" presStyleCnt="0">
        <dgm:presLayoutVars>
          <dgm:hierBranch val="init"/>
        </dgm:presLayoutVars>
      </dgm:prSet>
      <dgm:spPr/>
    </dgm:pt>
    <dgm:pt modelId="{8875F0E4-9C50-418F-8492-111ED4E88F51}" type="pres">
      <dgm:prSet presAssocID="{60D146DF-0403-45AC-BC2E-A2258246D6D7}" presName="rootComposite" presStyleCnt="0"/>
      <dgm:spPr/>
    </dgm:pt>
    <dgm:pt modelId="{619AD766-15FB-477B-BBA1-BA12CF891C8E}" type="pres">
      <dgm:prSet presAssocID="{60D146DF-0403-45AC-BC2E-A2258246D6D7}" presName="rootText" presStyleLbl="node1" presStyleIdx="5" presStyleCnt="7" custScaleX="268499" custScaleY="636573" custLinFactNeighborX="2849">
        <dgm:presLayoutVars>
          <dgm:chMax/>
          <dgm:chPref val="3"/>
        </dgm:presLayoutVars>
      </dgm:prSet>
      <dgm:spPr/>
      <dgm:t>
        <a:bodyPr/>
        <a:lstStyle/>
        <a:p>
          <a:endParaRPr lang="en-US"/>
        </a:p>
      </dgm:t>
    </dgm:pt>
    <dgm:pt modelId="{FAC08BFB-3221-4AFE-9F40-128AF31ECAAF}" type="pres">
      <dgm:prSet presAssocID="{60D146DF-0403-45AC-BC2E-A2258246D6D7}" presName="titleText2" presStyleLbl="fgAcc1" presStyleIdx="5" presStyleCnt="7" custScaleX="257413" custScaleY="817754" custLinFactY="500000" custLinFactNeighborX="-12171" custLinFactNeighborY="535083">
        <dgm:presLayoutVars>
          <dgm:chMax val="0"/>
          <dgm:chPref val="0"/>
        </dgm:presLayoutVars>
      </dgm:prSet>
      <dgm:spPr/>
      <dgm:t>
        <a:bodyPr/>
        <a:lstStyle/>
        <a:p>
          <a:endParaRPr lang="en-US"/>
        </a:p>
      </dgm:t>
    </dgm:pt>
    <dgm:pt modelId="{660160FA-C3DB-4C32-9BF4-EC1DAA8F69D4}" type="pres">
      <dgm:prSet presAssocID="{60D146DF-0403-45AC-BC2E-A2258246D6D7}" presName="rootConnector" presStyleLbl="node2" presStyleIdx="0" presStyleCnt="0"/>
      <dgm:spPr/>
      <dgm:t>
        <a:bodyPr/>
        <a:lstStyle/>
        <a:p>
          <a:endParaRPr lang="en-US"/>
        </a:p>
      </dgm:t>
    </dgm:pt>
    <dgm:pt modelId="{2BA1C13C-A468-40F0-9419-BD168A11AD91}" type="pres">
      <dgm:prSet presAssocID="{60D146DF-0403-45AC-BC2E-A2258246D6D7}" presName="hierChild4" presStyleCnt="0"/>
      <dgm:spPr/>
    </dgm:pt>
    <dgm:pt modelId="{5B83AE94-E72C-425B-84DE-A48AD223A12A}" type="pres">
      <dgm:prSet presAssocID="{60D146DF-0403-45AC-BC2E-A2258246D6D7}" presName="hierChild5" presStyleCnt="0"/>
      <dgm:spPr/>
    </dgm:pt>
    <dgm:pt modelId="{F6B89DB0-01FA-45A6-AA6D-CD1F352FBFB9}" type="pres">
      <dgm:prSet presAssocID="{8243423F-00E5-4373-8235-5224FCC7B40E}" presName="Name37" presStyleLbl="parChTrans1D2" presStyleIdx="6" presStyleCnt="7"/>
      <dgm:spPr/>
      <dgm:t>
        <a:bodyPr/>
        <a:lstStyle/>
        <a:p>
          <a:endParaRPr lang="en-US"/>
        </a:p>
      </dgm:t>
    </dgm:pt>
    <dgm:pt modelId="{68B0954F-1AA6-4ACD-8B0D-D603673BCD04}" type="pres">
      <dgm:prSet presAssocID="{34047C6C-CE3A-4944-B41A-000D3D479165}" presName="hierRoot2" presStyleCnt="0">
        <dgm:presLayoutVars>
          <dgm:hierBranch val="init"/>
        </dgm:presLayoutVars>
      </dgm:prSet>
      <dgm:spPr/>
    </dgm:pt>
    <dgm:pt modelId="{53DDFD14-E501-490B-A6D0-CD912E473E2E}" type="pres">
      <dgm:prSet presAssocID="{34047C6C-CE3A-4944-B41A-000D3D479165}" presName="rootComposite" presStyleCnt="0"/>
      <dgm:spPr/>
    </dgm:pt>
    <dgm:pt modelId="{1703F73E-467C-48D2-8DD1-6E5084A899F4}" type="pres">
      <dgm:prSet presAssocID="{34047C6C-CE3A-4944-B41A-000D3D479165}" presName="rootText" presStyleLbl="node1" presStyleIdx="6" presStyleCnt="7" custScaleX="312361" custScaleY="580396">
        <dgm:presLayoutVars>
          <dgm:chMax/>
          <dgm:chPref val="3"/>
        </dgm:presLayoutVars>
      </dgm:prSet>
      <dgm:spPr/>
      <dgm:t>
        <a:bodyPr/>
        <a:lstStyle/>
        <a:p>
          <a:endParaRPr lang="en-US"/>
        </a:p>
      </dgm:t>
    </dgm:pt>
    <dgm:pt modelId="{22DB263A-CC18-480C-82AD-E8181012BCB2}" type="pres">
      <dgm:prSet presAssocID="{34047C6C-CE3A-4944-B41A-000D3D479165}" presName="titleText2" presStyleLbl="fgAcc1" presStyleIdx="6" presStyleCnt="7" custScaleX="309646" custScaleY="861672" custLinFactY="498949" custLinFactNeighborX="-13780" custLinFactNeighborY="500000">
        <dgm:presLayoutVars>
          <dgm:chMax val="0"/>
          <dgm:chPref val="0"/>
        </dgm:presLayoutVars>
      </dgm:prSet>
      <dgm:spPr/>
      <dgm:t>
        <a:bodyPr/>
        <a:lstStyle/>
        <a:p>
          <a:endParaRPr lang="en-US"/>
        </a:p>
      </dgm:t>
    </dgm:pt>
    <dgm:pt modelId="{EE64116B-373E-4545-8B10-84E668E0C4EF}" type="pres">
      <dgm:prSet presAssocID="{34047C6C-CE3A-4944-B41A-000D3D479165}" presName="rootConnector" presStyleLbl="node2" presStyleIdx="0" presStyleCnt="0"/>
      <dgm:spPr/>
      <dgm:t>
        <a:bodyPr/>
        <a:lstStyle/>
        <a:p>
          <a:endParaRPr lang="en-US"/>
        </a:p>
      </dgm:t>
    </dgm:pt>
    <dgm:pt modelId="{98D7FB87-9190-4AC3-B3CF-AEA590831F4C}" type="pres">
      <dgm:prSet presAssocID="{34047C6C-CE3A-4944-B41A-000D3D479165}" presName="hierChild4" presStyleCnt="0"/>
      <dgm:spPr/>
    </dgm:pt>
    <dgm:pt modelId="{20F39FB6-AE56-4DAC-ACF5-BB81BDD63AED}" type="pres">
      <dgm:prSet presAssocID="{34047C6C-CE3A-4944-B41A-000D3D479165}" presName="hierChild5" presStyleCnt="0"/>
      <dgm:spPr/>
    </dgm:pt>
    <dgm:pt modelId="{EB5475D9-3410-424B-87F5-7A6A3E9D1679}" type="pres">
      <dgm:prSet presAssocID="{B9DF1834-09A6-4C56-B1A9-8719F01289A7}" presName="hierChild3" presStyleCnt="0"/>
      <dgm:spPr/>
    </dgm:pt>
  </dgm:ptLst>
  <dgm:cxnLst>
    <dgm:cxn modelId="{8A85487D-5D14-4E17-8D47-EC779837AC9C}" type="presOf" srcId="{0A86E951-1818-4CF0-921F-67D768DA74E0}" destId="{222235AF-7354-43CB-8BA2-20574B560CFC}" srcOrd="1" destOrd="0" presId="urn:microsoft.com/office/officeart/2008/layout/NameandTitleOrganizationalChart"/>
    <dgm:cxn modelId="{17E372D0-9ED9-4DEB-942A-6B9A53DFDE78}" type="presOf" srcId="{DE38F127-1B78-4C00-A568-88FC7B704D94}" destId="{73B3F1AF-E15B-4041-9B48-AF26EFD6F874}" srcOrd="0" destOrd="0" presId="urn:microsoft.com/office/officeart/2008/layout/NameandTitleOrganizationalChart"/>
    <dgm:cxn modelId="{9D44CF64-D067-47FE-9E12-C77A3ED9056E}" type="presOf" srcId="{B9DF1834-09A6-4C56-B1A9-8719F01289A7}" destId="{B74C1059-AEA6-4611-8F6E-CD0E1B1673EF}" srcOrd="1" destOrd="0" presId="urn:microsoft.com/office/officeart/2008/layout/NameandTitleOrganizationalChart"/>
    <dgm:cxn modelId="{27DE8EB1-D393-43FA-A331-9A8E947BB376}" type="presOf" srcId="{1661A90B-336C-4F62-AC96-71C181ABC933}" destId="{5982AD50-8F68-4A34-9D2F-DB88075AD7C2}" srcOrd="0" destOrd="0" presId="urn:microsoft.com/office/officeart/2008/layout/NameandTitleOrganizationalChart"/>
    <dgm:cxn modelId="{0E90FC61-C374-469A-9D11-2D3A371F8A1D}" type="presOf" srcId="{0530BB43-1A08-4D9D-920F-26C27E86E3FA}" destId="{E46B59FC-FAB7-420B-815E-6A64838E1543}" srcOrd="0" destOrd="0" presId="urn:microsoft.com/office/officeart/2008/layout/NameandTitleOrganizationalChart"/>
    <dgm:cxn modelId="{2E0B22AF-EAF4-44F1-9C76-A0CF5811FDA8}" type="presOf" srcId="{B9DBCB79-82B6-4FE3-BB14-640E8960A680}" destId="{C5430F65-4A5D-4CCD-AB5F-2C0FFA2272B8}" srcOrd="0" destOrd="0" presId="urn:microsoft.com/office/officeart/2008/layout/NameandTitleOrganizationalChart"/>
    <dgm:cxn modelId="{E1F24525-3425-4F19-8F1E-36485F418289}" type="presOf" srcId="{802E5A05-74B1-4895-A2AB-1EA2E9A91502}" destId="{B42E3E04-22C9-4A5C-B6ED-A2CFF6AAA56D}" srcOrd="0" destOrd="0" presId="urn:microsoft.com/office/officeart/2008/layout/NameandTitleOrganizationalChart"/>
    <dgm:cxn modelId="{9FFAE5DC-0C02-4FD9-81BF-320A88B4FF77}" type="presOf" srcId="{918E9399-7FA6-42DA-A923-D791CEC0A754}" destId="{93E9E9AD-D334-4C4E-80F6-981AC7E58343}" srcOrd="0" destOrd="0" presId="urn:microsoft.com/office/officeart/2008/layout/NameandTitleOrganizationalChart"/>
    <dgm:cxn modelId="{5317049A-3B26-4BB8-A855-AE6F4E411CCE}" type="presOf" srcId="{810E9A28-0782-4993-B5E9-4E0D2F3E5B62}" destId="{FBB7EC3E-5EF6-4FD5-B439-648DF2D8B737}" srcOrd="0" destOrd="0" presId="urn:microsoft.com/office/officeart/2008/layout/NameandTitleOrganizationalChart"/>
    <dgm:cxn modelId="{13F6645B-14E7-4C00-BFA8-670B3B0069E7}" type="presOf" srcId="{34047C6C-CE3A-4944-B41A-000D3D479165}" destId="{1703F73E-467C-48D2-8DD1-6E5084A899F4}" srcOrd="0" destOrd="0" presId="urn:microsoft.com/office/officeart/2008/layout/NameandTitleOrganizationalChart"/>
    <dgm:cxn modelId="{0C5B11AC-1124-4108-AFBF-14CC7B1F44B7}" type="presOf" srcId="{60D146DF-0403-45AC-BC2E-A2258246D6D7}" destId="{619AD766-15FB-477B-BBA1-BA12CF891C8E}" srcOrd="0" destOrd="0" presId="urn:microsoft.com/office/officeart/2008/layout/NameandTitleOrganizationalChart"/>
    <dgm:cxn modelId="{F78FDA69-727F-4E06-B614-CE82FC801F0A}" type="presOf" srcId="{8C385D4A-31C4-48DD-8FA7-EF4382875F15}" destId="{F5FAE9FF-0774-44AA-A62D-A3FA1FC68BE9}" srcOrd="0" destOrd="0" presId="urn:microsoft.com/office/officeart/2008/layout/NameandTitleOrganizationalChart"/>
    <dgm:cxn modelId="{E1BA61E5-7E10-4FE2-9ED5-F1052F1C4878}" type="presOf" srcId="{A4F01B53-920F-4A91-8DB6-A4F0488D7451}" destId="{DB881EF4-3278-47B8-9A79-A6137756C7AC}" srcOrd="0" destOrd="0" presId="urn:microsoft.com/office/officeart/2008/layout/NameandTitleOrganizationalChart"/>
    <dgm:cxn modelId="{37C497B2-CFAF-44C7-9BF7-16AE3CA1F8DC}" type="presOf" srcId="{0A86E951-1818-4CF0-921F-67D768DA74E0}" destId="{252C970F-BF16-4A0A-A522-637D6E77A75E}" srcOrd="0" destOrd="0" presId="urn:microsoft.com/office/officeart/2008/layout/NameandTitleOrganizationalChart"/>
    <dgm:cxn modelId="{C2DC3931-EF8D-4243-960B-02317E328369}" type="presOf" srcId="{3DB04B69-3A27-4280-B00F-39135E02A8BA}" destId="{FAC08BFB-3221-4AFE-9F40-128AF31ECAAF}" srcOrd="0" destOrd="0" presId="urn:microsoft.com/office/officeart/2008/layout/NameandTitleOrganizationalChart"/>
    <dgm:cxn modelId="{9F02C621-F172-4FB3-8E00-93D64889BF3B}" type="presOf" srcId="{C52D8C76-6AA7-4FA4-AFC4-3B04EDCDE8EF}" destId="{22DB263A-CC18-480C-82AD-E8181012BCB2}" srcOrd="0" destOrd="0" presId="urn:microsoft.com/office/officeart/2008/layout/NameandTitleOrganizationalChart"/>
    <dgm:cxn modelId="{2C302CBF-87D0-4331-AF79-115C10F70CEF}" type="presOf" srcId="{585849FE-B4BA-4FDC-ADDC-46E89954FD27}" destId="{CC8545B7-4017-4F7A-9D6E-778A7FEBF0FE}" srcOrd="0" destOrd="0" presId="urn:microsoft.com/office/officeart/2008/layout/NameandTitleOrganizationalChart"/>
    <dgm:cxn modelId="{00E563DD-37D4-4CC8-93DE-9CD6978E0353}" srcId="{B9DBCB79-82B6-4FE3-BB14-640E8960A680}" destId="{B9DF1834-09A6-4C56-B1A9-8719F01289A7}" srcOrd="0" destOrd="0" parTransId="{5C92411A-5D1B-4100-9C59-1DE22D6ECB88}" sibTransId="{8C385D4A-31C4-48DD-8FA7-EF4382875F15}"/>
    <dgm:cxn modelId="{4151D6BF-70CD-4D11-8DFC-F68A164CB3E5}" type="presOf" srcId="{4EDDC550-39BE-4B8D-A070-B9B1C583EACA}" destId="{85BFD420-2209-41F4-8C00-9451120590F8}" srcOrd="0" destOrd="0" presId="urn:microsoft.com/office/officeart/2008/layout/NameandTitleOrganizationalChart"/>
    <dgm:cxn modelId="{945E6ACD-2B2D-4B14-8BD6-430D9F61A888}" type="presOf" srcId="{4314A9B8-9FA1-4382-9321-C95A4ADF7B82}" destId="{319B1559-E7BB-44AE-A654-7055E258F85A}" srcOrd="0" destOrd="0" presId="urn:microsoft.com/office/officeart/2008/layout/NameandTitleOrganizationalChart"/>
    <dgm:cxn modelId="{386D0054-3746-400A-AA7F-77C355A05B9A}" type="presOf" srcId="{CCEA14FE-01FE-46FD-B9FB-9D3EC2F475CE}" destId="{923223AD-3361-4676-8AC3-231EA3F314CC}" srcOrd="0" destOrd="0" presId="urn:microsoft.com/office/officeart/2008/layout/NameandTitleOrganizationalChart"/>
    <dgm:cxn modelId="{20759ABE-CC10-4FAC-9846-D000B28C4019}" srcId="{B9DF1834-09A6-4C56-B1A9-8719F01289A7}" destId="{A4F01B53-920F-4A91-8DB6-A4F0488D7451}" srcOrd="1" destOrd="0" parTransId="{0530BB43-1A08-4D9D-920F-26C27E86E3FA}" sibTransId="{9B121AF3-4524-4BB2-96C6-AFF22EA99779}"/>
    <dgm:cxn modelId="{E39A1690-66BF-46BE-A686-742FBD453687}" type="presOf" srcId="{60D146DF-0403-45AC-BC2E-A2258246D6D7}" destId="{660160FA-C3DB-4C32-9BF4-EC1DAA8F69D4}" srcOrd="1" destOrd="0" presId="urn:microsoft.com/office/officeart/2008/layout/NameandTitleOrganizationalChart"/>
    <dgm:cxn modelId="{7392C15F-9F32-4863-92E9-0293A27FF5D3}" type="presOf" srcId="{34047C6C-CE3A-4944-B41A-000D3D479165}" destId="{EE64116B-373E-4545-8B10-84E668E0C4EF}" srcOrd="1" destOrd="0" presId="urn:microsoft.com/office/officeart/2008/layout/NameandTitleOrganizationalChart"/>
    <dgm:cxn modelId="{72D7B96E-3523-4974-B05D-4C7791B3C61B}" type="presOf" srcId="{B9DF1834-09A6-4C56-B1A9-8719F01289A7}" destId="{ED389DFC-0E35-4C2C-9987-7C927E327165}" srcOrd="0" destOrd="0" presId="urn:microsoft.com/office/officeart/2008/layout/NameandTitleOrganizationalChart"/>
    <dgm:cxn modelId="{37D2E9FE-6F45-41DB-A4DD-4F28BE77D46C}" type="presOf" srcId="{9B121AF3-4524-4BB2-96C6-AFF22EA99779}" destId="{2BAD12A6-E627-46C5-9846-4014FB4863D7}" srcOrd="0" destOrd="0" presId="urn:microsoft.com/office/officeart/2008/layout/NameandTitleOrganizationalChart"/>
    <dgm:cxn modelId="{70E2FC4F-CBDD-41A3-BE27-E14A21544DAD}" type="presOf" srcId="{356A5601-1CC3-4258-BB35-2D47767688F0}" destId="{BB1EAA7D-F82C-47DE-A406-FC2EE58CEC63}" srcOrd="0" destOrd="0" presId="urn:microsoft.com/office/officeart/2008/layout/NameandTitleOrganizationalChart"/>
    <dgm:cxn modelId="{223C1634-E741-4EAD-9424-9BD383DF4A87}" srcId="{B9DF1834-09A6-4C56-B1A9-8719F01289A7}" destId="{58BA2339-20C1-4C16-89CD-96042402F65D}" srcOrd="4" destOrd="0" parTransId="{DE38F127-1B78-4C00-A568-88FC7B704D94}" sibTransId="{4D3796DE-74FD-4CFD-AA45-054DEA736B2A}"/>
    <dgm:cxn modelId="{48C58777-DB5E-455A-8F6E-751A57465A7A}" srcId="{B9DF1834-09A6-4C56-B1A9-8719F01289A7}" destId="{810E9A28-0782-4993-B5E9-4E0D2F3E5B62}" srcOrd="2" destOrd="0" parTransId="{356A5601-1CC3-4258-BB35-2D47767688F0}" sibTransId="{802E5A05-74B1-4895-A2AB-1EA2E9A91502}"/>
    <dgm:cxn modelId="{32572E99-E498-441A-A04C-A09B2148BAED}" srcId="{B9DF1834-09A6-4C56-B1A9-8719F01289A7}" destId="{60D146DF-0403-45AC-BC2E-A2258246D6D7}" srcOrd="5" destOrd="0" parTransId="{918E9399-7FA6-42DA-A923-D791CEC0A754}" sibTransId="{3DB04B69-3A27-4280-B00F-39135E02A8BA}"/>
    <dgm:cxn modelId="{D9200900-F273-4488-A4E5-14563080F0F4}" srcId="{B9DF1834-09A6-4C56-B1A9-8719F01289A7}" destId="{0A86E951-1818-4CF0-921F-67D768DA74E0}" srcOrd="0" destOrd="0" parTransId="{4314A9B8-9FA1-4382-9321-C95A4ADF7B82}" sibTransId="{CCEA14FE-01FE-46FD-B9FB-9D3EC2F475CE}"/>
    <dgm:cxn modelId="{FC8D1C89-E8CA-4E95-BBCA-F5A972A719BD}" type="presOf" srcId="{585849FE-B4BA-4FDC-ADDC-46E89954FD27}" destId="{E4FF616C-C767-4AF0-8B0A-BCB7D818E02C}" srcOrd="1" destOrd="0" presId="urn:microsoft.com/office/officeart/2008/layout/NameandTitleOrganizationalChart"/>
    <dgm:cxn modelId="{BC539B79-6F18-4D5F-9040-0A6A571B1625}" type="presOf" srcId="{58BA2339-20C1-4C16-89CD-96042402F65D}" destId="{043E7B88-F76C-4369-BC0B-CD4BA4B05F52}" srcOrd="0" destOrd="0" presId="urn:microsoft.com/office/officeart/2008/layout/NameandTitleOrganizationalChart"/>
    <dgm:cxn modelId="{1052449A-9ADD-4614-95CE-7F6AD503B823}" type="presOf" srcId="{810E9A28-0782-4993-B5E9-4E0D2F3E5B62}" destId="{181898F2-8114-49A1-ABDE-01D58A9673A0}" srcOrd="1" destOrd="0" presId="urn:microsoft.com/office/officeart/2008/layout/NameandTitleOrganizationalChart"/>
    <dgm:cxn modelId="{881453AF-55B7-4DC2-A294-277818335541}" type="presOf" srcId="{4D3796DE-74FD-4CFD-AA45-054DEA736B2A}" destId="{FBB7029D-769B-4106-A3D5-C43584C08BBD}" srcOrd="0" destOrd="0" presId="urn:microsoft.com/office/officeart/2008/layout/NameandTitleOrganizationalChart"/>
    <dgm:cxn modelId="{8B9CB03D-493D-4FB5-A547-C11F3712C6C4}" srcId="{B9DF1834-09A6-4C56-B1A9-8719F01289A7}" destId="{34047C6C-CE3A-4944-B41A-000D3D479165}" srcOrd="6" destOrd="0" parTransId="{8243423F-00E5-4373-8235-5224FCC7B40E}" sibTransId="{C52D8C76-6AA7-4FA4-AFC4-3B04EDCDE8EF}"/>
    <dgm:cxn modelId="{0E4CC24C-0C1A-4801-8D5D-3C600F66C429}" srcId="{B9DF1834-09A6-4C56-B1A9-8719F01289A7}" destId="{585849FE-B4BA-4FDC-ADDC-46E89954FD27}" srcOrd="3" destOrd="0" parTransId="{4EDDC550-39BE-4B8D-A070-B9B1C583EACA}" sibTransId="{1661A90B-336C-4F62-AC96-71C181ABC933}"/>
    <dgm:cxn modelId="{5951747D-4613-4DA9-A129-6C7E43CF7AEA}" type="presOf" srcId="{A4F01B53-920F-4A91-8DB6-A4F0488D7451}" destId="{A3A35D43-DDF6-4389-B003-8EA6C4C3227C}" srcOrd="1" destOrd="0" presId="urn:microsoft.com/office/officeart/2008/layout/NameandTitleOrganizationalChart"/>
    <dgm:cxn modelId="{E07F93C4-4349-4871-96C6-52C93D0689F3}" type="presOf" srcId="{58BA2339-20C1-4C16-89CD-96042402F65D}" destId="{6CABA608-9959-4F4C-AB27-8847AA65A672}" srcOrd="1" destOrd="0" presId="urn:microsoft.com/office/officeart/2008/layout/NameandTitleOrganizationalChart"/>
    <dgm:cxn modelId="{4D647F7E-10EB-488B-8F65-BB31BE7D587D}" type="presOf" srcId="{8243423F-00E5-4373-8235-5224FCC7B40E}" destId="{F6B89DB0-01FA-45A6-AA6D-CD1F352FBFB9}" srcOrd="0" destOrd="0" presId="urn:microsoft.com/office/officeart/2008/layout/NameandTitleOrganizationalChart"/>
    <dgm:cxn modelId="{443834BD-F93B-41FE-9875-961055BA5EFC}" type="presParOf" srcId="{C5430F65-4A5D-4CCD-AB5F-2C0FFA2272B8}" destId="{B5A11F5F-EC05-4094-AD9C-4451155B571D}" srcOrd="0" destOrd="0" presId="urn:microsoft.com/office/officeart/2008/layout/NameandTitleOrganizationalChart"/>
    <dgm:cxn modelId="{AE3BC99F-6774-42C8-B546-802C41C0B914}" type="presParOf" srcId="{B5A11F5F-EC05-4094-AD9C-4451155B571D}" destId="{4CDC26A1-2DE4-4AEA-9BAE-C178BCFD2FA7}" srcOrd="0" destOrd="0" presId="urn:microsoft.com/office/officeart/2008/layout/NameandTitleOrganizationalChart"/>
    <dgm:cxn modelId="{5D99A986-F426-477F-8767-DDE7ABC89292}" type="presParOf" srcId="{4CDC26A1-2DE4-4AEA-9BAE-C178BCFD2FA7}" destId="{ED389DFC-0E35-4C2C-9987-7C927E327165}" srcOrd="0" destOrd="0" presId="urn:microsoft.com/office/officeart/2008/layout/NameandTitleOrganizationalChart"/>
    <dgm:cxn modelId="{B8826E21-61AA-4967-B7FD-697DD62EEAAB}" type="presParOf" srcId="{4CDC26A1-2DE4-4AEA-9BAE-C178BCFD2FA7}" destId="{F5FAE9FF-0774-44AA-A62D-A3FA1FC68BE9}" srcOrd="1" destOrd="0" presId="urn:microsoft.com/office/officeart/2008/layout/NameandTitleOrganizationalChart"/>
    <dgm:cxn modelId="{71529EB7-A7CE-492C-BD30-D6623FA1AEFB}" type="presParOf" srcId="{4CDC26A1-2DE4-4AEA-9BAE-C178BCFD2FA7}" destId="{B74C1059-AEA6-4611-8F6E-CD0E1B1673EF}" srcOrd="2" destOrd="0" presId="urn:microsoft.com/office/officeart/2008/layout/NameandTitleOrganizationalChart"/>
    <dgm:cxn modelId="{B1E6A3F5-FE4D-4597-8DA9-49180D6A66A1}" type="presParOf" srcId="{B5A11F5F-EC05-4094-AD9C-4451155B571D}" destId="{0C3D6FF3-28B1-4B27-8AAB-AA7525197571}" srcOrd="1" destOrd="0" presId="urn:microsoft.com/office/officeart/2008/layout/NameandTitleOrganizationalChart"/>
    <dgm:cxn modelId="{03729C6E-C35E-4863-89FE-A1D2F7F299B0}" type="presParOf" srcId="{0C3D6FF3-28B1-4B27-8AAB-AA7525197571}" destId="{319B1559-E7BB-44AE-A654-7055E258F85A}" srcOrd="0" destOrd="0" presId="urn:microsoft.com/office/officeart/2008/layout/NameandTitleOrganizationalChart"/>
    <dgm:cxn modelId="{38062937-6106-4F79-8C8F-0CAB51C5D6B2}" type="presParOf" srcId="{0C3D6FF3-28B1-4B27-8AAB-AA7525197571}" destId="{31F85402-5034-499F-94E9-CF6BA18F994C}" srcOrd="1" destOrd="0" presId="urn:microsoft.com/office/officeart/2008/layout/NameandTitleOrganizationalChart"/>
    <dgm:cxn modelId="{A972DC99-F6AF-49FD-8601-2F3C18BE903D}" type="presParOf" srcId="{31F85402-5034-499F-94E9-CF6BA18F994C}" destId="{DE14982B-E330-48B0-B676-E363BB247A22}" srcOrd="0" destOrd="0" presId="urn:microsoft.com/office/officeart/2008/layout/NameandTitleOrganizationalChart"/>
    <dgm:cxn modelId="{239EB375-F55A-4063-A238-932EAB5141E1}" type="presParOf" srcId="{DE14982B-E330-48B0-B676-E363BB247A22}" destId="{252C970F-BF16-4A0A-A522-637D6E77A75E}" srcOrd="0" destOrd="0" presId="urn:microsoft.com/office/officeart/2008/layout/NameandTitleOrganizationalChart"/>
    <dgm:cxn modelId="{1207BB96-8E15-4236-8F8E-E6C74DD6F41B}" type="presParOf" srcId="{DE14982B-E330-48B0-B676-E363BB247A22}" destId="{923223AD-3361-4676-8AC3-231EA3F314CC}" srcOrd="1" destOrd="0" presId="urn:microsoft.com/office/officeart/2008/layout/NameandTitleOrganizationalChart"/>
    <dgm:cxn modelId="{EEDD55EF-0E17-4226-8437-C0A7FE176131}" type="presParOf" srcId="{DE14982B-E330-48B0-B676-E363BB247A22}" destId="{222235AF-7354-43CB-8BA2-20574B560CFC}" srcOrd="2" destOrd="0" presId="urn:microsoft.com/office/officeart/2008/layout/NameandTitleOrganizationalChart"/>
    <dgm:cxn modelId="{22923E40-78BD-4F72-A02D-2C6497C9ACD9}" type="presParOf" srcId="{31F85402-5034-499F-94E9-CF6BA18F994C}" destId="{FB8EB866-F43B-4EED-B17F-88E43EE79EFB}" srcOrd="1" destOrd="0" presId="urn:microsoft.com/office/officeart/2008/layout/NameandTitleOrganizationalChart"/>
    <dgm:cxn modelId="{A91946D0-5350-4281-9AF4-86455E165909}" type="presParOf" srcId="{31F85402-5034-499F-94E9-CF6BA18F994C}" destId="{055BDC3B-16AA-4414-BCAC-B5A7C3D2EBAB}" srcOrd="2" destOrd="0" presId="urn:microsoft.com/office/officeart/2008/layout/NameandTitleOrganizationalChart"/>
    <dgm:cxn modelId="{DE351F7C-5058-47CD-A4ED-FDDF6DB6C49A}" type="presParOf" srcId="{0C3D6FF3-28B1-4B27-8AAB-AA7525197571}" destId="{E46B59FC-FAB7-420B-815E-6A64838E1543}" srcOrd="2" destOrd="0" presId="urn:microsoft.com/office/officeart/2008/layout/NameandTitleOrganizationalChart"/>
    <dgm:cxn modelId="{C5D095C5-B7A3-4321-88E8-D826347F59B0}" type="presParOf" srcId="{0C3D6FF3-28B1-4B27-8AAB-AA7525197571}" destId="{47AC1C4D-3FEC-4669-85A4-1E730E191DC3}" srcOrd="3" destOrd="0" presId="urn:microsoft.com/office/officeart/2008/layout/NameandTitleOrganizationalChart"/>
    <dgm:cxn modelId="{EF4F72E7-E48E-4784-8733-FFEE72715187}" type="presParOf" srcId="{47AC1C4D-3FEC-4669-85A4-1E730E191DC3}" destId="{3D21AD0D-FAA7-46EB-892A-6981302F7BD0}" srcOrd="0" destOrd="0" presId="urn:microsoft.com/office/officeart/2008/layout/NameandTitleOrganizationalChart"/>
    <dgm:cxn modelId="{EDF60D88-4513-421B-96D7-A40EA997ADCA}" type="presParOf" srcId="{3D21AD0D-FAA7-46EB-892A-6981302F7BD0}" destId="{DB881EF4-3278-47B8-9A79-A6137756C7AC}" srcOrd="0" destOrd="0" presId="urn:microsoft.com/office/officeart/2008/layout/NameandTitleOrganizationalChart"/>
    <dgm:cxn modelId="{F4A0F1F9-49E5-45FF-89B1-7DDDF8DBF042}" type="presParOf" srcId="{3D21AD0D-FAA7-46EB-892A-6981302F7BD0}" destId="{2BAD12A6-E627-46C5-9846-4014FB4863D7}" srcOrd="1" destOrd="0" presId="urn:microsoft.com/office/officeart/2008/layout/NameandTitleOrganizationalChart"/>
    <dgm:cxn modelId="{97C9E1ED-C7A8-4EFA-B573-CF90A86AD3CE}" type="presParOf" srcId="{3D21AD0D-FAA7-46EB-892A-6981302F7BD0}" destId="{A3A35D43-DDF6-4389-B003-8EA6C4C3227C}" srcOrd="2" destOrd="0" presId="urn:microsoft.com/office/officeart/2008/layout/NameandTitleOrganizationalChart"/>
    <dgm:cxn modelId="{7EE6354B-68B5-45B5-93EF-BF143C1EFF33}" type="presParOf" srcId="{47AC1C4D-3FEC-4669-85A4-1E730E191DC3}" destId="{01B49950-2725-43AC-ACC1-2AAD87EDC6E2}" srcOrd="1" destOrd="0" presId="urn:microsoft.com/office/officeart/2008/layout/NameandTitleOrganizationalChart"/>
    <dgm:cxn modelId="{B5C4FD55-E2E3-4EB3-9B46-374886AD7EC1}" type="presParOf" srcId="{47AC1C4D-3FEC-4669-85A4-1E730E191DC3}" destId="{EAF63F6D-7AB5-4CF7-BC7B-19C5BE76DE86}" srcOrd="2" destOrd="0" presId="urn:microsoft.com/office/officeart/2008/layout/NameandTitleOrganizationalChart"/>
    <dgm:cxn modelId="{2150B928-D7A4-4BB0-899F-053EA970B44B}" type="presParOf" srcId="{0C3D6FF3-28B1-4B27-8AAB-AA7525197571}" destId="{BB1EAA7D-F82C-47DE-A406-FC2EE58CEC63}" srcOrd="4" destOrd="0" presId="urn:microsoft.com/office/officeart/2008/layout/NameandTitleOrganizationalChart"/>
    <dgm:cxn modelId="{E746A162-BC0C-4E65-B970-5674A0C585AC}" type="presParOf" srcId="{0C3D6FF3-28B1-4B27-8AAB-AA7525197571}" destId="{1E5A59D8-0156-4B3E-9D06-263E50E17397}" srcOrd="5" destOrd="0" presId="urn:microsoft.com/office/officeart/2008/layout/NameandTitleOrganizationalChart"/>
    <dgm:cxn modelId="{097FF411-8C1F-4F8E-99EB-4D0F9AC8D84F}" type="presParOf" srcId="{1E5A59D8-0156-4B3E-9D06-263E50E17397}" destId="{F58A83E1-5261-4002-B294-E0311B5BB8F8}" srcOrd="0" destOrd="0" presId="urn:microsoft.com/office/officeart/2008/layout/NameandTitleOrganizationalChart"/>
    <dgm:cxn modelId="{77F6D610-D26C-4596-9E04-653C52C9645E}" type="presParOf" srcId="{F58A83E1-5261-4002-B294-E0311B5BB8F8}" destId="{FBB7EC3E-5EF6-4FD5-B439-648DF2D8B737}" srcOrd="0" destOrd="0" presId="urn:microsoft.com/office/officeart/2008/layout/NameandTitleOrganizationalChart"/>
    <dgm:cxn modelId="{04941BFC-6D94-41D8-919B-CEEB9420B237}" type="presParOf" srcId="{F58A83E1-5261-4002-B294-E0311B5BB8F8}" destId="{B42E3E04-22C9-4A5C-B6ED-A2CFF6AAA56D}" srcOrd="1" destOrd="0" presId="urn:microsoft.com/office/officeart/2008/layout/NameandTitleOrganizationalChart"/>
    <dgm:cxn modelId="{9D615A60-0B41-41A2-A591-71E11D140445}" type="presParOf" srcId="{F58A83E1-5261-4002-B294-E0311B5BB8F8}" destId="{181898F2-8114-49A1-ABDE-01D58A9673A0}" srcOrd="2" destOrd="0" presId="urn:microsoft.com/office/officeart/2008/layout/NameandTitleOrganizationalChart"/>
    <dgm:cxn modelId="{D0D54799-E1B9-456C-88B1-DC6A72A47100}" type="presParOf" srcId="{1E5A59D8-0156-4B3E-9D06-263E50E17397}" destId="{F5C4DC68-C757-4703-8D20-DB3BB8EBEB7D}" srcOrd="1" destOrd="0" presId="urn:microsoft.com/office/officeart/2008/layout/NameandTitleOrganizationalChart"/>
    <dgm:cxn modelId="{9FC7C565-BBB3-430C-AC0C-127D8308FAD2}" type="presParOf" srcId="{1E5A59D8-0156-4B3E-9D06-263E50E17397}" destId="{4ED6380F-EFE9-4CDF-BC83-36A03A778710}" srcOrd="2" destOrd="0" presId="urn:microsoft.com/office/officeart/2008/layout/NameandTitleOrganizationalChart"/>
    <dgm:cxn modelId="{6EA327E8-F522-4E38-83FC-A434C2C19F91}" type="presParOf" srcId="{0C3D6FF3-28B1-4B27-8AAB-AA7525197571}" destId="{85BFD420-2209-41F4-8C00-9451120590F8}" srcOrd="6" destOrd="0" presId="urn:microsoft.com/office/officeart/2008/layout/NameandTitleOrganizationalChart"/>
    <dgm:cxn modelId="{B2E4678B-F3A9-40CE-9A28-1C2A16C9D15E}" type="presParOf" srcId="{0C3D6FF3-28B1-4B27-8AAB-AA7525197571}" destId="{0DD38A0E-E3EF-42F5-82B7-474CF9FD0CFA}" srcOrd="7" destOrd="0" presId="urn:microsoft.com/office/officeart/2008/layout/NameandTitleOrganizationalChart"/>
    <dgm:cxn modelId="{55140C67-3E27-4B07-871D-764E3A015D04}" type="presParOf" srcId="{0DD38A0E-E3EF-42F5-82B7-474CF9FD0CFA}" destId="{B1C2EEAD-075D-4858-9CBA-DD665654A52F}" srcOrd="0" destOrd="0" presId="urn:microsoft.com/office/officeart/2008/layout/NameandTitleOrganizationalChart"/>
    <dgm:cxn modelId="{5E410BC6-7E98-4EDC-802C-4F01364EADA3}" type="presParOf" srcId="{B1C2EEAD-075D-4858-9CBA-DD665654A52F}" destId="{CC8545B7-4017-4F7A-9D6E-778A7FEBF0FE}" srcOrd="0" destOrd="0" presId="urn:microsoft.com/office/officeart/2008/layout/NameandTitleOrganizationalChart"/>
    <dgm:cxn modelId="{DD9EB5F2-A68C-442C-B179-E834F921D283}" type="presParOf" srcId="{B1C2EEAD-075D-4858-9CBA-DD665654A52F}" destId="{5982AD50-8F68-4A34-9D2F-DB88075AD7C2}" srcOrd="1" destOrd="0" presId="urn:microsoft.com/office/officeart/2008/layout/NameandTitleOrganizationalChart"/>
    <dgm:cxn modelId="{E6C24D5C-5845-466C-ABC1-58F080F45A33}" type="presParOf" srcId="{B1C2EEAD-075D-4858-9CBA-DD665654A52F}" destId="{E4FF616C-C767-4AF0-8B0A-BCB7D818E02C}" srcOrd="2" destOrd="0" presId="urn:microsoft.com/office/officeart/2008/layout/NameandTitleOrganizationalChart"/>
    <dgm:cxn modelId="{8E30DCF7-2534-4BC7-9C87-BC061D20B414}" type="presParOf" srcId="{0DD38A0E-E3EF-42F5-82B7-474CF9FD0CFA}" destId="{42296FF0-C6CD-4ED1-9717-426BA619FC8E}" srcOrd="1" destOrd="0" presId="urn:microsoft.com/office/officeart/2008/layout/NameandTitleOrganizationalChart"/>
    <dgm:cxn modelId="{8C886316-1D09-448E-82F7-2AFBE4231CCC}" type="presParOf" srcId="{0DD38A0E-E3EF-42F5-82B7-474CF9FD0CFA}" destId="{49CCF702-58A4-438D-9DEA-A6E6375EA8F3}" srcOrd="2" destOrd="0" presId="urn:microsoft.com/office/officeart/2008/layout/NameandTitleOrganizationalChart"/>
    <dgm:cxn modelId="{8A762749-F60A-4EBB-95BE-F3F04F712834}" type="presParOf" srcId="{0C3D6FF3-28B1-4B27-8AAB-AA7525197571}" destId="{73B3F1AF-E15B-4041-9B48-AF26EFD6F874}" srcOrd="8" destOrd="0" presId="urn:microsoft.com/office/officeart/2008/layout/NameandTitleOrganizationalChart"/>
    <dgm:cxn modelId="{353BB967-00E6-4F70-9085-A0C52D520BB2}" type="presParOf" srcId="{0C3D6FF3-28B1-4B27-8AAB-AA7525197571}" destId="{47055A0A-F9D7-434B-9AB8-A573F07F9DD3}" srcOrd="9" destOrd="0" presId="urn:microsoft.com/office/officeart/2008/layout/NameandTitleOrganizationalChart"/>
    <dgm:cxn modelId="{884E631D-8EDD-4B3A-BD2F-B7FA1CD853CE}" type="presParOf" srcId="{47055A0A-F9D7-434B-9AB8-A573F07F9DD3}" destId="{BB0679A1-F7A0-44C9-8294-F941B27A61EB}" srcOrd="0" destOrd="0" presId="urn:microsoft.com/office/officeart/2008/layout/NameandTitleOrganizationalChart"/>
    <dgm:cxn modelId="{E8CF29A9-DBB3-42EA-A06F-D9067C98A6AB}" type="presParOf" srcId="{BB0679A1-F7A0-44C9-8294-F941B27A61EB}" destId="{043E7B88-F76C-4369-BC0B-CD4BA4B05F52}" srcOrd="0" destOrd="0" presId="urn:microsoft.com/office/officeart/2008/layout/NameandTitleOrganizationalChart"/>
    <dgm:cxn modelId="{6830F22F-0811-453C-A84C-CA243139EEA8}" type="presParOf" srcId="{BB0679A1-F7A0-44C9-8294-F941B27A61EB}" destId="{FBB7029D-769B-4106-A3D5-C43584C08BBD}" srcOrd="1" destOrd="0" presId="urn:microsoft.com/office/officeart/2008/layout/NameandTitleOrganizationalChart"/>
    <dgm:cxn modelId="{98B7BCAA-2FFE-4FAF-A24C-A06F2753CEF5}" type="presParOf" srcId="{BB0679A1-F7A0-44C9-8294-F941B27A61EB}" destId="{6CABA608-9959-4F4C-AB27-8847AA65A672}" srcOrd="2" destOrd="0" presId="urn:microsoft.com/office/officeart/2008/layout/NameandTitleOrganizationalChart"/>
    <dgm:cxn modelId="{CB06BE2A-9877-446A-9792-AA2A31612144}" type="presParOf" srcId="{47055A0A-F9D7-434B-9AB8-A573F07F9DD3}" destId="{0FE90E23-16D9-4CCE-8FA5-914F017A17EA}" srcOrd="1" destOrd="0" presId="urn:microsoft.com/office/officeart/2008/layout/NameandTitleOrganizationalChart"/>
    <dgm:cxn modelId="{702ECF7C-F08E-44E2-9F6B-F97868AAECE8}" type="presParOf" srcId="{47055A0A-F9D7-434B-9AB8-A573F07F9DD3}" destId="{8F11EE71-3AAC-4C3F-BFB2-84D90FAD21ED}" srcOrd="2" destOrd="0" presId="urn:microsoft.com/office/officeart/2008/layout/NameandTitleOrganizationalChart"/>
    <dgm:cxn modelId="{1643D5ED-DB4A-47CB-B92B-DFF167128B54}" type="presParOf" srcId="{0C3D6FF3-28B1-4B27-8AAB-AA7525197571}" destId="{93E9E9AD-D334-4C4E-80F6-981AC7E58343}" srcOrd="10" destOrd="0" presId="urn:microsoft.com/office/officeart/2008/layout/NameandTitleOrganizationalChart"/>
    <dgm:cxn modelId="{ADED061A-7D2F-44FF-9753-D6DD2F90AA1C}" type="presParOf" srcId="{0C3D6FF3-28B1-4B27-8AAB-AA7525197571}" destId="{4EF2DB41-A06B-4D97-BBB3-76EC443CE6E6}" srcOrd="11" destOrd="0" presId="urn:microsoft.com/office/officeart/2008/layout/NameandTitleOrganizationalChart"/>
    <dgm:cxn modelId="{E93C782B-DA68-4267-A9CE-A19C6DF73B30}" type="presParOf" srcId="{4EF2DB41-A06B-4D97-BBB3-76EC443CE6E6}" destId="{8875F0E4-9C50-418F-8492-111ED4E88F51}" srcOrd="0" destOrd="0" presId="urn:microsoft.com/office/officeart/2008/layout/NameandTitleOrganizationalChart"/>
    <dgm:cxn modelId="{D14A2C91-5325-496C-A0F8-9FB2200A6F45}" type="presParOf" srcId="{8875F0E4-9C50-418F-8492-111ED4E88F51}" destId="{619AD766-15FB-477B-BBA1-BA12CF891C8E}" srcOrd="0" destOrd="0" presId="urn:microsoft.com/office/officeart/2008/layout/NameandTitleOrganizationalChart"/>
    <dgm:cxn modelId="{7C2BC4FC-2811-4B99-9AF5-BC667FE4C6A1}" type="presParOf" srcId="{8875F0E4-9C50-418F-8492-111ED4E88F51}" destId="{FAC08BFB-3221-4AFE-9F40-128AF31ECAAF}" srcOrd="1" destOrd="0" presId="urn:microsoft.com/office/officeart/2008/layout/NameandTitleOrganizationalChart"/>
    <dgm:cxn modelId="{E3C0EFFA-DB44-4E31-8B9B-DACA313EBD04}" type="presParOf" srcId="{8875F0E4-9C50-418F-8492-111ED4E88F51}" destId="{660160FA-C3DB-4C32-9BF4-EC1DAA8F69D4}" srcOrd="2" destOrd="0" presId="urn:microsoft.com/office/officeart/2008/layout/NameandTitleOrganizationalChart"/>
    <dgm:cxn modelId="{13E6750D-D67E-47BB-BC95-FC88D6439109}" type="presParOf" srcId="{4EF2DB41-A06B-4D97-BBB3-76EC443CE6E6}" destId="{2BA1C13C-A468-40F0-9419-BD168A11AD91}" srcOrd="1" destOrd="0" presId="urn:microsoft.com/office/officeart/2008/layout/NameandTitleOrganizationalChart"/>
    <dgm:cxn modelId="{25D0714A-4D4C-438B-82E8-DD4F6CF0AD43}" type="presParOf" srcId="{4EF2DB41-A06B-4D97-BBB3-76EC443CE6E6}" destId="{5B83AE94-E72C-425B-84DE-A48AD223A12A}" srcOrd="2" destOrd="0" presId="urn:microsoft.com/office/officeart/2008/layout/NameandTitleOrganizationalChart"/>
    <dgm:cxn modelId="{D32EAE12-7481-47F2-ADA1-FBAB31FEB358}" type="presParOf" srcId="{0C3D6FF3-28B1-4B27-8AAB-AA7525197571}" destId="{F6B89DB0-01FA-45A6-AA6D-CD1F352FBFB9}" srcOrd="12" destOrd="0" presId="urn:microsoft.com/office/officeart/2008/layout/NameandTitleOrganizationalChart"/>
    <dgm:cxn modelId="{F825B70D-5AF6-4E12-8FAD-DF646F1E83C0}" type="presParOf" srcId="{0C3D6FF3-28B1-4B27-8AAB-AA7525197571}" destId="{68B0954F-1AA6-4ACD-8B0D-D603673BCD04}" srcOrd="13" destOrd="0" presId="urn:microsoft.com/office/officeart/2008/layout/NameandTitleOrganizationalChart"/>
    <dgm:cxn modelId="{BABDEC67-3F4C-4A75-A1D0-C9D895A2E773}" type="presParOf" srcId="{68B0954F-1AA6-4ACD-8B0D-D603673BCD04}" destId="{53DDFD14-E501-490B-A6D0-CD912E473E2E}" srcOrd="0" destOrd="0" presId="urn:microsoft.com/office/officeart/2008/layout/NameandTitleOrganizationalChart"/>
    <dgm:cxn modelId="{16ED13B9-A066-4573-A30F-D8892746E358}" type="presParOf" srcId="{53DDFD14-E501-490B-A6D0-CD912E473E2E}" destId="{1703F73E-467C-48D2-8DD1-6E5084A899F4}" srcOrd="0" destOrd="0" presId="urn:microsoft.com/office/officeart/2008/layout/NameandTitleOrganizationalChart"/>
    <dgm:cxn modelId="{FC09DEBF-F0BC-4E94-96B3-F3C3BF914D2C}" type="presParOf" srcId="{53DDFD14-E501-490B-A6D0-CD912E473E2E}" destId="{22DB263A-CC18-480C-82AD-E8181012BCB2}" srcOrd="1" destOrd="0" presId="urn:microsoft.com/office/officeart/2008/layout/NameandTitleOrganizationalChart"/>
    <dgm:cxn modelId="{B6DED6E6-B280-4DC0-A57A-8C05FBE55223}" type="presParOf" srcId="{53DDFD14-E501-490B-A6D0-CD912E473E2E}" destId="{EE64116B-373E-4545-8B10-84E668E0C4EF}" srcOrd="2" destOrd="0" presId="urn:microsoft.com/office/officeart/2008/layout/NameandTitleOrganizationalChart"/>
    <dgm:cxn modelId="{6C376145-1DF4-4E64-9700-0702B3BF5F82}" type="presParOf" srcId="{68B0954F-1AA6-4ACD-8B0D-D603673BCD04}" destId="{98D7FB87-9190-4AC3-B3CF-AEA590831F4C}" srcOrd="1" destOrd="0" presId="urn:microsoft.com/office/officeart/2008/layout/NameandTitleOrganizationalChart"/>
    <dgm:cxn modelId="{A172DC5E-3C1B-4C10-8EE6-E97120FE0882}" type="presParOf" srcId="{68B0954F-1AA6-4ACD-8B0D-D603673BCD04}" destId="{20F39FB6-AE56-4DAC-ACF5-BB81BDD63AED}" srcOrd="2" destOrd="0" presId="urn:microsoft.com/office/officeart/2008/layout/NameandTitleOrganizationalChart"/>
    <dgm:cxn modelId="{45029726-DAF3-4ACB-8F83-84A81EB57922}" type="presParOf" srcId="{B5A11F5F-EC05-4094-AD9C-4451155B571D}" destId="{EB5475D9-3410-424B-87F5-7A6A3E9D1679}" srcOrd="2" destOrd="0" presId="urn:microsoft.com/office/officeart/2008/layout/NameandTitleOrganizational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2FAA0-373B-418A-BBE7-980A2B49DA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1DD070-AFB4-44C0-B5BB-F2EECB7F2A44}">
      <dgm:prSet phldrT="[Text]"/>
      <dgm:spPr/>
      <dgm:t>
        <a:bodyPr/>
        <a:lstStyle/>
        <a:p>
          <a:r>
            <a:rPr lang="en-US" dirty="0" smtClean="0"/>
            <a:t>BROWSE BY DATE</a:t>
          </a:r>
          <a:endParaRPr lang="en-US" dirty="0"/>
        </a:p>
      </dgm:t>
    </dgm:pt>
    <dgm:pt modelId="{EFDE01A8-9F81-4C5B-9FBE-8F07F7DE4206}" type="parTrans" cxnId="{6708A784-9ECC-4DCD-9A94-AF32C7371815}">
      <dgm:prSet/>
      <dgm:spPr/>
      <dgm:t>
        <a:bodyPr/>
        <a:lstStyle/>
        <a:p>
          <a:endParaRPr lang="en-US"/>
        </a:p>
      </dgm:t>
    </dgm:pt>
    <dgm:pt modelId="{90664057-DAE4-4ED3-875D-381302CECCEC}" type="sibTrans" cxnId="{6708A784-9ECC-4DCD-9A94-AF32C7371815}">
      <dgm:prSet/>
      <dgm:spPr/>
      <dgm:t>
        <a:bodyPr/>
        <a:lstStyle/>
        <a:p>
          <a:endParaRPr lang="en-US"/>
        </a:p>
      </dgm:t>
    </dgm:pt>
    <dgm:pt modelId="{A2EC3951-0E59-4163-8360-BAF5ED95DE7E}">
      <dgm:prSet phldrT="[Text]"/>
      <dgm:spPr/>
      <dgm:t>
        <a:bodyPr/>
        <a:lstStyle/>
        <a:p>
          <a:r>
            <a:rPr lang="en-US" dirty="0" smtClean="0"/>
            <a:t>BROWSE BY AGENCY</a:t>
          </a:r>
          <a:endParaRPr lang="en-US" dirty="0"/>
        </a:p>
      </dgm:t>
    </dgm:pt>
    <dgm:pt modelId="{0A2C637D-8C25-4B06-AE38-387388E11C0D}" type="parTrans" cxnId="{14B743C6-65EF-467B-9C5F-B203A4E02D82}">
      <dgm:prSet/>
      <dgm:spPr/>
      <dgm:t>
        <a:bodyPr/>
        <a:lstStyle/>
        <a:p>
          <a:endParaRPr lang="en-US"/>
        </a:p>
      </dgm:t>
    </dgm:pt>
    <dgm:pt modelId="{584E536F-DD07-4782-A840-F26BC250CF15}" type="sibTrans" cxnId="{14B743C6-65EF-467B-9C5F-B203A4E02D82}">
      <dgm:prSet/>
      <dgm:spPr/>
      <dgm:t>
        <a:bodyPr/>
        <a:lstStyle/>
        <a:p>
          <a:endParaRPr lang="en-US"/>
        </a:p>
      </dgm:t>
    </dgm:pt>
    <dgm:pt modelId="{C7227255-2992-4603-8C13-711D81A81472}">
      <dgm:prSet phldrT="[Text]"/>
      <dgm:spPr/>
      <dgm:t>
        <a:bodyPr/>
        <a:lstStyle/>
        <a:p>
          <a:r>
            <a:rPr lang="en-US" dirty="0" smtClean="0"/>
            <a:t>BROWSE BY TOPIC</a:t>
          </a:r>
          <a:endParaRPr lang="en-US" dirty="0"/>
        </a:p>
      </dgm:t>
    </dgm:pt>
    <dgm:pt modelId="{B35C6E57-7FF8-4187-A2E2-DA65628922D6}" type="parTrans" cxnId="{9E94C850-A942-41AB-AB36-4E2D3FC2E7CB}">
      <dgm:prSet/>
      <dgm:spPr/>
      <dgm:t>
        <a:bodyPr/>
        <a:lstStyle/>
        <a:p>
          <a:endParaRPr lang="en-US"/>
        </a:p>
      </dgm:t>
    </dgm:pt>
    <dgm:pt modelId="{EB58848F-C430-460B-A3C9-D0611346D2D3}" type="sibTrans" cxnId="{9E94C850-A942-41AB-AB36-4E2D3FC2E7CB}">
      <dgm:prSet/>
      <dgm:spPr/>
      <dgm:t>
        <a:bodyPr/>
        <a:lstStyle/>
        <a:p>
          <a:endParaRPr lang="en-US"/>
        </a:p>
      </dgm:t>
    </dgm:pt>
    <dgm:pt modelId="{1D86E40F-15CC-4EB4-BE60-CD591A4FD9AE}" type="pres">
      <dgm:prSet presAssocID="{B012FAA0-373B-418A-BBE7-980A2B49DAC3}" presName="linear" presStyleCnt="0">
        <dgm:presLayoutVars>
          <dgm:dir/>
          <dgm:animLvl val="lvl"/>
          <dgm:resizeHandles val="exact"/>
        </dgm:presLayoutVars>
      </dgm:prSet>
      <dgm:spPr/>
      <dgm:t>
        <a:bodyPr/>
        <a:lstStyle/>
        <a:p>
          <a:endParaRPr lang="en-US"/>
        </a:p>
      </dgm:t>
    </dgm:pt>
    <dgm:pt modelId="{AA129067-2188-4DBB-8F47-EF4F0370213D}" type="pres">
      <dgm:prSet presAssocID="{D71DD070-AFB4-44C0-B5BB-F2EECB7F2A44}" presName="parentLin" presStyleCnt="0"/>
      <dgm:spPr/>
    </dgm:pt>
    <dgm:pt modelId="{17C0428F-A822-42C1-ADD7-8EE2F00C3FC7}" type="pres">
      <dgm:prSet presAssocID="{D71DD070-AFB4-44C0-B5BB-F2EECB7F2A44}" presName="parentLeftMargin" presStyleLbl="node1" presStyleIdx="0" presStyleCnt="3"/>
      <dgm:spPr/>
      <dgm:t>
        <a:bodyPr/>
        <a:lstStyle/>
        <a:p>
          <a:endParaRPr lang="en-US"/>
        </a:p>
      </dgm:t>
    </dgm:pt>
    <dgm:pt modelId="{8E193CA1-4E43-48B4-902C-2CF0FE04F441}" type="pres">
      <dgm:prSet presAssocID="{D71DD070-AFB4-44C0-B5BB-F2EECB7F2A44}" presName="parentText" presStyleLbl="node1" presStyleIdx="0" presStyleCnt="3">
        <dgm:presLayoutVars>
          <dgm:chMax val="0"/>
          <dgm:bulletEnabled val="1"/>
        </dgm:presLayoutVars>
      </dgm:prSet>
      <dgm:spPr/>
      <dgm:t>
        <a:bodyPr/>
        <a:lstStyle/>
        <a:p>
          <a:endParaRPr lang="en-US"/>
        </a:p>
      </dgm:t>
    </dgm:pt>
    <dgm:pt modelId="{B1DE1C30-DA2A-4BC7-AF6D-761E75FE406F}" type="pres">
      <dgm:prSet presAssocID="{D71DD070-AFB4-44C0-B5BB-F2EECB7F2A44}" presName="negativeSpace" presStyleCnt="0"/>
      <dgm:spPr/>
    </dgm:pt>
    <dgm:pt modelId="{03CFADC7-B9BD-44BC-B200-B90177AEA9FA}" type="pres">
      <dgm:prSet presAssocID="{D71DD070-AFB4-44C0-B5BB-F2EECB7F2A44}" presName="childText" presStyleLbl="conFgAcc1" presStyleIdx="0" presStyleCnt="3">
        <dgm:presLayoutVars>
          <dgm:bulletEnabled val="1"/>
        </dgm:presLayoutVars>
      </dgm:prSet>
      <dgm:spPr/>
    </dgm:pt>
    <dgm:pt modelId="{637D02D8-46D7-4124-893E-048B7123D55F}" type="pres">
      <dgm:prSet presAssocID="{90664057-DAE4-4ED3-875D-381302CECCEC}" presName="spaceBetweenRectangles" presStyleCnt="0"/>
      <dgm:spPr/>
    </dgm:pt>
    <dgm:pt modelId="{40E61390-B792-4601-8174-A70432C3F6BC}" type="pres">
      <dgm:prSet presAssocID="{A2EC3951-0E59-4163-8360-BAF5ED95DE7E}" presName="parentLin" presStyleCnt="0"/>
      <dgm:spPr/>
    </dgm:pt>
    <dgm:pt modelId="{99415843-8F83-42F8-A5F9-DE6581F7E71E}" type="pres">
      <dgm:prSet presAssocID="{A2EC3951-0E59-4163-8360-BAF5ED95DE7E}" presName="parentLeftMargin" presStyleLbl="node1" presStyleIdx="0" presStyleCnt="3"/>
      <dgm:spPr/>
      <dgm:t>
        <a:bodyPr/>
        <a:lstStyle/>
        <a:p>
          <a:endParaRPr lang="en-US"/>
        </a:p>
      </dgm:t>
    </dgm:pt>
    <dgm:pt modelId="{D43A203B-90AA-4B0E-8950-23C9EF66D672}" type="pres">
      <dgm:prSet presAssocID="{A2EC3951-0E59-4163-8360-BAF5ED95DE7E}" presName="parentText" presStyleLbl="node1" presStyleIdx="1" presStyleCnt="3">
        <dgm:presLayoutVars>
          <dgm:chMax val="0"/>
          <dgm:bulletEnabled val="1"/>
        </dgm:presLayoutVars>
      </dgm:prSet>
      <dgm:spPr/>
      <dgm:t>
        <a:bodyPr/>
        <a:lstStyle/>
        <a:p>
          <a:endParaRPr lang="en-US"/>
        </a:p>
      </dgm:t>
    </dgm:pt>
    <dgm:pt modelId="{E66EAA94-7665-40B9-ACEF-CBB7096745F6}" type="pres">
      <dgm:prSet presAssocID="{A2EC3951-0E59-4163-8360-BAF5ED95DE7E}" presName="negativeSpace" presStyleCnt="0"/>
      <dgm:spPr/>
    </dgm:pt>
    <dgm:pt modelId="{9DD12A1C-59EA-40A6-98FA-B505F4C4AC58}" type="pres">
      <dgm:prSet presAssocID="{A2EC3951-0E59-4163-8360-BAF5ED95DE7E}" presName="childText" presStyleLbl="conFgAcc1" presStyleIdx="1" presStyleCnt="3">
        <dgm:presLayoutVars>
          <dgm:bulletEnabled val="1"/>
        </dgm:presLayoutVars>
      </dgm:prSet>
      <dgm:spPr/>
    </dgm:pt>
    <dgm:pt modelId="{FEE5FCD5-9A4E-4641-9EC3-F3B8F7460AA8}" type="pres">
      <dgm:prSet presAssocID="{584E536F-DD07-4782-A840-F26BC250CF15}" presName="spaceBetweenRectangles" presStyleCnt="0"/>
      <dgm:spPr/>
    </dgm:pt>
    <dgm:pt modelId="{EF579E40-DA6F-4D41-A20E-42B95C04BF92}" type="pres">
      <dgm:prSet presAssocID="{C7227255-2992-4603-8C13-711D81A81472}" presName="parentLin" presStyleCnt="0"/>
      <dgm:spPr/>
    </dgm:pt>
    <dgm:pt modelId="{AF0F1EC9-9A9E-4D79-B07C-EC795A29752A}" type="pres">
      <dgm:prSet presAssocID="{C7227255-2992-4603-8C13-711D81A81472}" presName="parentLeftMargin" presStyleLbl="node1" presStyleIdx="1" presStyleCnt="3"/>
      <dgm:spPr/>
      <dgm:t>
        <a:bodyPr/>
        <a:lstStyle/>
        <a:p>
          <a:endParaRPr lang="en-US"/>
        </a:p>
      </dgm:t>
    </dgm:pt>
    <dgm:pt modelId="{B8FED3B3-67D1-4AB2-8BCF-B33AF23AA9F5}" type="pres">
      <dgm:prSet presAssocID="{C7227255-2992-4603-8C13-711D81A81472}" presName="parentText" presStyleLbl="node1" presStyleIdx="2" presStyleCnt="3">
        <dgm:presLayoutVars>
          <dgm:chMax val="0"/>
          <dgm:bulletEnabled val="1"/>
        </dgm:presLayoutVars>
      </dgm:prSet>
      <dgm:spPr/>
      <dgm:t>
        <a:bodyPr/>
        <a:lstStyle/>
        <a:p>
          <a:endParaRPr lang="en-US"/>
        </a:p>
      </dgm:t>
    </dgm:pt>
    <dgm:pt modelId="{2122A153-0F22-451E-8DA1-A60053054583}" type="pres">
      <dgm:prSet presAssocID="{C7227255-2992-4603-8C13-711D81A81472}" presName="negativeSpace" presStyleCnt="0"/>
      <dgm:spPr/>
    </dgm:pt>
    <dgm:pt modelId="{2C9885EB-240F-4779-97A8-28F002F1C888}" type="pres">
      <dgm:prSet presAssocID="{C7227255-2992-4603-8C13-711D81A81472}" presName="childText" presStyleLbl="conFgAcc1" presStyleIdx="2" presStyleCnt="3">
        <dgm:presLayoutVars>
          <dgm:bulletEnabled val="1"/>
        </dgm:presLayoutVars>
      </dgm:prSet>
      <dgm:spPr/>
    </dgm:pt>
  </dgm:ptLst>
  <dgm:cxnLst>
    <dgm:cxn modelId="{D3A16AAB-8187-4BD0-BE4F-A0D5FDB38BB2}" type="presOf" srcId="{A2EC3951-0E59-4163-8360-BAF5ED95DE7E}" destId="{99415843-8F83-42F8-A5F9-DE6581F7E71E}" srcOrd="0" destOrd="0" presId="urn:microsoft.com/office/officeart/2005/8/layout/list1"/>
    <dgm:cxn modelId="{EE1B4021-E341-40D6-90A0-C248E359C90B}" type="presOf" srcId="{D71DD070-AFB4-44C0-B5BB-F2EECB7F2A44}" destId="{17C0428F-A822-42C1-ADD7-8EE2F00C3FC7}" srcOrd="0" destOrd="0" presId="urn:microsoft.com/office/officeart/2005/8/layout/list1"/>
    <dgm:cxn modelId="{9951D97F-A31F-466E-A47F-0F57DF2A62C4}" type="presOf" srcId="{A2EC3951-0E59-4163-8360-BAF5ED95DE7E}" destId="{D43A203B-90AA-4B0E-8950-23C9EF66D672}" srcOrd="1" destOrd="0" presId="urn:microsoft.com/office/officeart/2005/8/layout/list1"/>
    <dgm:cxn modelId="{14B743C6-65EF-467B-9C5F-B203A4E02D82}" srcId="{B012FAA0-373B-418A-BBE7-980A2B49DAC3}" destId="{A2EC3951-0E59-4163-8360-BAF5ED95DE7E}" srcOrd="1" destOrd="0" parTransId="{0A2C637D-8C25-4B06-AE38-387388E11C0D}" sibTransId="{584E536F-DD07-4782-A840-F26BC250CF15}"/>
    <dgm:cxn modelId="{9E94C850-A942-41AB-AB36-4E2D3FC2E7CB}" srcId="{B012FAA0-373B-418A-BBE7-980A2B49DAC3}" destId="{C7227255-2992-4603-8C13-711D81A81472}" srcOrd="2" destOrd="0" parTransId="{B35C6E57-7FF8-4187-A2E2-DA65628922D6}" sibTransId="{EB58848F-C430-460B-A3C9-D0611346D2D3}"/>
    <dgm:cxn modelId="{71F3DF8D-8AC7-4EAF-B0A3-5001E5DDAEC0}" type="presOf" srcId="{C7227255-2992-4603-8C13-711D81A81472}" destId="{B8FED3B3-67D1-4AB2-8BCF-B33AF23AA9F5}" srcOrd="1" destOrd="0" presId="urn:microsoft.com/office/officeart/2005/8/layout/list1"/>
    <dgm:cxn modelId="{6708A784-9ECC-4DCD-9A94-AF32C7371815}" srcId="{B012FAA0-373B-418A-BBE7-980A2B49DAC3}" destId="{D71DD070-AFB4-44C0-B5BB-F2EECB7F2A44}" srcOrd="0" destOrd="0" parTransId="{EFDE01A8-9F81-4C5B-9FBE-8F07F7DE4206}" sibTransId="{90664057-DAE4-4ED3-875D-381302CECCEC}"/>
    <dgm:cxn modelId="{993E7B9E-513E-4AA2-9C8D-F055BA7F111F}" type="presOf" srcId="{B012FAA0-373B-418A-BBE7-980A2B49DAC3}" destId="{1D86E40F-15CC-4EB4-BE60-CD591A4FD9AE}" srcOrd="0" destOrd="0" presId="urn:microsoft.com/office/officeart/2005/8/layout/list1"/>
    <dgm:cxn modelId="{2DA8246F-1E45-4646-9A58-FC5D6358FC88}" type="presOf" srcId="{D71DD070-AFB4-44C0-B5BB-F2EECB7F2A44}" destId="{8E193CA1-4E43-48B4-902C-2CF0FE04F441}" srcOrd="1" destOrd="0" presId="urn:microsoft.com/office/officeart/2005/8/layout/list1"/>
    <dgm:cxn modelId="{47BB43BF-90D7-4CF3-B384-BBE2B2693D31}" type="presOf" srcId="{C7227255-2992-4603-8C13-711D81A81472}" destId="{AF0F1EC9-9A9E-4D79-B07C-EC795A29752A}" srcOrd="0" destOrd="0" presId="urn:microsoft.com/office/officeart/2005/8/layout/list1"/>
    <dgm:cxn modelId="{353AD839-B90F-4FDA-8435-6C80CE95E77D}" type="presParOf" srcId="{1D86E40F-15CC-4EB4-BE60-CD591A4FD9AE}" destId="{AA129067-2188-4DBB-8F47-EF4F0370213D}" srcOrd="0" destOrd="0" presId="urn:microsoft.com/office/officeart/2005/8/layout/list1"/>
    <dgm:cxn modelId="{6AD5DA58-1F26-469F-9D6F-037D48196EEB}" type="presParOf" srcId="{AA129067-2188-4DBB-8F47-EF4F0370213D}" destId="{17C0428F-A822-42C1-ADD7-8EE2F00C3FC7}" srcOrd="0" destOrd="0" presId="urn:microsoft.com/office/officeart/2005/8/layout/list1"/>
    <dgm:cxn modelId="{AB700C8B-D445-456D-A5F4-2FFDAFFBF9A8}" type="presParOf" srcId="{AA129067-2188-4DBB-8F47-EF4F0370213D}" destId="{8E193CA1-4E43-48B4-902C-2CF0FE04F441}" srcOrd="1" destOrd="0" presId="urn:microsoft.com/office/officeart/2005/8/layout/list1"/>
    <dgm:cxn modelId="{7A3EC88C-59A1-4E25-8133-6953A9BB52DE}" type="presParOf" srcId="{1D86E40F-15CC-4EB4-BE60-CD591A4FD9AE}" destId="{B1DE1C30-DA2A-4BC7-AF6D-761E75FE406F}" srcOrd="1" destOrd="0" presId="urn:microsoft.com/office/officeart/2005/8/layout/list1"/>
    <dgm:cxn modelId="{CA32F092-43B0-45A9-ADE8-5C147C621A77}" type="presParOf" srcId="{1D86E40F-15CC-4EB4-BE60-CD591A4FD9AE}" destId="{03CFADC7-B9BD-44BC-B200-B90177AEA9FA}" srcOrd="2" destOrd="0" presId="urn:microsoft.com/office/officeart/2005/8/layout/list1"/>
    <dgm:cxn modelId="{8548F1AB-D372-4139-8BBE-9833041B89D3}" type="presParOf" srcId="{1D86E40F-15CC-4EB4-BE60-CD591A4FD9AE}" destId="{637D02D8-46D7-4124-893E-048B7123D55F}" srcOrd="3" destOrd="0" presId="urn:microsoft.com/office/officeart/2005/8/layout/list1"/>
    <dgm:cxn modelId="{F98794AA-8967-4531-A0BB-6005017F24EE}" type="presParOf" srcId="{1D86E40F-15CC-4EB4-BE60-CD591A4FD9AE}" destId="{40E61390-B792-4601-8174-A70432C3F6BC}" srcOrd="4" destOrd="0" presId="urn:microsoft.com/office/officeart/2005/8/layout/list1"/>
    <dgm:cxn modelId="{45FAC48E-3F2A-4A2D-9148-4D3414FF6F26}" type="presParOf" srcId="{40E61390-B792-4601-8174-A70432C3F6BC}" destId="{99415843-8F83-42F8-A5F9-DE6581F7E71E}" srcOrd="0" destOrd="0" presId="urn:microsoft.com/office/officeart/2005/8/layout/list1"/>
    <dgm:cxn modelId="{1DDF1544-2146-4E1C-AF29-01A007112213}" type="presParOf" srcId="{40E61390-B792-4601-8174-A70432C3F6BC}" destId="{D43A203B-90AA-4B0E-8950-23C9EF66D672}" srcOrd="1" destOrd="0" presId="urn:microsoft.com/office/officeart/2005/8/layout/list1"/>
    <dgm:cxn modelId="{983DAA2B-DA02-47E9-AE24-B776D9F7B247}" type="presParOf" srcId="{1D86E40F-15CC-4EB4-BE60-CD591A4FD9AE}" destId="{E66EAA94-7665-40B9-ACEF-CBB7096745F6}" srcOrd="5" destOrd="0" presId="urn:microsoft.com/office/officeart/2005/8/layout/list1"/>
    <dgm:cxn modelId="{7BC0AC6F-4A38-4812-8858-B0419A006D65}" type="presParOf" srcId="{1D86E40F-15CC-4EB4-BE60-CD591A4FD9AE}" destId="{9DD12A1C-59EA-40A6-98FA-B505F4C4AC58}" srcOrd="6" destOrd="0" presId="urn:microsoft.com/office/officeart/2005/8/layout/list1"/>
    <dgm:cxn modelId="{CA941F92-BE6A-4161-80D9-50F8246CDCA6}" type="presParOf" srcId="{1D86E40F-15CC-4EB4-BE60-CD591A4FD9AE}" destId="{FEE5FCD5-9A4E-4641-9EC3-F3B8F7460AA8}" srcOrd="7" destOrd="0" presId="urn:microsoft.com/office/officeart/2005/8/layout/list1"/>
    <dgm:cxn modelId="{D027AC71-7B39-4151-8AB2-630396709B46}" type="presParOf" srcId="{1D86E40F-15CC-4EB4-BE60-CD591A4FD9AE}" destId="{EF579E40-DA6F-4D41-A20E-42B95C04BF92}" srcOrd="8" destOrd="0" presId="urn:microsoft.com/office/officeart/2005/8/layout/list1"/>
    <dgm:cxn modelId="{A691A70D-C65C-4B94-892B-05F28B84EF71}" type="presParOf" srcId="{EF579E40-DA6F-4D41-A20E-42B95C04BF92}" destId="{AF0F1EC9-9A9E-4D79-B07C-EC795A29752A}" srcOrd="0" destOrd="0" presId="urn:microsoft.com/office/officeart/2005/8/layout/list1"/>
    <dgm:cxn modelId="{CF10CEB2-3759-48AA-B8AA-9970B89F2F08}" type="presParOf" srcId="{EF579E40-DA6F-4D41-A20E-42B95C04BF92}" destId="{B8FED3B3-67D1-4AB2-8BCF-B33AF23AA9F5}" srcOrd="1" destOrd="0" presId="urn:microsoft.com/office/officeart/2005/8/layout/list1"/>
    <dgm:cxn modelId="{5181BD5D-C3D8-4D82-9A2C-795FFCFFE1A6}" type="presParOf" srcId="{1D86E40F-15CC-4EB4-BE60-CD591A4FD9AE}" destId="{2122A153-0F22-451E-8DA1-A60053054583}" srcOrd="9" destOrd="0" presId="urn:microsoft.com/office/officeart/2005/8/layout/list1"/>
    <dgm:cxn modelId="{0507CD2F-2514-4F8C-B482-837E9822EF55}" type="presParOf" srcId="{1D86E40F-15CC-4EB4-BE60-CD591A4FD9AE}" destId="{2C9885EB-240F-4779-97A8-28F002F1C88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B567AC-5629-4AB2-B1C4-975AF9259578}"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n-US"/>
        </a:p>
      </dgm:t>
    </dgm:pt>
    <dgm:pt modelId="{D36E6465-9F9B-4133-8514-7047B369A15C}">
      <dgm:prSet phldrT="[Text]" custT="1"/>
      <dgm:spPr/>
      <dgm:t>
        <a:bodyPr/>
        <a:lstStyle/>
        <a:p>
          <a:r>
            <a:rPr lang="en-US" sz="2800" dirty="0" smtClean="0"/>
            <a:t>Notices</a:t>
          </a:r>
          <a:endParaRPr lang="en-US" sz="2800" dirty="0"/>
        </a:p>
      </dgm:t>
    </dgm:pt>
    <dgm:pt modelId="{BB9F0534-E309-4DB1-9ABA-8F1F53EB6C41}" type="parTrans" cxnId="{84BA9305-9DEB-4F1C-9AAA-EE1D046B3F37}">
      <dgm:prSet/>
      <dgm:spPr/>
      <dgm:t>
        <a:bodyPr/>
        <a:lstStyle/>
        <a:p>
          <a:endParaRPr lang="en-US"/>
        </a:p>
      </dgm:t>
    </dgm:pt>
    <dgm:pt modelId="{C52EE01C-830A-4F61-A54D-4936202C0DEF}" type="sibTrans" cxnId="{84BA9305-9DEB-4F1C-9AAA-EE1D046B3F37}">
      <dgm:prSet/>
      <dgm:spPr/>
      <dgm:t>
        <a:bodyPr/>
        <a:lstStyle/>
        <a:p>
          <a:endParaRPr lang="en-US"/>
        </a:p>
      </dgm:t>
    </dgm:pt>
    <dgm:pt modelId="{96311BB7-549D-4221-9D6B-7E2DCA71FE32}">
      <dgm:prSet phldrT="[Text]"/>
      <dgm:spPr/>
      <dgm:t>
        <a:bodyPr/>
        <a:lstStyle/>
        <a:p>
          <a:r>
            <a:rPr lang="en-US" sz="1200" dirty="0" smtClean="0"/>
            <a:t>Non-rulemaking documents such as notices of meetings, GRANTS, hearings, information collections, and other announcements of public interest</a:t>
          </a:r>
          <a:endParaRPr lang="en-US" sz="1200" dirty="0"/>
        </a:p>
      </dgm:t>
    </dgm:pt>
    <dgm:pt modelId="{299E06FE-8D53-4317-8565-A7F1B92E6355}" type="parTrans" cxnId="{1C1178DF-2F20-4B09-84E4-27C220A84BDA}">
      <dgm:prSet/>
      <dgm:spPr/>
      <dgm:t>
        <a:bodyPr/>
        <a:lstStyle/>
        <a:p>
          <a:endParaRPr lang="en-US"/>
        </a:p>
      </dgm:t>
    </dgm:pt>
    <dgm:pt modelId="{F7541181-CB4F-4FB4-81EA-026222E67691}" type="sibTrans" cxnId="{1C1178DF-2F20-4B09-84E4-27C220A84BDA}">
      <dgm:prSet/>
      <dgm:spPr/>
      <dgm:t>
        <a:bodyPr/>
        <a:lstStyle/>
        <a:p>
          <a:endParaRPr lang="en-US"/>
        </a:p>
      </dgm:t>
    </dgm:pt>
    <dgm:pt modelId="{990C3F5D-8B25-4B8E-A106-91DCCB7161AE}">
      <dgm:prSet phldrT="[Text]" custT="1"/>
      <dgm:spPr/>
      <dgm:t>
        <a:bodyPr/>
        <a:lstStyle/>
        <a:p>
          <a:r>
            <a:rPr lang="en-US" sz="2800" dirty="0" smtClean="0"/>
            <a:t>Proposed Rules</a:t>
          </a:r>
          <a:endParaRPr lang="en-US" sz="2800" dirty="0"/>
        </a:p>
      </dgm:t>
    </dgm:pt>
    <dgm:pt modelId="{89AAF6F5-75C9-4BF6-B0F1-4B13156995DD}" type="parTrans" cxnId="{5B975D06-0125-448B-B044-D38F5727917C}">
      <dgm:prSet/>
      <dgm:spPr/>
      <dgm:t>
        <a:bodyPr/>
        <a:lstStyle/>
        <a:p>
          <a:endParaRPr lang="en-US"/>
        </a:p>
      </dgm:t>
    </dgm:pt>
    <dgm:pt modelId="{9EDF9AFA-88B8-40AE-AF3A-70BDB59F719C}" type="sibTrans" cxnId="{5B975D06-0125-448B-B044-D38F5727917C}">
      <dgm:prSet/>
      <dgm:spPr/>
      <dgm:t>
        <a:bodyPr/>
        <a:lstStyle/>
        <a:p>
          <a:endParaRPr lang="en-US"/>
        </a:p>
      </dgm:t>
    </dgm:pt>
    <dgm:pt modelId="{79126B5A-24E9-4450-85E1-BA0B2BB63888}">
      <dgm:prSet phldrT="[Text]"/>
      <dgm:spPr/>
      <dgm:t>
        <a:bodyPr/>
        <a:lstStyle/>
        <a:p>
          <a:r>
            <a:rPr lang="en-US" sz="1200" dirty="0" smtClean="0"/>
            <a:t>Announcements allowing people to submit comments to improve the final regulations</a:t>
          </a:r>
          <a:endParaRPr lang="en-US" sz="1200" dirty="0"/>
        </a:p>
      </dgm:t>
    </dgm:pt>
    <dgm:pt modelId="{77838556-5259-4CD2-AD3B-9E93F20996BA}" type="parTrans" cxnId="{53C22C58-7DE8-492A-89BD-2552276F25DB}">
      <dgm:prSet/>
      <dgm:spPr/>
      <dgm:t>
        <a:bodyPr/>
        <a:lstStyle/>
        <a:p>
          <a:endParaRPr lang="en-US"/>
        </a:p>
      </dgm:t>
    </dgm:pt>
    <dgm:pt modelId="{10EE1CCF-2492-48BA-A630-B12EBAAE8D99}" type="sibTrans" cxnId="{53C22C58-7DE8-492A-89BD-2552276F25DB}">
      <dgm:prSet/>
      <dgm:spPr/>
      <dgm:t>
        <a:bodyPr/>
        <a:lstStyle/>
        <a:p>
          <a:endParaRPr lang="en-US"/>
        </a:p>
      </dgm:t>
    </dgm:pt>
    <dgm:pt modelId="{D38C55B2-A7A4-47CF-B342-331578CCEE8A}">
      <dgm:prSet phldrT="[Text]" custT="1"/>
      <dgm:spPr/>
      <dgm:t>
        <a:bodyPr/>
        <a:lstStyle/>
        <a:p>
          <a:r>
            <a:rPr lang="en-US" sz="2800" dirty="0" smtClean="0"/>
            <a:t>Final Rules</a:t>
          </a:r>
          <a:endParaRPr lang="en-US" sz="2800" dirty="0"/>
        </a:p>
      </dgm:t>
    </dgm:pt>
    <dgm:pt modelId="{7845B403-FCE0-4DA8-94BC-43293894ED29}" type="parTrans" cxnId="{B00F2FAF-1092-4B84-B1B4-5E5A8236BCAE}">
      <dgm:prSet/>
      <dgm:spPr/>
      <dgm:t>
        <a:bodyPr/>
        <a:lstStyle/>
        <a:p>
          <a:endParaRPr lang="en-US"/>
        </a:p>
      </dgm:t>
    </dgm:pt>
    <dgm:pt modelId="{5CAA1895-E560-4384-AA11-B1EE53F74071}" type="sibTrans" cxnId="{B00F2FAF-1092-4B84-B1B4-5E5A8236BCAE}">
      <dgm:prSet/>
      <dgm:spPr/>
      <dgm:t>
        <a:bodyPr/>
        <a:lstStyle/>
        <a:p>
          <a:endParaRPr lang="en-US"/>
        </a:p>
      </dgm:t>
    </dgm:pt>
    <dgm:pt modelId="{65BA13BF-D8F7-4DD5-8520-BB3FF3DBD7CD}">
      <dgm:prSet phldrT="[Text]"/>
      <dgm:spPr/>
      <dgm:t>
        <a:bodyPr/>
        <a:lstStyle/>
        <a:p>
          <a:r>
            <a:rPr lang="en-US" sz="1200" dirty="0" smtClean="0"/>
            <a:t>The final regulations</a:t>
          </a:r>
          <a:endParaRPr lang="en-US" sz="1200" dirty="0"/>
        </a:p>
      </dgm:t>
    </dgm:pt>
    <dgm:pt modelId="{155C176B-85ED-42F1-BA9B-D31CA2B41A5E}" type="parTrans" cxnId="{7A3D1182-0B82-4BD8-B2EE-9389E676F6CB}">
      <dgm:prSet/>
      <dgm:spPr/>
      <dgm:t>
        <a:bodyPr/>
        <a:lstStyle/>
        <a:p>
          <a:endParaRPr lang="en-US"/>
        </a:p>
      </dgm:t>
    </dgm:pt>
    <dgm:pt modelId="{FFC5D682-8D9F-4C8D-ADD2-BB952BD57AB9}" type="sibTrans" cxnId="{7A3D1182-0B82-4BD8-B2EE-9389E676F6CB}">
      <dgm:prSet/>
      <dgm:spPr/>
      <dgm:t>
        <a:bodyPr/>
        <a:lstStyle/>
        <a:p>
          <a:endParaRPr lang="en-US"/>
        </a:p>
      </dgm:t>
    </dgm:pt>
    <dgm:pt modelId="{A75585AF-D754-42BC-85C3-51F99F41E92B}">
      <dgm:prSet custT="1"/>
      <dgm:spPr/>
      <dgm:t>
        <a:bodyPr/>
        <a:lstStyle/>
        <a:p>
          <a:r>
            <a:rPr lang="en-US" sz="2800" dirty="0" smtClean="0"/>
            <a:t>Presidential Documents</a:t>
          </a:r>
          <a:endParaRPr lang="en-US" sz="2800" dirty="0"/>
        </a:p>
      </dgm:t>
    </dgm:pt>
    <dgm:pt modelId="{B34F75F7-D71C-4564-BEC1-1E1663EE56A9}" type="parTrans" cxnId="{A0B6A19A-D204-4BB5-8F58-9A311D22811A}">
      <dgm:prSet/>
      <dgm:spPr/>
      <dgm:t>
        <a:bodyPr/>
        <a:lstStyle/>
        <a:p>
          <a:endParaRPr lang="en-US"/>
        </a:p>
      </dgm:t>
    </dgm:pt>
    <dgm:pt modelId="{0731BAB9-7B6A-4133-B423-B1ABAD16C1C6}" type="sibTrans" cxnId="{A0B6A19A-D204-4BB5-8F58-9A311D22811A}">
      <dgm:prSet/>
      <dgm:spPr/>
      <dgm:t>
        <a:bodyPr/>
        <a:lstStyle/>
        <a:p>
          <a:endParaRPr lang="en-US"/>
        </a:p>
      </dgm:t>
    </dgm:pt>
    <dgm:pt modelId="{56AAFC23-D14F-4C36-9AA5-27FE6DCF91D8}">
      <dgm:prSet/>
      <dgm:spPr/>
      <dgm:t>
        <a:bodyPr/>
        <a:lstStyle/>
        <a:p>
          <a:endParaRPr lang="en-US" sz="1200" dirty="0"/>
        </a:p>
      </dgm:t>
    </dgm:pt>
    <dgm:pt modelId="{D852C0FB-63FA-4161-9711-4BCDD0A74A87}" type="sibTrans" cxnId="{52ECB412-DC8F-4EF3-8711-F494D1042D73}">
      <dgm:prSet/>
      <dgm:spPr/>
      <dgm:t>
        <a:bodyPr/>
        <a:lstStyle/>
        <a:p>
          <a:endParaRPr lang="en-US"/>
        </a:p>
      </dgm:t>
    </dgm:pt>
    <dgm:pt modelId="{9E2C307A-47E8-4CBF-B89B-6F1F2DE849E0}" type="parTrans" cxnId="{52ECB412-DC8F-4EF3-8711-F494D1042D73}">
      <dgm:prSet/>
      <dgm:spPr/>
      <dgm:t>
        <a:bodyPr/>
        <a:lstStyle/>
        <a:p>
          <a:endParaRPr lang="en-US"/>
        </a:p>
      </dgm:t>
    </dgm:pt>
    <dgm:pt modelId="{3F5FFC81-4810-43D3-884A-3D92E0DD0761}" type="pres">
      <dgm:prSet presAssocID="{21B567AC-5629-4AB2-B1C4-975AF9259578}" presName="linear" presStyleCnt="0">
        <dgm:presLayoutVars>
          <dgm:dir/>
          <dgm:resizeHandles val="exact"/>
        </dgm:presLayoutVars>
      </dgm:prSet>
      <dgm:spPr/>
      <dgm:t>
        <a:bodyPr/>
        <a:lstStyle/>
        <a:p>
          <a:endParaRPr lang="en-US"/>
        </a:p>
      </dgm:t>
    </dgm:pt>
    <dgm:pt modelId="{DAD05926-CA24-4D79-8D96-773B32DCDD3D}" type="pres">
      <dgm:prSet presAssocID="{D36E6465-9F9B-4133-8514-7047B369A15C}" presName="comp" presStyleCnt="0"/>
      <dgm:spPr/>
    </dgm:pt>
    <dgm:pt modelId="{7A41429B-0AAE-4CB1-9722-47D8C6F299B4}" type="pres">
      <dgm:prSet presAssocID="{D36E6465-9F9B-4133-8514-7047B369A15C}" presName="box" presStyleLbl="node1" presStyleIdx="0" presStyleCnt="4"/>
      <dgm:spPr/>
      <dgm:t>
        <a:bodyPr/>
        <a:lstStyle/>
        <a:p>
          <a:endParaRPr lang="en-US"/>
        </a:p>
      </dgm:t>
    </dgm:pt>
    <dgm:pt modelId="{20F8C3C3-D1A1-48C2-AEF9-8E16A75D3E61}" type="pres">
      <dgm:prSet presAssocID="{D36E6465-9F9B-4133-8514-7047B369A15C}" presName="img" presStyleLbl="fgImgPlace1" presStyleIdx="0" presStyleCnt="4" custAng="5400000" custFlipVert="1" custFlipHor="1" custScaleX="65495" custScaleY="29622" custLinFactNeighborX="-36068" custLinFactNeighborY="-2941"/>
      <dgm:spPr>
        <a:noFill/>
        <a:ln>
          <a:noFill/>
        </a:ln>
      </dgm:spPr>
    </dgm:pt>
    <dgm:pt modelId="{39DF6BB0-CB1C-4678-8C07-28B150762CEB}" type="pres">
      <dgm:prSet presAssocID="{D36E6465-9F9B-4133-8514-7047B369A15C}" presName="text" presStyleLbl="node1" presStyleIdx="0" presStyleCnt="4">
        <dgm:presLayoutVars>
          <dgm:bulletEnabled val="1"/>
        </dgm:presLayoutVars>
      </dgm:prSet>
      <dgm:spPr/>
      <dgm:t>
        <a:bodyPr/>
        <a:lstStyle/>
        <a:p>
          <a:endParaRPr lang="en-US"/>
        </a:p>
      </dgm:t>
    </dgm:pt>
    <dgm:pt modelId="{BFD23637-F093-4808-9A4F-A9912101C6D9}" type="pres">
      <dgm:prSet presAssocID="{C52EE01C-830A-4F61-A54D-4936202C0DEF}" presName="spacer" presStyleCnt="0"/>
      <dgm:spPr/>
    </dgm:pt>
    <dgm:pt modelId="{414697EB-FF9F-49A8-8D7B-50CB250C1A3E}" type="pres">
      <dgm:prSet presAssocID="{990C3F5D-8B25-4B8E-A106-91DCCB7161AE}" presName="comp" presStyleCnt="0"/>
      <dgm:spPr/>
    </dgm:pt>
    <dgm:pt modelId="{0F3F026D-CA0C-4784-B90E-789DAA9DB89C}" type="pres">
      <dgm:prSet presAssocID="{990C3F5D-8B25-4B8E-A106-91DCCB7161AE}" presName="box" presStyleLbl="node1" presStyleIdx="1" presStyleCnt="4"/>
      <dgm:spPr/>
      <dgm:t>
        <a:bodyPr/>
        <a:lstStyle/>
        <a:p>
          <a:endParaRPr lang="en-US"/>
        </a:p>
      </dgm:t>
    </dgm:pt>
    <dgm:pt modelId="{862315B9-66EE-4541-A620-8568C27B56B4}" type="pres">
      <dgm:prSet presAssocID="{990C3F5D-8B25-4B8E-A106-91DCCB7161AE}" presName="img" presStyleLbl="fgImgPlace1" presStyleIdx="1" presStyleCnt="4" custFlipVert="1" custFlipHor="1" custScaleX="3750" custScaleY="23529" custLinFactNeighborX="-30872" custLinFactNeighborY="-2502"/>
      <dgm:spPr>
        <a:noFill/>
        <a:ln>
          <a:noFill/>
        </a:ln>
      </dgm:spPr>
    </dgm:pt>
    <dgm:pt modelId="{8C9CB815-0295-4049-982B-71B1BA34FE8B}" type="pres">
      <dgm:prSet presAssocID="{990C3F5D-8B25-4B8E-A106-91DCCB7161AE}" presName="text" presStyleLbl="node1" presStyleIdx="1" presStyleCnt="4">
        <dgm:presLayoutVars>
          <dgm:bulletEnabled val="1"/>
        </dgm:presLayoutVars>
      </dgm:prSet>
      <dgm:spPr/>
      <dgm:t>
        <a:bodyPr/>
        <a:lstStyle/>
        <a:p>
          <a:endParaRPr lang="en-US"/>
        </a:p>
      </dgm:t>
    </dgm:pt>
    <dgm:pt modelId="{37C185A0-78DE-4ADA-8662-80633905A787}" type="pres">
      <dgm:prSet presAssocID="{9EDF9AFA-88B8-40AE-AF3A-70BDB59F719C}" presName="spacer" presStyleCnt="0"/>
      <dgm:spPr/>
    </dgm:pt>
    <dgm:pt modelId="{592EE96A-1D01-4136-A7F6-829A29426171}" type="pres">
      <dgm:prSet presAssocID="{D38C55B2-A7A4-47CF-B342-331578CCEE8A}" presName="comp" presStyleCnt="0"/>
      <dgm:spPr/>
    </dgm:pt>
    <dgm:pt modelId="{2AC5A889-7C1B-4373-A164-43B97436A7CB}" type="pres">
      <dgm:prSet presAssocID="{D38C55B2-A7A4-47CF-B342-331578CCEE8A}" presName="box" presStyleLbl="node1" presStyleIdx="2" presStyleCnt="4" custLinFactNeighborX="117" custLinFactNeighborY="3193"/>
      <dgm:spPr/>
      <dgm:t>
        <a:bodyPr/>
        <a:lstStyle/>
        <a:p>
          <a:endParaRPr lang="en-US"/>
        </a:p>
      </dgm:t>
    </dgm:pt>
    <dgm:pt modelId="{0B2EF81C-95BA-4E54-814B-123DDEF29D82}" type="pres">
      <dgm:prSet presAssocID="{D38C55B2-A7A4-47CF-B342-331578CCEE8A}" presName="img" presStyleLbl="fgImgPlace1" presStyleIdx="2" presStyleCnt="4"/>
      <dgm:spPr>
        <a:noFill/>
        <a:ln>
          <a:noFill/>
        </a:ln>
      </dgm:spPr>
    </dgm:pt>
    <dgm:pt modelId="{DF3B2F68-BF72-4B95-AFD9-F6745C3AF926}" type="pres">
      <dgm:prSet presAssocID="{D38C55B2-A7A4-47CF-B342-331578CCEE8A}" presName="text" presStyleLbl="node1" presStyleIdx="2" presStyleCnt="4">
        <dgm:presLayoutVars>
          <dgm:bulletEnabled val="1"/>
        </dgm:presLayoutVars>
      </dgm:prSet>
      <dgm:spPr/>
      <dgm:t>
        <a:bodyPr/>
        <a:lstStyle/>
        <a:p>
          <a:endParaRPr lang="en-US"/>
        </a:p>
      </dgm:t>
    </dgm:pt>
    <dgm:pt modelId="{94060240-8B82-4526-983F-C217594C032A}" type="pres">
      <dgm:prSet presAssocID="{5CAA1895-E560-4384-AA11-B1EE53F74071}" presName="spacer" presStyleCnt="0"/>
      <dgm:spPr/>
    </dgm:pt>
    <dgm:pt modelId="{60039F6A-5895-4D3D-86A0-58F3B2D243F2}" type="pres">
      <dgm:prSet presAssocID="{A75585AF-D754-42BC-85C3-51F99F41E92B}" presName="comp" presStyleCnt="0"/>
      <dgm:spPr/>
    </dgm:pt>
    <dgm:pt modelId="{60D2774C-4067-4589-91F7-D6DDA3EDAB80}" type="pres">
      <dgm:prSet presAssocID="{A75585AF-D754-42BC-85C3-51F99F41E92B}" presName="box" presStyleLbl="node1" presStyleIdx="3" presStyleCnt="4"/>
      <dgm:spPr/>
      <dgm:t>
        <a:bodyPr/>
        <a:lstStyle/>
        <a:p>
          <a:endParaRPr lang="en-US"/>
        </a:p>
      </dgm:t>
    </dgm:pt>
    <dgm:pt modelId="{43F1D2BF-DE28-4B7E-B096-420EC043DD9D}" type="pres">
      <dgm:prSet presAssocID="{A75585AF-D754-42BC-85C3-51F99F41E92B}" presName="img" presStyleLbl="fgImgPlace1" presStyleIdx="3" presStyleCnt="4"/>
      <dgm:spPr>
        <a:noFill/>
        <a:ln>
          <a:noFill/>
        </a:ln>
      </dgm:spPr>
    </dgm:pt>
    <dgm:pt modelId="{0284A595-31BD-4597-820E-17423106C296}" type="pres">
      <dgm:prSet presAssocID="{A75585AF-D754-42BC-85C3-51F99F41E92B}" presName="text" presStyleLbl="node1" presStyleIdx="3" presStyleCnt="4">
        <dgm:presLayoutVars>
          <dgm:bulletEnabled val="1"/>
        </dgm:presLayoutVars>
      </dgm:prSet>
      <dgm:spPr/>
      <dgm:t>
        <a:bodyPr/>
        <a:lstStyle/>
        <a:p>
          <a:endParaRPr lang="en-US"/>
        </a:p>
      </dgm:t>
    </dgm:pt>
  </dgm:ptLst>
  <dgm:cxnLst>
    <dgm:cxn modelId="{B00F2FAF-1092-4B84-B1B4-5E5A8236BCAE}" srcId="{21B567AC-5629-4AB2-B1C4-975AF9259578}" destId="{D38C55B2-A7A4-47CF-B342-331578CCEE8A}" srcOrd="2" destOrd="0" parTransId="{7845B403-FCE0-4DA8-94BC-43293894ED29}" sibTransId="{5CAA1895-E560-4384-AA11-B1EE53F74071}"/>
    <dgm:cxn modelId="{CC5AF5FD-D33C-488D-B20B-F067512FBFF2}" type="presOf" srcId="{21B567AC-5629-4AB2-B1C4-975AF9259578}" destId="{3F5FFC81-4810-43D3-884A-3D92E0DD0761}" srcOrd="0" destOrd="0" presId="urn:microsoft.com/office/officeart/2005/8/layout/vList4#1"/>
    <dgm:cxn modelId="{1C1178DF-2F20-4B09-84E4-27C220A84BDA}" srcId="{D36E6465-9F9B-4133-8514-7047B369A15C}" destId="{96311BB7-549D-4221-9D6B-7E2DCA71FE32}" srcOrd="0" destOrd="0" parTransId="{299E06FE-8D53-4317-8565-A7F1B92E6355}" sibTransId="{F7541181-CB4F-4FB4-81EA-026222E67691}"/>
    <dgm:cxn modelId="{84BA9305-9DEB-4F1C-9AAA-EE1D046B3F37}" srcId="{21B567AC-5629-4AB2-B1C4-975AF9259578}" destId="{D36E6465-9F9B-4133-8514-7047B369A15C}" srcOrd="0" destOrd="0" parTransId="{BB9F0534-E309-4DB1-9ABA-8F1F53EB6C41}" sibTransId="{C52EE01C-830A-4F61-A54D-4936202C0DEF}"/>
    <dgm:cxn modelId="{151D3201-9E31-4CCC-A1D9-D308B6BACBEE}" type="presOf" srcId="{56AAFC23-D14F-4C36-9AA5-27FE6DCF91D8}" destId="{0284A595-31BD-4597-820E-17423106C296}" srcOrd="1" destOrd="1" presId="urn:microsoft.com/office/officeart/2005/8/layout/vList4#1"/>
    <dgm:cxn modelId="{22528A35-4D6F-4829-B3A0-9F009A6E33FC}" type="presOf" srcId="{79126B5A-24E9-4450-85E1-BA0B2BB63888}" destId="{8C9CB815-0295-4049-982B-71B1BA34FE8B}" srcOrd="1" destOrd="1" presId="urn:microsoft.com/office/officeart/2005/8/layout/vList4#1"/>
    <dgm:cxn modelId="{4FD8FBB2-750B-4C6E-B0B7-0C31ADBB0EC9}" type="presOf" srcId="{65BA13BF-D8F7-4DD5-8520-BB3FF3DBD7CD}" destId="{2AC5A889-7C1B-4373-A164-43B97436A7CB}" srcOrd="0" destOrd="1" presId="urn:microsoft.com/office/officeart/2005/8/layout/vList4#1"/>
    <dgm:cxn modelId="{586C661D-C277-480B-A271-D3F4CEAEFB87}" type="presOf" srcId="{D38C55B2-A7A4-47CF-B342-331578CCEE8A}" destId="{DF3B2F68-BF72-4B95-AFD9-F6745C3AF926}" srcOrd="1" destOrd="0" presId="urn:microsoft.com/office/officeart/2005/8/layout/vList4#1"/>
    <dgm:cxn modelId="{5EAFFF6C-D58C-4078-B3CD-A24AA3271D7E}" type="presOf" srcId="{A75585AF-D754-42BC-85C3-51F99F41E92B}" destId="{0284A595-31BD-4597-820E-17423106C296}" srcOrd="1" destOrd="0" presId="urn:microsoft.com/office/officeart/2005/8/layout/vList4#1"/>
    <dgm:cxn modelId="{A0B6A19A-D204-4BB5-8F58-9A311D22811A}" srcId="{21B567AC-5629-4AB2-B1C4-975AF9259578}" destId="{A75585AF-D754-42BC-85C3-51F99F41E92B}" srcOrd="3" destOrd="0" parTransId="{B34F75F7-D71C-4564-BEC1-1E1663EE56A9}" sibTransId="{0731BAB9-7B6A-4133-B423-B1ABAD16C1C6}"/>
    <dgm:cxn modelId="{53C22C58-7DE8-492A-89BD-2552276F25DB}" srcId="{990C3F5D-8B25-4B8E-A106-91DCCB7161AE}" destId="{79126B5A-24E9-4450-85E1-BA0B2BB63888}" srcOrd="0" destOrd="0" parTransId="{77838556-5259-4CD2-AD3B-9E93F20996BA}" sibTransId="{10EE1CCF-2492-48BA-A630-B12EBAAE8D99}"/>
    <dgm:cxn modelId="{AF2CB28C-31F1-4943-BCD1-ADDA767E0CEB}" type="presOf" srcId="{D36E6465-9F9B-4133-8514-7047B369A15C}" destId="{39DF6BB0-CB1C-4678-8C07-28B150762CEB}" srcOrd="1" destOrd="0" presId="urn:microsoft.com/office/officeart/2005/8/layout/vList4#1"/>
    <dgm:cxn modelId="{507D5D1D-F8CD-40C6-84B2-80F1250DF797}" type="presOf" srcId="{D36E6465-9F9B-4133-8514-7047B369A15C}" destId="{7A41429B-0AAE-4CB1-9722-47D8C6F299B4}" srcOrd="0" destOrd="0" presId="urn:microsoft.com/office/officeart/2005/8/layout/vList4#1"/>
    <dgm:cxn modelId="{5688C1FF-19FD-44A2-A768-6B04CC89DB49}" type="presOf" srcId="{65BA13BF-D8F7-4DD5-8520-BB3FF3DBD7CD}" destId="{DF3B2F68-BF72-4B95-AFD9-F6745C3AF926}" srcOrd="1" destOrd="1" presId="urn:microsoft.com/office/officeart/2005/8/layout/vList4#1"/>
    <dgm:cxn modelId="{6B4FD509-72F6-4567-8F0C-97A5C1BF8A16}" type="presOf" srcId="{990C3F5D-8B25-4B8E-A106-91DCCB7161AE}" destId="{0F3F026D-CA0C-4784-B90E-789DAA9DB89C}" srcOrd="0" destOrd="0" presId="urn:microsoft.com/office/officeart/2005/8/layout/vList4#1"/>
    <dgm:cxn modelId="{5B975D06-0125-448B-B044-D38F5727917C}" srcId="{21B567AC-5629-4AB2-B1C4-975AF9259578}" destId="{990C3F5D-8B25-4B8E-A106-91DCCB7161AE}" srcOrd="1" destOrd="0" parTransId="{89AAF6F5-75C9-4BF6-B0F1-4B13156995DD}" sibTransId="{9EDF9AFA-88B8-40AE-AF3A-70BDB59F719C}"/>
    <dgm:cxn modelId="{0AFEA767-4C54-40E1-897D-506B937AEC3C}" type="presOf" srcId="{56AAFC23-D14F-4C36-9AA5-27FE6DCF91D8}" destId="{60D2774C-4067-4589-91F7-D6DDA3EDAB80}" srcOrd="0" destOrd="1" presId="urn:microsoft.com/office/officeart/2005/8/layout/vList4#1"/>
    <dgm:cxn modelId="{8BF53929-1B46-4799-B8EC-1D719C3725AD}" type="presOf" srcId="{96311BB7-549D-4221-9D6B-7E2DCA71FE32}" destId="{39DF6BB0-CB1C-4678-8C07-28B150762CEB}" srcOrd="1" destOrd="1" presId="urn:microsoft.com/office/officeart/2005/8/layout/vList4#1"/>
    <dgm:cxn modelId="{7A3D1182-0B82-4BD8-B2EE-9389E676F6CB}" srcId="{D38C55B2-A7A4-47CF-B342-331578CCEE8A}" destId="{65BA13BF-D8F7-4DD5-8520-BB3FF3DBD7CD}" srcOrd="0" destOrd="0" parTransId="{155C176B-85ED-42F1-BA9B-D31CA2B41A5E}" sibTransId="{FFC5D682-8D9F-4C8D-ADD2-BB952BD57AB9}"/>
    <dgm:cxn modelId="{789E1DB6-FACD-485F-BAEA-EB2D85F01385}" type="presOf" srcId="{A75585AF-D754-42BC-85C3-51F99F41E92B}" destId="{60D2774C-4067-4589-91F7-D6DDA3EDAB80}" srcOrd="0" destOrd="0" presId="urn:microsoft.com/office/officeart/2005/8/layout/vList4#1"/>
    <dgm:cxn modelId="{C0DBCCCA-7343-4417-89A7-E316D7548929}" type="presOf" srcId="{79126B5A-24E9-4450-85E1-BA0B2BB63888}" destId="{0F3F026D-CA0C-4784-B90E-789DAA9DB89C}" srcOrd="0" destOrd="1" presId="urn:microsoft.com/office/officeart/2005/8/layout/vList4#1"/>
    <dgm:cxn modelId="{F0480655-322A-4C71-B833-1E72D83C3F86}" type="presOf" srcId="{990C3F5D-8B25-4B8E-A106-91DCCB7161AE}" destId="{8C9CB815-0295-4049-982B-71B1BA34FE8B}" srcOrd="1" destOrd="0" presId="urn:microsoft.com/office/officeart/2005/8/layout/vList4#1"/>
    <dgm:cxn modelId="{E6451F5A-A0E1-4E20-9A85-67763C6B5B80}" type="presOf" srcId="{96311BB7-549D-4221-9D6B-7E2DCA71FE32}" destId="{7A41429B-0AAE-4CB1-9722-47D8C6F299B4}" srcOrd="0" destOrd="1" presId="urn:microsoft.com/office/officeart/2005/8/layout/vList4#1"/>
    <dgm:cxn modelId="{C09A489D-0EDF-4963-8D15-B7AFA9D517DB}" type="presOf" srcId="{D38C55B2-A7A4-47CF-B342-331578CCEE8A}" destId="{2AC5A889-7C1B-4373-A164-43B97436A7CB}" srcOrd="0" destOrd="0" presId="urn:microsoft.com/office/officeart/2005/8/layout/vList4#1"/>
    <dgm:cxn modelId="{52ECB412-DC8F-4EF3-8711-F494D1042D73}" srcId="{A75585AF-D754-42BC-85C3-51F99F41E92B}" destId="{56AAFC23-D14F-4C36-9AA5-27FE6DCF91D8}" srcOrd="0" destOrd="0" parTransId="{9E2C307A-47E8-4CBF-B89B-6F1F2DE849E0}" sibTransId="{D852C0FB-63FA-4161-9711-4BCDD0A74A87}"/>
    <dgm:cxn modelId="{497744D9-F034-443C-9A6E-24256F02FED9}" type="presParOf" srcId="{3F5FFC81-4810-43D3-884A-3D92E0DD0761}" destId="{DAD05926-CA24-4D79-8D96-773B32DCDD3D}" srcOrd="0" destOrd="0" presId="urn:microsoft.com/office/officeart/2005/8/layout/vList4#1"/>
    <dgm:cxn modelId="{521ACF62-B1F5-4838-BC43-44B09D45972A}" type="presParOf" srcId="{DAD05926-CA24-4D79-8D96-773B32DCDD3D}" destId="{7A41429B-0AAE-4CB1-9722-47D8C6F299B4}" srcOrd="0" destOrd="0" presId="urn:microsoft.com/office/officeart/2005/8/layout/vList4#1"/>
    <dgm:cxn modelId="{BB5B50E3-D74C-4B8E-A576-4D87F0DA199C}" type="presParOf" srcId="{DAD05926-CA24-4D79-8D96-773B32DCDD3D}" destId="{20F8C3C3-D1A1-48C2-AEF9-8E16A75D3E61}" srcOrd="1" destOrd="0" presId="urn:microsoft.com/office/officeart/2005/8/layout/vList4#1"/>
    <dgm:cxn modelId="{5D9E8DE3-08BF-4B1D-A744-BB019923E1A5}" type="presParOf" srcId="{DAD05926-CA24-4D79-8D96-773B32DCDD3D}" destId="{39DF6BB0-CB1C-4678-8C07-28B150762CEB}" srcOrd="2" destOrd="0" presId="urn:microsoft.com/office/officeart/2005/8/layout/vList4#1"/>
    <dgm:cxn modelId="{E5E42509-D0EF-4469-9952-49293083C725}" type="presParOf" srcId="{3F5FFC81-4810-43D3-884A-3D92E0DD0761}" destId="{BFD23637-F093-4808-9A4F-A9912101C6D9}" srcOrd="1" destOrd="0" presId="urn:microsoft.com/office/officeart/2005/8/layout/vList4#1"/>
    <dgm:cxn modelId="{069119F4-357A-4A1A-90FC-61D543B8C9A3}" type="presParOf" srcId="{3F5FFC81-4810-43D3-884A-3D92E0DD0761}" destId="{414697EB-FF9F-49A8-8D7B-50CB250C1A3E}" srcOrd="2" destOrd="0" presId="urn:microsoft.com/office/officeart/2005/8/layout/vList4#1"/>
    <dgm:cxn modelId="{6B5F5772-E470-462F-B6E1-081904A686DC}" type="presParOf" srcId="{414697EB-FF9F-49A8-8D7B-50CB250C1A3E}" destId="{0F3F026D-CA0C-4784-B90E-789DAA9DB89C}" srcOrd="0" destOrd="0" presId="urn:microsoft.com/office/officeart/2005/8/layout/vList4#1"/>
    <dgm:cxn modelId="{2F0929BC-7291-4AE0-AFE1-24BC511184F4}" type="presParOf" srcId="{414697EB-FF9F-49A8-8D7B-50CB250C1A3E}" destId="{862315B9-66EE-4541-A620-8568C27B56B4}" srcOrd="1" destOrd="0" presId="urn:microsoft.com/office/officeart/2005/8/layout/vList4#1"/>
    <dgm:cxn modelId="{E56F690D-6092-455D-ACD6-EC801195E887}" type="presParOf" srcId="{414697EB-FF9F-49A8-8D7B-50CB250C1A3E}" destId="{8C9CB815-0295-4049-982B-71B1BA34FE8B}" srcOrd="2" destOrd="0" presId="urn:microsoft.com/office/officeart/2005/8/layout/vList4#1"/>
    <dgm:cxn modelId="{62052F79-767B-4CAD-B026-894A18F55A2E}" type="presParOf" srcId="{3F5FFC81-4810-43D3-884A-3D92E0DD0761}" destId="{37C185A0-78DE-4ADA-8662-80633905A787}" srcOrd="3" destOrd="0" presId="urn:microsoft.com/office/officeart/2005/8/layout/vList4#1"/>
    <dgm:cxn modelId="{7A5F56D1-ADDB-4087-9162-52D5057DC48E}" type="presParOf" srcId="{3F5FFC81-4810-43D3-884A-3D92E0DD0761}" destId="{592EE96A-1D01-4136-A7F6-829A29426171}" srcOrd="4" destOrd="0" presId="urn:microsoft.com/office/officeart/2005/8/layout/vList4#1"/>
    <dgm:cxn modelId="{C371D1BB-CD26-43F3-9E92-0A556A189033}" type="presParOf" srcId="{592EE96A-1D01-4136-A7F6-829A29426171}" destId="{2AC5A889-7C1B-4373-A164-43B97436A7CB}" srcOrd="0" destOrd="0" presId="urn:microsoft.com/office/officeart/2005/8/layout/vList4#1"/>
    <dgm:cxn modelId="{B29E32C3-370C-4403-886E-89C24B511218}" type="presParOf" srcId="{592EE96A-1D01-4136-A7F6-829A29426171}" destId="{0B2EF81C-95BA-4E54-814B-123DDEF29D82}" srcOrd="1" destOrd="0" presId="urn:microsoft.com/office/officeart/2005/8/layout/vList4#1"/>
    <dgm:cxn modelId="{DDF4650C-E7C4-4923-93FD-F463182E2AA8}" type="presParOf" srcId="{592EE96A-1D01-4136-A7F6-829A29426171}" destId="{DF3B2F68-BF72-4B95-AFD9-F6745C3AF926}" srcOrd="2" destOrd="0" presId="urn:microsoft.com/office/officeart/2005/8/layout/vList4#1"/>
    <dgm:cxn modelId="{C22CC1D0-3418-45EA-8978-09B6B00C75AF}" type="presParOf" srcId="{3F5FFC81-4810-43D3-884A-3D92E0DD0761}" destId="{94060240-8B82-4526-983F-C217594C032A}" srcOrd="5" destOrd="0" presId="urn:microsoft.com/office/officeart/2005/8/layout/vList4#1"/>
    <dgm:cxn modelId="{3F54FA2B-9520-497F-A610-67F092286536}" type="presParOf" srcId="{3F5FFC81-4810-43D3-884A-3D92E0DD0761}" destId="{60039F6A-5895-4D3D-86A0-58F3B2D243F2}" srcOrd="6" destOrd="0" presId="urn:microsoft.com/office/officeart/2005/8/layout/vList4#1"/>
    <dgm:cxn modelId="{BF71FED4-9A9C-4191-8A8E-B8EAFE48D117}" type="presParOf" srcId="{60039F6A-5895-4D3D-86A0-58F3B2D243F2}" destId="{60D2774C-4067-4589-91F7-D6DDA3EDAB80}" srcOrd="0" destOrd="0" presId="urn:microsoft.com/office/officeart/2005/8/layout/vList4#1"/>
    <dgm:cxn modelId="{3EFFD683-88B5-4E04-B913-932A2AA1E8F7}" type="presParOf" srcId="{60039F6A-5895-4D3D-86A0-58F3B2D243F2}" destId="{43F1D2BF-DE28-4B7E-B096-420EC043DD9D}" srcOrd="1" destOrd="0" presId="urn:microsoft.com/office/officeart/2005/8/layout/vList4#1"/>
    <dgm:cxn modelId="{7E65B7C9-276E-4BC8-8DF1-29FA17BC4E5E}" type="presParOf" srcId="{60039F6A-5895-4D3D-86A0-58F3B2D243F2}" destId="{0284A595-31BD-4597-820E-17423106C296}"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B89DB0-01FA-45A6-AA6D-CD1F352FBFB9}">
      <dsp:nvSpPr>
        <dsp:cNvPr id="0" name=""/>
        <dsp:cNvSpPr/>
      </dsp:nvSpPr>
      <dsp:spPr>
        <a:xfrm>
          <a:off x="4411710" y="2323710"/>
          <a:ext cx="3714666" cy="751350"/>
        </a:xfrm>
        <a:custGeom>
          <a:avLst/>
          <a:gdLst/>
          <a:ahLst/>
          <a:cxnLst/>
          <a:rect l="0" t="0" r="0" b="0"/>
          <a:pathLst>
            <a:path>
              <a:moveTo>
                <a:pt x="0" y="0"/>
              </a:moveTo>
              <a:lnTo>
                <a:pt x="0" y="703695"/>
              </a:lnTo>
              <a:lnTo>
                <a:pt x="3714666" y="703695"/>
              </a:lnTo>
              <a:lnTo>
                <a:pt x="3714666" y="7513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9E9AD-D334-4C4E-80F6-981AC7E58343}">
      <dsp:nvSpPr>
        <dsp:cNvPr id="0" name=""/>
        <dsp:cNvSpPr/>
      </dsp:nvSpPr>
      <dsp:spPr>
        <a:xfrm>
          <a:off x="4411710" y="2323710"/>
          <a:ext cx="2484957" cy="751350"/>
        </a:xfrm>
        <a:custGeom>
          <a:avLst/>
          <a:gdLst/>
          <a:ahLst/>
          <a:cxnLst/>
          <a:rect l="0" t="0" r="0" b="0"/>
          <a:pathLst>
            <a:path>
              <a:moveTo>
                <a:pt x="0" y="0"/>
              </a:moveTo>
              <a:lnTo>
                <a:pt x="0" y="703695"/>
              </a:lnTo>
              <a:lnTo>
                <a:pt x="2484957" y="703695"/>
              </a:lnTo>
              <a:lnTo>
                <a:pt x="2484957" y="7513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3F1AF-E15B-4041-9B48-AF26EFD6F874}">
      <dsp:nvSpPr>
        <dsp:cNvPr id="0" name=""/>
        <dsp:cNvSpPr/>
      </dsp:nvSpPr>
      <dsp:spPr>
        <a:xfrm>
          <a:off x="4411710" y="2323710"/>
          <a:ext cx="1319773" cy="751350"/>
        </a:xfrm>
        <a:custGeom>
          <a:avLst/>
          <a:gdLst/>
          <a:ahLst/>
          <a:cxnLst/>
          <a:rect l="0" t="0" r="0" b="0"/>
          <a:pathLst>
            <a:path>
              <a:moveTo>
                <a:pt x="0" y="0"/>
              </a:moveTo>
              <a:lnTo>
                <a:pt x="0" y="703695"/>
              </a:lnTo>
              <a:lnTo>
                <a:pt x="1319773" y="703695"/>
              </a:lnTo>
              <a:lnTo>
                <a:pt x="1319773" y="7513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BFD420-2209-41F4-8C00-9451120590F8}">
      <dsp:nvSpPr>
        <dsp:cNvPr id="0" name=""/>
        <dsp:cNvSpPr/>
      </dsp:nvSpPr>
      <dsp:spPr>
        <a:xfrm>
          <a:off x="4365990" y="2323710"/>
          <a:ext cx="91440" cy="751350"/>
        </a:xfrm>
        <a:custGeom>
          <a:avLst/>
          <a:gdLst/>
          <a:ahLst/>
          <a:cxnLst/>
          <a:rect l="0" t="0" r="0" b="0"/>
          <a:pathLst>
            <a:path>
              <a:moveTo>
                <a:pt x="45720" y="0"/>
              </a:moveTo>
              <a:lnTo>
                <a:pt x="45720" y="703695"/>
              </a:lnTo>
              <a:lnTo>
                <a:pt x="55019" y="703695"/>
              </a:lnTo>
              <a:lnTo>
                <a:pt x="55019" y="7513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EAA7D-F82C-47DE-A406-FC2EE58CEC63}">
      <dsp:nvSpPr>
        <dsp:cNvPr id="0" name=""/>
        <dsp:cNvSpPr/>
      </dsp:nvSpPr>
      <dsp:spPr>
        <a:xfrm>
          <a:off x="3003800" y="2323710"/>
          <a:ext cx="1407909" cy="751350"/>
        </a:xfrm>
        <a:custGeom>
          <a:avLst/>
          <a:gdLst/>
          <a:ahLst/>
          <a:cxnLst/>
          <a:rect l="0" t="0" r="0" b="0"/>
          <a:pathLst>
            <a:path>
              <a:moveTo>
                <a:pt x="1407909" y="0"/>
              </a:moveTo>
              <a:lnTo>
                <a:pt x="1407909" y="703695"/>
              </a:lnTo>
              <a:lnTo>
                <a:pt x="0" y="703695"/>
              </a:lnTo>
              <a:lnTo>
                <a:pt x="0" y="7513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6B59FC-FAB7-420B-815E-6A64838E1543}">
      <dsp:nvSpPr>
        <dsp:cNvPr id="0" name=""/>
        <dsp:cNvSpPr/>
      </dsp:nvSpPr>
      <dsp:spPr>
        <a:xfrm>
          <a:off x="1730388" y="2323710"/>
          <a:ext cx="2681322" cy="751350"/>
        </a:xfrm>
        <a:custGeom>
          <a:avLst/>
          <a:gdLst/>
          <a:ahLst/>
          <a:cxnLst/>
          <a:rect l="0" t="0" r="0" b="0"/>
          <a:pathLst>
            <a:path>
              <a:moveTo>
                <a:pt x="2681322" y="0"/>
              </a:moveTo>
              <a:lnTo>
                <a:pt x="2681322" y="703695"/>
              </a:lnTo>
              <a:lnTo>
                <a:pt x="0" y="703695"/>
              </a:lnTo>
              <a:lnTo>
                <a:pt x="0" y="7513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B1559-E7BB-44AE-A654-7055E258F85A}">
      <dsp:nvSpPr>
        <dsp:cNvPr id="0" name=""/>
        <dsp:cNvSpPr/>
      </dsp:nvSpPr>
      <dsp:spPr>
        <a:xfrm>
          <a:off x="614982" y="2323710"/>
          <a:ext cx="3796728" cy="751350"/>
        </a:xfrm>
        <a:custGeom>
          <a:avLst/>
          <a:gdLst/>
          <a:ahLst/>
          <a:cxnLst/>
          <a:rect l="0" t="0" r="0" b="0"/>
          <a:pathLst>
            <a:path>
              <a:moveTo>
                <a:pt x="3796728" y="0"/>
              </a:moveTo>
              <a:lnTo>
                <a:pt x="3796728" y="703695"/>
              </a:lnTo>
              <a:lnTo>
                <a:pt x="0" y="703695"/>
              </a:lnTo>
              <a:lnTo>
                <a:pt x="0" y="7513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89DFC-0E35-4C2C-9987-7C927E327165}">
      <dsp:nvSpPr>
        <dsp:cNvPr id="0" name=""/>
        <dsp:cNvSpPr/>
      </dsp:nvSpPr>
      <dsp:spPr>
        <a:xfrm>
          <a:off x="1228068" y="607593"/>
          <a:ext cx="6367283" cy="17161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8820" numCol="1" spcCol="1270" anchor="t" anchorCtr="0">
          <a:noAutofit/>
        </a:bodyPr>
        <a:lstStyle/>
        <a:p>
          <a:pPr lvl="0" algn="ctr" defTabSz="1244600">
            <a:lnSpc>
              <a:spcPct val="90000"/>
            </a:lnSpc>
            <a:spcBef>
              <a:spcPct val="0"/>
            </a:spcBef>
            <a:spcAft>
              <a:spcPct val="35000"/>
            </a:spcAft>
          </a:pPr>
          <a:r>
            <a:rPr lang="en-US" sz="2800" b="1" kern="1200" dirty="0" smtClean="0"/>
            <a:t>Office of Innovation and Improvement</a:t>
          </a:r>
          <a:endParaRPr lang="en-US" sz="2800" b="1" kern="1200" dirty="0"/>
        </a:p>
      </dsp:txBody>
      <dsp:txXfrm>
        <a:off x="1228068" y="607593"/>
        <a:ext cx="6367283" cy="1716116"/>
      </dsp:txXfrm>
    </dsp:sp>
    <dsp:sp modelId="{F5FAE9FF-0774-44AA-A62D-A3FA1FC68BE9}">
      <dsp:nvSpPr>
        <dsp:cNvPr id="0" name=""/>
        <dsp:cNvSpPr/>
      </dsp:nvSpPr>
      <dsp:spPr>
        <a:xfrm>
          <a:off x="1798662" y="1076832"/>
          <a:ext cx="5714213" cy="136156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en-US" sz="1800" kern="1200" dirty="0" smtClean="0"/>
            <a:t>James Shelton III, Assistant Deputy Secretary</a:t>
          </a:r>
        </a:p>
        <a:p>
          <a:pPr lvl="0" algn="ctr" defTabSz="800100">
            <a:lnSpc>
              <a:spcPct val="90000"/>
            </a:lnSpc>
            <a:spcBef>
              <a:spcPct val="0"/>
            </a:spcBef>
            <a:spcAft>
              <a:spcPct val="35000"/>
            </a:spcAft>
          </a:pPr>
          <a:r>
            <a:rPr lang="en-US" sz="1800" kern="1200" dirty="0" smtClean="0"/>
            <a:t>Margo Anderson, Associate Assistant Deputy Secretary</a:t>
          </a:r>
        </a:p>
        <a:p>
          <a:pPr lvl="0" algn="ctr" defTabSz="800100">
            <a:lnSpc>
              <a:spcPct val="90000"/>
            </a:lnSpc>
            <a:spcBef>
              <a:spcPct val="0"/>
            </a:spcBef>
            <a:spcAft>
              <a:spcPct val="35000"/>
            </a:spcAft>
          </a:pPr>
          <a:r>
            <a:rPr lang="en-US" sz="1800" kern="1200" dirty="0" smtClean="0"/>
            <a:t>Nadya Dabby, Associate Assistant Deputy Secretary</a:t>
          </a:r>
        </a:p>
      </dsp:txBody>
      <dsp:txXfrm>
        <a:off x="1798662" y="1076832"/>
        <a:ext cx="5714213" cy="1361568"/>
      </dsp:txXfrm>
    </dsp:sp>
    <dsp:sp modelId="{252C970F-BF16-4A0A-A522-637D6E77A75E}">
      <dsp:nvSpPr>
        <dsp:cNvPr id="0" name=""/>
        <dsp:cNvSpPr/>
      </dsp:nvSpPr>
      <dsp:spPr>
        <a:xfrm>
          <a:off x="79605" y="3075060"/>
          <a:ext cx="1070752" cy="12195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28820" numCol="1" spcCol="1270" anchor="ctr" anchorCtr="0">
          <a:noAutofit/>
        </a:bodyPr>
        <a:lstStyle/>
        <a:p>
          <a:pPr lvl="0" algn="ctr" defTabSz="844550">
            <a:lnSpc>
              <a:spcPct val="90000"/>
            </a:lnSpc>
            <a:spcBef>
              <a:spcPct val="0"/>
            </a:spcBef>
            <a:spcAft>
              <a:spcPct val="35000"/>
            </a:spcAft>
          </a:pPr>
          <a:r>
            <a:rPr lang="en-US" sz="1900" kern="1200" dirty="0" smtClean="0"/>
            <a:t>Executive office</a:t>
          </a:r>
          <a:endParaRPr lang="en-US" sz="1900" kern="1200" dirty="0"/>
        </a:p>
      </dsp:txBody>
      <dsp:txXfrm>
        <a:off x="79605" y="3075060"/>
        <a:ext cx="1070752" cy="1219512"/>
      </dsp:txXfrm>
    </dsp:sp>
    <dsp:sp modelId="{923223AD-3361-4676-8AC3-231EA3F314CC}">
      <dsp:nvSpPr>
        <dsp:cNvPr id="0" name=""/>
        <dsp:cNvSpPr/>
      </dsp:nvSpPr>
      <dsp:spPr>
        <a:xfrm>
          <a:off x="75398" y="4095731"/>
          <a:ext cx="1022539" cy="56516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dirty="0" smtClean="0"/>
            <a:t>Pat Knight, Executive Officer</a:t>
          </a:r>
          <a:endParaRPr lang="en-US" sz="1200" kern="1200" dirty="0"/>
        </a:p>
      </dsp:txBody>
      <dsp:txXfrm>
        <a:off x="75398" y="4095731"/>
        <a:ext cx="1022539" cy="565168"/>
      </dsp:txXfrm>
    </dsp:sp>
    <dsp:sp modelId="{DB881EF4-3278-47B8-9A79-A6137756C7AC}">
      <dsp:nvSpPr>
        <dsp:cNvPr id="0" name=""/>
        <dsp:cNvSpPr/>
      </dsp:nvSpPr>
      <dsp:spPr>
        <a:xfrm>
          <a:off x="1271531" y="3075060"/>
          <a:ext cx="917713" cy="1232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28820" numCol="1" spcCol="1270" anchor="ctr" anchorCtr="0">
          <a:noAutofit/>
        </a:bodyPr>
        <a:lstStyle/>
        <a:p>
          <a:pPr lvl="0" algn="ctr" defTabSz="844550">
            <a:lnSpc>
              <a:spcPct val="90000"/>
            </a:lnSpc>
            <a:spcBef>
              <a:spcPct val="0"/>
            </a:spcBef>
            <a:spcAft>
              <a:spcPct val="35000"/>
            </a:spcAft>
          </a:pPr>
          <a:r>
            <a:rPr lang="en-US" sz="1900" kern="1200" dirty="0" smtClean="0"/>
            <a:t>Charter Schools program</a:t>
          </a:r>
          <a:endParaRPr lang="en-US" sz="1900" kern="1200" dirty="0"/>
        </a:p>
      </dsp:txBody>
      <dsp:txXfrm>
        <a:off x="1271531" y="3075060"/>
        <a:ext cx="917713" cy="1232410"/>
      </dsp:txXfrm>
    </dsp:sp>
    <dsp:sp modelId="{2BAD12A6-E627-46C5-9846-4014FB4863D7}">
      <dsp:nvSpPr>
        <dsp:cNvPr id="0" name=""/>
        <dsp:cNvSpPr/>
      </dsp:nvSpPr>
      <dsp:spPr>
        <a:xfrm>
          <a:off x="1348425" y="4086685"/>
          <a:ext cx="826783" cy="55558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dirty="0" smtClean="0"/>
            <a:t>Stefan Huh, Director</a:t>
          </a:r>
          <a:endParaRPr lang="en-US" sz="1200" kern="1200" dirty="0"/>
        </a:p>
      </dsp:txBody>
      <dsp:txXfrm>
        <a:off x="1348425" y="4086685"/>
        <a:ext cx="826783" cy="555581"/>
      </dsp:txXfrm>
    </dsp:sp>
    <dsp:sp modelId="{FBB7EC3E-5EF6-4FD5-B439-648DF2D8B737}">
      <dsp:nvSpPr>
        <dsp:cNvPr id="0" name=""/>
        <dsp:cNvSpPr/>
      </dsp:nvSpPr>
      <dsp:spPr>
        <a:xfrm>
          <a:off x="2324601" y="3075060"/>
          <a:ext cx="1358398" cy="11349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28820" numCol="1" spcCol="1270" anchor="ctr" anchorCtr="0">
          <a:noAutofit/>
        </a:bodyPr>
        <a:lstStyle/>
        <a:p>
          <a:pPr lvl="0" algn="ctr" defTabSz="933450">
            <a:lnSpc>
              <a:spcPct val="90000"/>
            </a:lnSpc>
            <a:spcBef>
              <a:spcPct val="0"/>
            </a:spcBef>
            <a:spcAft>
              <a:spcPct val="35000"/>
            </a:spcAft>
          </a:pPr>
          <a:r>
            <a:rPr lang="en-US" sz="2100" kern="1200" dirty="0" smtClean="0"/>
            <a:t>Improvement Programs</a:t>
          </a:r>
          <a:endParaRPr lang="en-US" sz="2100" kern="1200" dirty="0"/>
        </a:p>
      </dsp:txBody>
      <dsp:txXfrm>
        <a:off x="2324601" y="3075060"/>
        <a:ext cx="1358398" cy="1134975"/>
      </dsp:txXfrm>
    </dsp:sp>
    <dsp:sp modelId="{B42E3E04-22C9-4A5C-B6ED-A2CFF6AAA56D}">
      <dsp:nvSpPr>
        <dsp:cNvPr id="0" name=""/>
        <dsp:cNvSpPr/>
      </dsp:nvSpPr>
      <dsp:spPr>
        <a:xfrm>
          <a:off x="2442939" y="3997960"/>
          <a:ext cx="1240061" cy="50194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dirty="0" smtClean="0"/>
            <a:t>Edith Harvey, Director</a:t>
          </a:r>
          <a:endParaRPr lang="en-US" sz="1200" kern="1200" dirty="0"/>
        </a:p>
      </dsp:txBody>
      <dsp:txXfrm>
        <a:off x="2442939" y="3997960"/>
        <a:ext cx="1240061" cy="501945"/>
      </dsp:txXfrm>
    </dsp:sp>
    <dsp:sp modelId="{CC8545B7-4017-4F7A-9D6E-778A7FEBF0FE}">
      <dsp:nvSpPr>
        <dsp:cNvPr id="0" name=""/>
        <dsp:cNvSpPr/>
      </dsp:nvSpPr>
      <dsp:spPr>
        <a:xfrm>
          <a:off x="3784389" y="3075060"/>
          <a:ext cx="1273242" cy="12623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28820" numCol="1" spcCol="1270" anchor="ctr" anchorCtr="0">
          <a:noAutofit/>
        </a:bodyPr>
        <a:lstStyle/>
        <a:p>
          <a:pPr lvl="0" algn="ctr" defTabSz="844550">
            <a:lnSpc>
              <a:spcPct val="90000"/>
            </a:lnSpc>
            <a:spcBef>
              <a:spcPct val="0"/>
            </a:spcBef>
            <a:spcAft>
              <a:spcPct val="35000"/>
            </a:spcAft>
          </a:pPr>
          <a:r>
            <a:rPr lang="en-US" sz="1900" kern="1200" dirty="0" smtClean="0"/>
            <a:t>Parental Options and Information</a:t>
          </a:r>
          <a:endParaRPr lang="en-US" sz="1900" kern="1200" dirty="0"/>
        </a:p>
      </dsp:txBody>
      <dsp:txXfrm>
        <a:off x="3784389" y="3075060"/>
        <a:ext cx="1273242" cy="1262336"/>
      </dsp:txXfrm>
    </dsp:sp>
    <dsp:sp modelId="{5982AD50-8F68-4A34-9D2F-DB88075AD7C2}">
      <dsp:nvSpPr>
        <dsp:cNvPr id="0" name=""/>
        <dsp:cNvSpPr/>
      </dsp:nvSpPr>
      <dsp:spPr>
        <a:xfrm>
          <a:off x="3814652" y="4145279"/>
          <a:ext cx="1267887" cy="4830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dirty="0" smtClean="0"/>
            <a:t>Anna Hinton, Director</a:t>
          </a:r>
          <a:endParaRPr lang="en-US" sz="1200" kern="1200" dirty="0"/>
        </a:p>
      </dsp:txBody>
      <dsp:txXfrm>
        <a:off x="3814652" y="4145279"/>
        <a:ext cx="1267887" cy="483063"/>
      </dsp:txXfrm>
    </dsp:sp>
    <dsp:sp modelId="{043E7B88-F76C-4369-BC0B-CD4BA4B05F52}">
      <dsp:nvSpPr>
        <dsp:cNvPr id="0" name=""/>
        <dsp:cNvSpPr/>
      </dsp:nvSpPr>
      <dsp:spPr>
        <a:xfrm>
          <a:off x="5225886" y="3075060"/>
          <a:ext cx="1011196" cy="1281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28820" numCol="1" spcCol="1270" anchor="ctr" anchorCtr="0">
          <a:noAutofit/>
        </a:bodyPr>
        <a:lstStyle/>
        <a:p>
          <a:pPr lvl="0" algn="ctr" defTabSz="844550">
            <a:lnSpc>
              <a:spcPct val="90000"/>
            </a:lnSpc>
            <a:spcBef>
              <a:spcPct val="0"/>
            </a:spcBef>
            <a:spcAft>
              <a:spcPct val="35000"/>
            </a:spcAft>
          </a:pPr>
          <a:r>
            <a:rPr lang="en-US" sz="1900" kern="1200" dirty="0" smtClean="0"/>
            <a:t>Teacher Quality programs</a:t>
          </a:r>
          <a:endParaRPr lang="en-US" sz="1900" kern="1200" dirty="0"/>
        </a:p>
      </dsp:txBody>
      <dsp:txXfrm>
        <a:off x="5225886" y="3075060"/>
        <a:ext cx="1011196" cy="1281547"/>
      </dsp:txXfrm>
    </dsp:sp>
    <dsp:sp modelId="{FBB7029D-769B-4106-A3D5-C43584C08BBD}">
      <dsp:nvSpPr>
        <dsp:cNvPr id="0" name=""/>
        <dsp:cNvSpPr/>
      </dsp:nvSpPr>
      <dsp:spPr>
        <a:xfrm>
          <a:off x="5244254" y="4145280"/>
          <a:ext cx="984868" cy="51675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dirty="0" smtClean="0"/>
            <a:t>Peggi Zelinko, Director</a:t>
          </a:r>
          <a:endParaRPr lang="en-US" sz="1200" kern="1200" dirty="0"/>
        </a:p>
      </dsp:txBody>
      <dsp:txXfrm>
        <a:off x="5244254" y="4145280"/>
        <a:ext cx="984868" cy="516753"/>
      </dsp:txXfrm>
    </dsp:sp>
    <dsp:sp modelId="{619AD766-15FB-477B-BBA1-BA12CF891C8E}">
      <dsp:nvSpPr>
        <dsp:cNvPr id="0" name=""/>
        <dsp:cNvSpPr/>
      </dsp:nvSpPr>
      <dsp:spPr>
        <a:xfrm>
          <a:off x="6367104" y="3075060"/>
          <a:ext cx="1059127" cy="130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28820" numCol="1" spcCol="1270" anchor="ctr" anchorCtr="0">
          <a:noAutofit/>
        </a:bodyPr>
        <a:lstStyle/>
        <a:p>
          <a:pPr lvl="0" algn="ctr" defTabSz="844550">
            <a:lnSpc>
              <a:spcPct val="90000"/>
            </a:lnSpc>
            <a:spcBef>
              <a:spcPct val="0"/>
            </a:spcBef>
            <a:spcAft>
              <a:spcPct val="35000"/>
            </a:spcAft>
          </a:pPr>
          <a:r>
            <a:rPr lang="en-US" sz="1900" kern="1200" dirty="0" smtClean="0"/>
            <a:t>Office of Non-Public Education</a:t>
          </a:r>
          <a:endParaRPr lang="en-US" sz="1900" kern="1200" dirty="0"/>
        </a:p>
      </dsp:txBody>
      <dsp:txXfrm>
        <a:off x="6367104" y="3075060"/>
        <a:ext cx="1059127" cy="1300106"/>
      </dsp:txXfrm>
    </dsp:sp>
    <dsp:sp modelId="{FAC08BFB-3221-4AFE-9F40-128AF31ECAAF}">
      <dsp:nvSpPr>
        <dsp:cNvPr id="0" name=""/>
        <dsp:cNvSpPr/>
      </dsp:nvSpPr>
      <dsp:spPr>
        <a:xfrm>
          <a:off x="6444461" y="4242195"/>
          <a:ext cx="913858" cy="55671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dirty="0" smtClean="0"/>
            <a:t>Maureen Dowling, Director</a:t>
          </a:r>
          <a:endParaRPr lang="en-US" sz="1200" kern="1200" dirty="0"/>
        </a:p>
      </dsp:txBody>
      <dsp:txXfrm>
        <a:off x="6444461" y="4242195"/>
        <a:ext cx="913858" cy="556713"/>
      </dsp:txXfrm>
    </dsp:sp>
    <dsp:sp modelId="{1703F73E-467C-48D2-8DD1-6E5084A899F4}">
      <dsp:nvSpPr>
        <dsp:cNvPr id="0" name=""/>
        <dsp:cNvSpPr/>
      </dsp:nvSpPr>
      <dsp:spPr>
        <a:xfrm>
          <a:off x="7510303" y="3075060"/>
          <a:ext cx="1232147" cy="1185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28820" numCol="1" spcCol="1270" anchor="ctr" anchorCtr="0">
          <a:noAutofit/>
        </a:bodyPr>
        <a:lstStyle/>
        <a:p>
          <a:pPr lvl="0" algn="ctr" defTabSz="844550">
            <a:lnSpc>
              <a:spcPct val="90000"/>
            </a:lnSpc>
            <a:spcBef>
              <a:spcPct val="0"/>
            </a:spcBef>
            <a:spcAft>
              <a:spcPct val="35000"/>
            </a:spcAft>
          </a:pPr>
          <a:r>
            <a:rPr lang="en-US" sz="1900" kern="1200" dirty="0" smtClean="0"/>
            <a:t>Investing in Innovation Program Office</a:t>
          </a:r>
          <a:endParaRPr lang="en-US" sz="1900" kern="1200" dirty="0"/>
        </a:p>
      </dsp:txBody>
      <dsp:txXfrm>
        <a:off x="7510303" y="3075060"/>
        <a:ext cx="1232147" cy="1185372"/>
      </dsp:txXfrm>
    </dsp:sp>
    <dsp:sp modelId="{22DB263A-CC18-480C-82AD-E8181012BCB2}">
      <dsp:nvSpPr>
        <dsp:cNvPr id="0" name=""/>
        <dsp:cNvSpPr/>
      </dsp:nvSpPr>
      <dsp:spPr>
        <a:xfrm>
          <a:off x="7586978" y="4145280"/>
          <a:ext cx="1099293" cy="5866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dirty="0" smtClean="0"/>
            <a:t>Carol Lyons, Director</a:t>
          </a:r>
          <a:endParaRPr lang="en-US" sz="1200" kern="1200" dirty="0"/>
        </a:p>
      </dsp:txBody>
      <dsp:txXfrm>
        <a:off x="7586978" y="4145280"/>
        <a:ext cx="1099293" cy="5866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CFADC7-B9BD-44BC-B200-B90177AEA9FA}">
      <dsp:nvSpPr>
        <dsp:cNvPr id="0" name=""/>
        <dsp:cNvSpPr/>
      </dsp:nvSpPr>
      <dsp:spPr>
        <a:xfrm>
          <a:off x="0" y="46401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193CA1-4E43-48B4-902C-2CF0FE04F441}">
      <dsp:nvSpPr>
        <dsp:cNvPr id="0" name=""/>
        <dsp:cNvSpPr/>
      </dsp:nvSpPr>
      <dsp:spPr>
        <a:xfrm>
          <a:off x="304800" y="6459"/>
          <a:ext cx="426720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BROWSE BY DATE</a:t>
          </a:r>
          <a:endParaRPr lang="en-US" sz="3100" kern="1200" dirty="0"/>
        </a:p>
      </dsp:txBody>
      <dsp:txXfrm>
        <a:off x="304800" y="6459"/>
        <a:ext cx="4267200" cy="915120"/>
      </dsp:txXfrm>
    </dsp:sp>
    <dsp:sp modelId="{9DD12A1C-59EA-40A6-98FA-B505F4C4AC58}">
      <dsp:nvSpPr>
        <dsp:cNvPr id="0" name=""/>
        <dsp:cNvSpPr/>
      </dsp:nvSpPr>
      <dsp:spPr>
        <a:xfrm>
          <a:off x="0" y="187017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A203B-90AA-4B0E-8950-23C9EF66D672}">
      <dsp:nvSpPr>
        <dsp:cNvPr id="0" name=""/>
        <dsp:cNvSpPr/>
      </dsp:nvSpPr>
      <dsp:spPr>
        <a:xfrm>
          <a:off x="304800" y="1412619"/>
          <a:ext cx="426720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BROWSE BY AGENCY</a:t>
          </a:r>
          <a:endParaRPr lang="en-US" sz="3100" kern="1200" dirty="0"/>
        </a:p>
      </dsp:txBody>
      <dsp:txXfrm>
        <a:off x="304800" y="1412619"/>
        <a:ext cx="4267200" cy="915120"/>
      </dsp:txXfrm>
    </dsp:sp>
    <dsp:sp modelId="{2C9885EB-240F-4779-97A8-28F002F1C888}">
      <dsp:nvSpPr>
        <dsp:cNvPr id="0" name=""/>
        <dsp:cNvSpPr/>
      </dsp:nvSpPr>
      <dsp:spPr>
        <a:xfrm>
          <a:off x="0" y="3276340"/>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ED3B3-67D1-4AB2-8BCF-B33AF23AA9F5}">
      <dsp:nvSpPr>
        <dsp:cNvPr id="0" name=""/>
        <dsp:cNvSpPr/>
      </dsp:nvSpPr>
      <dsp:spPr>
        <a:xfrm>
          <a:off x="304800" y="2818780"/>
          <a:ext cx="426720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BROWSE BY TOPIC</a:t>
          </a:r>
          <a:endParaRPr lang="en-US" sz="3100" kern="1200" dirty="0"/>
        </a:p>
      </dsp:txBody>
      <dsp:txXfrm>
        <a:off x="304800" y="2818780"/>
        <a:ext cx="4267200" cy="9151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41429B-0AAE-4CB1-9722-47D8C6F299B4}">
      <dsp:nvSpPr>
        <dsp:cNvPr id="0" name=""/>
        <dsp:cNvSpPr/>
      </dsp:nvSpPr>
      <dsp:spPr>
        <a:xfrm>
          <a:off x="0" y="0"/>
          <a:ext cx="6096000" cy="944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Notices</a:t>
          </a:r>
          <a:endParaRPr lang="en-US" sz="2800" kern="1200" dirty="0"/>
        </a:p>
        <a:p>
          <a:pPr marL="114300" lvl="1" indent="-114300" algn="l" defTabSz="533400">
            <a:lnSpc>
              <a:spcPct val="90000"/>
            </a:lnSpc>
            <a:spcBef>
              <a:spcPct val="0"/>
            </a:spcBef>
            <a:spcAft>
              <a:spcPct val="15000"/>
            </a:spcAft>
            <a:buChar char="••"/>
          </a:pPr>
          <a:r>
            <a:rPr lang="en-US" sz="1200" kern="1200" dirty="0" smtClean="0"/>
            <a:t>Non-rulemaking documents such as notices of meetings, GRANTS, hearings, information collections, and other announcements of public interest</a:t>
          </a:r>
          <a:endParaRPr lang="en-US" sz="1200" kern="1200" dirty="0"/>
        </a:p>
      </dsp:txBody>
      <dsp:txXfrm>
        <a:off x="1313656" y="0"/>
        <a:ext cx="4782343" cy="944562"/>
      </dsp:txXfrm>
    </dsp:sp>
    <dsp:sp modelId="{20F8C3C3-D1A1-48C2-AEF9-8E16A75D3E61}">
      <dsp:nvSpPr>
        <dsp:cNvPr id="0" name=""/>
        <dsp:cNvSpPr/>
      </dsp:nvSpPr>
      <dsp:spPr>
        <a:xfrm rot="5400000" flipH="1" flipV="1">
          <a:off x="-134942" y="338138"/>
          <a:ext cx="798515" cy="22383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0F3F026D-CA0C-4784-B90E-789DAA9DB89C}">
      <dsp:nvSpPr>
        <dsp:cNvPr id="0" name=""/>
        <dsp:cNvSpPr/>
      </dsp:nvSpPr>
      <dsp:spPr>
        <a:xfrm>
          <a:off x="0" y="1039018"/>
          <a:ext cx="6096000" cy="944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Proposed Rules</a:t>
          </a:r>
          <a:endParaRPr lang="en-US" sz="2800" kern="1200" dirty="0"/>
        </a:p>
        <a:p>
          <a:pPr marL="114300" lvl="1" indent="-114300" algn="l" defTabSz="533400">
            <a:lnSpc>
              <a:spcPct val="90000"/>
            </a:lnSpc>
            <a:spcBef>
              <a:spcPct val="0"/>
            </a:spcBef>
            <a:spcAft>
              <a:spcPct val="15000"/>
            </a:spcAft>
            <a:buChar char="••"/>
          </a:pPr>
          <a:r>
            <a:rPr lang="en-US" sz="1200" kern="1200" dirty="0" smtClean="0"/>
            <a:t>Announcements allowing people to submit comments to improve the final regulations</a:t>
          </a:r>
          <a:endParaRPr lang="en-US" sz="1200" kern="1200" dirty="0"/>
        </a:p>
      </dsp:txBody>
      <dsp:txXfrm>
        <a:off x="1313656" y="1039018"/>
        <a:ext cx="4782343" cy="944562"/>
      </dsp:txXfrm>
    </dsp:sp>
    <dsp:sp modelId="{862315B9-66EE-4541-A620-8568C27B56B4}">
      <dsp:nvSpPr>
        <dsp:cNvPr id="0" name=""/>
        <dsp:cNvSpPr/>
      </dsp:nvSpPr>
      <dsp:spPr>
        <a:xfrm flipH="1" flipV="1">
          <a:off x="304804" y="1403495"/>
          <a:ext cx="45720" cy="177796"/>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2AC5A889-7C1B-4373-A164-43B97436A7CB}">
      <dsp:nvSpPr>
        <dsp:cNvPr id="0" name=""/>
        <dsp:cNvSpPr/>
      </dsp:nvSpPr>
      <dsp:spPr>
        <a:xfrm>
          <a:off x="0" y="2108197"/>
          <a:ext cx="6096000" cy="944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Final Rules</a:t>
          </a:r>
          <a:endParaRPr lang="en-US" sz="2800" kern="1200" dirty="0"/>
        </a:p>
        <a:p>
          <a:pPr marL="114300" lvl="1" indent="-114300" algn="l" defTabSz="533400">
            <a:lnSpc>
              <a:spcPct val="90000"/>
            </a:lnSpc>
            <a:spcBef>
              <a:spcPct val="0"/>
            </a:spcBef>
            <a:spcAft>
              <a:spcPct val="15000"/>
            </a:spcAft>
            <a:buChar char="••"/>
          </a:pPr>
          <a:r>
            <a:rPr lang="en-US" sz="1200" kern="1200" dirty="0" smtClean="0"/>
            <a:t>The final regulations</a:t>
          </a:r>
          <a:endParaRPr lang="en-US" sz="1200" kern="1200" dirty="0"/>
        </a:p>
      </dsp:txBody>
      <dsp:txXfrm>
        <a:off x="1313656" y="2108197"/>
        <a:ext cx="4782343" cy="944562"/>
      </dsp:txXfrm>
    </dsp:sp>
    <dsp:sp modelId="{0B2EF81C-95BA-4E54-814B-123DDEF29D82}">
      <dsp:nvSpPr>
        <dsp:cNvPr id="0" name=""/>
        <dsp:cNvSpPr/>
      </dsp:nvSpPr>
      <dsp:spPr>
        <a:xfrm>
          <a:off x="94456" y="2172493"/>
          <a:ext cx="1219200" cy="755649"/>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60D2774C-4067-4589-91F7-D6DDA3EDAB80}">
      <dsp:nvSpPr>
        <dsp:cNvPr id="0" name=""/>
        <dsp:cNvSpPr/>
      </dsp:nvSpPr>
      <dsp:spPr>
        <a:xfrm>
          <a:off x="0" y="3117056"/>
          <a:ext cx="6096000" cy="944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Presidential Documents</a:t>
          </a:r>
          <a:endParaRPr lang="en-US" sz="2800" kern="1200" dirty="0"/>
        </a:p>
        <a:p>
          <a:pPr marL="114300" lvl="1" indent="-114300" algn="l" defTabSz="533400">
            <a:lnSpc>
              <a:spcPct val="90000"/>
            </a:lnSpc>
            <a:spcBef>
              <a:spcPct val="0"/>
            </a:spcBef>
            <a:spcAft>
              <a:spcPct val="15000"/>
            </a:spcAft>
            <a:buChar char="••"/>
          </a:pPr>
          <a:endParaRPr lang="en-US" sz="1200" kern="1200" dirty="0"/>
        </a:p>
      </dsp:txBody>
      <dsp:txXfrm>
        <a:off x="1313656" y="3117056"/>
        <a:ext cx="4782343" cy="944562"/>
      </dsp:txXfrm>
    </dsp:sp>
    <dsp:sp modelId="{43F1D2BF-DE28-4B7E-B096-420EC043DD9D}">
      <dsp:nvSpPr>
        <dsp:cNvPr id="0" name=""/>
        <dsp:cNvSpPr/>
      </dsp:nvSpPr>
      <dsp:spPr>
        <a:xfrm>
          <a:off x="94456" y="3211512"/>
          <a:ext cx="1219200" cy="755649"/>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8F6507-92E1-4B7F-AAFF-7088010FFE10}" type="datetimeFigureOut">
              <a:rPr lang="en-US" smtClean="0"/>
              <a:pPr/>
              <a:t>7/13/12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F6A8346-74BF-4759-9B5B-C47310689AC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046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8B70893-65CD-4348-8832-234AC70E220D}" type="datetimeFigureOut">
              <a:rPr lang="en-US"/>
              <a:pPr>
                <a:defRPr/>
              </a:pPr>
              <a:t>7/13/12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9FB13F3C-AD33-4B11-971A-19E9B4D9AF1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5013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www2.ed.gov/programs/innovation/index.html"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2.ed.gov/programs/innovation/index.htm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F90C5DD3-0183-4586-BC8D-9695C4775D0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623135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65D65A68-E92D-4091-9F2B-464D000E8AA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erpetua" pitchFamily="18" charset="0"/>
                <a:cs typeface="Arial" charset="0"/>
              </a:defRPr>
            </a:lvl1pPr>
            <a:lvl2pPr marL="742909" indent="-285734" eaLnBrk="0" hangingPunct="0">
              <a:defRPr>
                <a:solidFill>
                  <a:schemeClr val="tx1"/>
                </a:solidFill>
                <a:latin typeface="Perpetua" pitchFamily="18" charset="0"/>
                <a:cs typeface="Arial" charset="0"/>
              </a:defRPr>
            </a:lvl2pPr>
            <a:lvl3pPr marL="1142937" indent="-228587" eaLnBrk="0" hangingPunct="0">
              <a:defRPr>
                <a:solidFill>
                  <a:schemeClr val="tx1"/>
                </a:solidFill>
                <a:latin typeface="Perpetua" pitchFamily="18" charset="0"/>
                <a:cs typeface="Arial" charset="0"/>
              </a:defRPr>
            </a:lvl3pPr>
            <a:lvl4pPr marL="1600111" indent="-228587" eaLnBrk="0" hangingPunct="0">
              <a:defRPr>
                <a:solidFill>
                  <a:schemeClr val="tx1"/>
                </a:solidFill>
                <a:latin typeface="Perpetua" pitchFamily="18" charset="0"/>
                <a:cs typeface="Arial" charset="0"/>
              </a:defRPr>
            </a:lvl4pPr>
            <a:lvl5pPr marL="2057287" indent="-228587" eaLnBrk="0" hangingPunct="0">
              <a:defRPr>
                <a:solidFill>
                  <a:schemeClr val="tx1"/>
                </a:solidFill>
                <a:latin typeface="Perpetua" pitchFamily="18" charset="0"/>
                <a:cs typeface="Arial" charset="0"/>
              </a:defRPr>
            </a:lvl5pPr>
            <a:lvl6pPr marL="2514461" indent="-228587" eaLnBrk="0" fontAlgn="base" hangingPunct="0">
              <a:spcBef>
                <a:spcPct val="0"/>
              </a:spcBef>
              <a:spcAft>
                <a:spcPct val="0"/>
              </a:spcAft>
              <a:defRPr>
                <a:solidFill>
                  <a:schemeClr val="tx1"/>
                </a:solidFill>
                <a:latin typeface="Perpetua" pitchFamily="18" charset="0"/>
                <a:cs typeface="Arial" charset="0"/>
              </a:defRPr>
            </a:lvl6pPr>
            <a:lvl7pPr marL="2971635" indent="-228587" eaLnBrk="0" fontAlgn="base" hangingPunct="0">
              <a:spcBef>
                <a:spcPct val="0"/>
              </a:spcBef>
              <a:spcAft>
                <a:spcPct val="0"/>
              </a:spcAft>
              <a:defRPr>
                <a:solidFill>
                  <a:schemeClr val="tx1"/>
                </a:solidFill>
                <a:latin typeface="Perpetua" pitchFamily="18" charset="0"/>
                <a:cs typeface="Arial" charset="0"/>
              </a:defRPr>
            </a:lvl7pPr>
            <a:lvl8pPr marL="3428811" indent="-228587" eaLnBrk="0" fontAlgn="base" hangingPunct="0">
              <a:spcBef>
                <a:spcPct val="0"/>
              </a:spcBef>
              <a:spcAft>
                <a:spcPct val="0"/>
              </a:spcAft>
              <a:defRPr>
                <a:solidFill>
                  <a:schemeClr val="tx1"/>
                </a:solidFill>
                <a:latin typeface="Perpetua" pitchFamily="18" charset="0"/>
                <a:cs typeface="Arial" charset="0"/>
              </a:defRPr>
            </a:lvl8pPr>
            <a:lvl9pPr marL="3885985" indent="-228587" eaLnBrk="0" fontAlgn="base" hangingPunct="0">
              <a:spcBef>
                <a:spcPct val="0"/>
              </a:spcBef>
              <a:spcAft>
                <a:spcPct val="0"/>
              </a:spcAft>
              <a:defRPr>
                <a:solidFill>
                  <a:schemeClr val="tx1"/>
                </a:solidFill>
                <a:latin typeface="Perpetua" pitchFamily="18" charset="0"/>
                <a:cs typeface="Arial" charset="0"/>
              </a:defRPr>
            </a:lvl9pPr>
          </a:lstStyle>
          <a:p>
            <a:pPr eaLnBrk="1" fontAlgn="base" hangingPunct="1">
              <a:spcBef>
                <a:spcPct val="0"/>
              </a:spcBef>
              <a:spcAft>
                <a:spcPct val="0"/>
              </a:spcAft>
            </a:pPr>
            <a:fld id="{0D060C53-E236-4904-B812-A954C2011D75}" type="slidenum">
              <a:rPr lang="en-US" smtClean="0">
                <a:solidFill>
                  <a:srgbClr val="000000"/>
                </a:solidFill>
                <a:latin typeface="Times New Roman" pitchFamily="18" charset="0"/>
              </a:rPr>
              <a:pPr eaLnBrk="1" fontAlgn="base" hangingPunct="1">
                <a:spcBef>
                  <a:spcPct val="0"/>
                </a:spcBef>
                <a:spcAft>
                  <a:spcPct val="0"/>
                </a:spcAft>
              </a:pPr>
              <a:t>12</a:t>
            </a:fld>
            <a:endParaRPr lang="en-US" smtClean="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erpetua" pitchFamily="18" charset="0"/>
                <a:cs typeface="Arial" charset="0"/>
              </a:defRPr>
            </a:lvl1pPr>
            <a:lvl2pPr marL="742909" indent="-285734" eaLnBrk="0" hangingPunct="0">
              <a:defRPr>
                <a:solidFill>
                  <a:schemeClr val="tx1"/>
                </a:solidFill>
                <a:latin typeface="Perpetua" pitchFamily="18" charset="0"/>
                <a:cs typeface="Arial" charset="0"/>
              </a:defRPr>
            </a:lvl2pPr>
            <a:lvl3pPr marL="1142937" indent="-228587" eaLnBrk="0" hangingPunct="0">
              <a:defRPr>
                <a:solidFill>
                  <a:schemeClr val="tx1"/>
                </a:solidFill>
                <a:latin typeface="Perpetua" pitchFamily="18" charset="0"/>
                <a:cs typeface="Arial" charset="0"/>
              </a:defRPr>
            </a:lvl3pPr>
            <a:lvl4pPr marL="1600111" indent="-228587" eaLnBrk="0" hangingPunct="0">
              <a:defRPr>
                <a:solidFill>
                  <a:schemeClr val="tx1"/>
                </a:solidFill>
                <a:latin typeface="Perpetua" pitchFamily="18" charset="0"/>
                <a:cs typeface="Arial" charset="0"/>
              </a:defRPr>
            </a:lvl4pPr>
            <a:lvl5pPr marL="2057287" indent="-228587" eaLnBrk="0" hangingPunct="0">
              <a:defRPr>
                <a:solidFill>
                  <a:schemeClr val="tx1"/>
                </a:solidFill>
                <a:latin typeface="Perpetua" pitchFamily="18" charset="0"/>
                <a:cs typeface="Arial" charset="0"/>
              </a:defRPr>
            </a:lvl5pPr>
            <a:lvl6pPr marL="2514461" indent="-228587" eaLnBrk="0" fontAlgn="base" hangingPunct="0">
              <a:spcBef>
                <a:spcPct val="0"/>
              </a:spcBef>
              <a:spcAft>
                <a:spcPct val="0"/>
              </a:spcAft>
              <a:defRPr>
                <a:solidFill>
                  <a:schemeClr val="tx1"/>
                </a:solidFill>
                <a:latin typeface="Perpetua" pitchFamily="18" charset="0"/>
                <a:cs typeface="Arial" charset="0"/>
              </a:defRPr>
            </a:lvl6pPr>
            <a:lvl7pPr marL="2971635" indent="-228587" eaLnBrk="0" fontAlgn="base" hangingPunct="0">
              <a:spcBef>
                <a:spcPct val="0"/>
              </a:spcBef>
              <a:spcAft>
                <a:spcPct val="0"/>
              </a:spcAft>
              <a:defRPr>
                <a:solidFill>
                  <a:schemeClr val="tx1"/>
                </a:solidFill>
                <a:latin typeface="Perpetua" pitchFamily="18" charset="0"/>
                <a:cs typeface="Arial" charset="0"/>
              </a:defRPr>
            </a:lvl7pPr>
            <a:lvl8pPr marL="3428811" indent="-228587" eaLnBrk="0" fontAlgn="base" hangingPunct="0">
              <a:spcBef>
                <a:spcPct val="0"/>
              </a:spcBef>
              <a:spcAft>
                <a:spcPct val="0"/>
              </a:spcAft>
              <a:defRPr>
                <a:solidFill>
                  <a:schemeClr val="tx1"/>
                </a:solidFill>
                <a:latin typeface="Perpetua" pitchFamily="18" charset="0"/>
                <a:cs typeface="Arial" charset="0"/>
              </a:defRPr>
            </a:lvl8pPr>
            <a:lvl9pPr marL="3885985" indent="-228587" eaLnBrk="0" fontAlgn="base" hangingPunct="0">
              <a:spcBef>
                <a:spcPct val="0"/>
              </a:spcBef>
              <a:spcAft>
                <a:spcPct val="0"/>
              </a:spcAft>
              <a:defRPr>
                <a:solidFill>
                  <a:schemeClr val="tx1"/>
                </a:solidFill>
                <a:latin typeface="Perpetua" pitchFamily="18" charset="0"/>
                <a:cs typeface="Arial" charset="0"/>
              </a:defRPr>
            </a:lvl9pPr>
          </a:lstStyle>
          <a:p>
            <a:pPr eaLnBrk="1" fontAlgn="base" hangingPunct="1">
              <a:spcBef>
                <a:spcPct val="0"/>
              </a:spcBef>
              <a:spcAft>
                <a:spcPct val="0"/>
              </a:spcAft>
            </a:pPr>
            <a:fld id="{0D060C53-E236-4904-B812-A954C2011D75}" type="slidenum">
              <a:rPr lang="en-US" smtClean="0">
                <a:solidFill>
                  <a:srgbClr val="000000"/>
                </a:solidFill>
                <a:latin typeface="Times New Roman" pitchFamily="18" charset="0"/>
              </a:rPr>
              <a:pPr eaLnBrk="1" fontAlgn="base" hangingPunct="1">
                <a:spcBef>
                  <a:spcPct val="0"/>
                </a:spcBef>
                <a:spcAft>
                  <a:spcPct val="0"/>
                </a:spcAft>
              </a:pPr>
              <a:t>13</a:t>
            </a:fld>
            <a:endParaRPr lang="en-US" smtClean="0">
              <a:solidFill>
                <a:srgbClr val="000000"/>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318767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515443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033856-C6DA-4575-9241-3DBCB10F707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033856-C6DA-4575-9241-3DBCB10F707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033856-C6DA-4575-9241-3DBCB10F707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427376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erpetua" pitchFamily="18" charset="0"/>
                <a:cs typeface="Arial" charset="0"/>
              </a:defRPr>
            </a:lvl1pPr>
            <a:lvl2pPr marL="742950" indent="-285750" eaLnBrk="0" hangingPunct="0">
              <a:defRPr>
                <a:solidFill>
                  <a:schemeClr val="tx1"/>
                </a:solidFill>
                <a:latin typeface="Perpetua" pitchFamily="18" charset="0"/>
                <a:cs typeface="Arial" charset="0"/>
              </a:defRPr>
            </a:lvl2pPr>
            <a:lvl3pPr marL="1143000" indent="-228600" eaLnBrk="0" hangingPunct="0">
              <a:defRPr>
                <a:solidFill>
                  <a:schemeClr val="tx1"/>
                </a:solidFill>
                <a:latin typeface="Perpetua" pitchFamily="18" charset="0"/>
                <a:cs typeface="Arial" charset="0"/>
              </a:defRPr>
            </a:lvl3pPr>
            <a:lvl4pPr marL="1600200" indent="-228600" eaLnBrk="0" hangingPunct="0">
              <a:defRPr>
                <a:solidFill>
                  <a:schemeClr val="tx1"/>
                </a:solidFill>
                <a:latin typeface="Perpetua" pitchFamily="18" charset="0"/>
                <a:cs typeface="Arial" charset="0"/>
              </a:defRPr>
            </a:lvl4pPr>
            <a:lvl5pPr marL="2057400" indent="-228600" eaLnBrk="0" hangingPunct="0">
              <a:defRPr>
                <a:solidFill>
                  <a:schemeClr val="tx1"/>
                </a:solidFill>
                <a:latin typeface="Perpetua" pitchFamily="18" charset="0"/>
                <a:cs typeface="Arial" charset="0"/>
              </a:defRPr>
            </a:lvl5pPr>
            <a:lvl6pPr marL="2514600" indent="-228600" eaLnBrk="0" fontAlgn="base" hangingPunct="0">
              <a:spcBef>
                <a:spcPct val="0"/>
              </a:spcBef>
              <a:spcAft>
                <a:spcPct val="0"/>
              </a:spcAft>
              <a:defRPr>
                <a:solidFill>
                  <a:schemeClr val="tx1"/>
                </a:solidFill>
                <a:latin typeface="Perpetua" pitchFamily="18" charset="0"/>
                <a:cs typeface="Arial" charset="0"/>
              </a:defRPr>
            </a:lvl6pPr>
            <a:lvl7pPr marL="2971800" indent="-228600" eaLnBrk="0" fontAlgn="base" hangingPunct="0">
              <a:spcBef>
                <a:spcPct val="0"/>
              </a:spcBef>
              <a:spcAft>
                <a:spcPct val="0"/>
              </a:spcAft>
              <a:defRPr>
                <a:solidFill>
                  <a:schemeClr val="tx1"/>
                </a:solidFill>
                <a:latin typeface="Perpetua" pitchFamily="18" charset="0"/>
                <a:cs typeface="Arial" charset="0"/>
              </a:defRPr>
            </a:lvl7pPr>
            <a:lvl8pPr marL="3429000" indent="-228600" eaLnBrk="0" fontAlgn="base" hangingPunct="0">
              <a:spcBef>
                <a:spcPct val="0"/>
              </a:spcBef>
              <a:spcAft>
                <a:spcPct val="0"/>
              </a:spcAft>
              <a:defRPr>
                <a:solidFill>
                  <a:schemeClr val="tx1"/>
                </a:solidFill>
                <a:latin typeface="Perpetua" pitchFamily="18" charset="0"/>
                <a:cs typeface="Arial" charset="0"/>
              </a:defRPr>
            </a:lvl8pPr>
            <a:lvl9pPr marL="3886200" indent="-228600" eaLnBrk="0" fontAlgn="base" hangingPunct="0">
              <a:spcBef>
                <a:spcPct val="0"/>
              </a:spcBef>
              <a:spcAft>
                <a:spcPct val="0"/>
              </a:spcAft>
              <a:defRPr>
                <a:solidFill>
                  <a:schemeClr val="tx1"/>
                </a:solidFill>
                <a:latin typeface="Perpetua" pitchFamily="18" charset="0"/>
                <a:cs typeface="Arial" charset="0"/>
              </a:defRPr>
            </a:lvl9pPr>
          </a:lstStyle>
          <a:p>
            <a:pPr eaLnBrk="1" fontAlgn="base" hangingPunct="1">
              <a:spcBef>
                <a:spcPct val="0"/>
              </a:spcBef>
              <a:spcAft>
                <a:spcPct val="0"/>
              </a:spcAft>
            </a:pPr>
            <a:fld id="{9A8EE538-4C8C-43C3-9394-09E1DD9DAE91}" type="slidenum">
              <a:rPr lang="en-US" smtClean="0">
                <a:solidFill>
                  <a:srgbClr val="000000"/>
                </a:solidFill>
                <a:latin typeface="Calibri" pitchFamily="34" charset="0"/>
              </a:rPr>
              <a:pPr eaLnBrk="1" fontAlgn="base" hangingPunct="1">
                <a:spcBef>
                  <a:spcPct val="0"/>
                </a:spcBef>
                <a:spcAft>
                  <a:spcPct val="0"/>
                </a:spcAft>
              </a:pPr>
              <a:t>2</a:t>
            </a:fld>
            <a:endParaRPr lang="en-US"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3773033"/>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8053764"/>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389676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t>
            </a:r>
          </a:p>
          <a:p>
            <a:pPr marL="228600" indent="-228600">
              <a:buAutoNum type="arabicPeriod"/>
            </a:pPr>
            <a:r>
              <a:rPr lang="en-US" dirty="0" smtClean="0"/>
              <a:t>How many grant programs are there within the CSP?</a:t>
            </a:r>
            <a:r>
              <a:rPr lang="en-US" baseline="0" dirty="0" smtClean="0"/>
              <a:t> 7</a:t>
            </a:r>
          </a:p>
          <a:p>
            <a:pPr marL="228600" indent="-228600">
              <a:buAutoNum type="arabicPeriod"/>
            </a:pPr>
            <a:r>
              <a:rPr lang="en-US" baseline="0" dirty="0" smtClean="0"/>
              <a:t>Which program, within CSP during FY12, received, or will receive, the most funding for new awards? CMO </a:t>
            </a:r>
          </a:p>
          <a:p>
            <a:pPr marL="228600" indent="-228600">
              <a:buAutoNum type="arabicPeriod"/>
            </a:pPr>
            <a:r>
              <a:rPr lang="en-US" baseline="0" dirty="0" smtClean="0"/>
              <a:t>How many Federal agencies provide grant programs that charter schools are eligible for? 9</a:t>
            </a:r>
          </a:p>
          <a:p>
            <a:pPr marL="228600" indent="-228600">
              <a:buAutoNum type="arabicPeriod"/>
            </a:pPr>
            <a:r>
              <a:rPr lang="en-US" baseline="0" dirty="0" smtClean="0"/>
              <a:t>Name 2 places where one can find grant opportunities? </a:t>
            </a:r>
            <a:endParaRPr lang="en-US" dirty="0"/>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0475403"/>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F90C5DD3-0183-4586-BC8D-9695C4775D0D}"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8372687"/>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 Investing in Innovation Fund, established under section 14007 of the American Recovery and Reinvestment Act of 2009 (ARRA), provides funding to support (1) local educational agencies (LEAs), and (2) nonprofit organizations in partnership with (a) one or more LEAs or (b) a consortium of schools. The purpose of this program is to provide competitive grants to applicants with a record of improving student achievement and attainment in order to expand the implementation of, and investment in, innovative practices that are demonstrated to have an impact on improving student achievement or student growth, closing achievement gaps, decreasing dropout rates, increasing high school graduation rates, or increasing college enrollment and completion rates.</a:t>
            </a:r>
          </a:p>
          <a:p>
            <a:pPr fontAlgn="auto">
              <a:spcBef>
                <a:spcPts val="0"/>
              </a:spcBef>
              <a:spcAft>
                <a:spcPts val="0"/>
              </a:spcAft>
              <a:defRPr/>
            </a:pPr>
            <a:r>
              <a:rPr lang="en-US" dirty="0" smtClean="0"/>
              <a:t>These grants will (1) allow eligible entities to expand and develop innovative practices that can serve as models of best practices, (2) allow eligible entities to work in partnership with the private sector and the philanthropic community, and (3) identify and document best practices that can be shared and taken to scale based on demonstrated success.</a:t>
            </a:r>
          </a:p>
          <a:p>
            <a:pPr fontAlgn="auto">
              <a:spcBef>
                <a:spcPts val="0"/>
              </a:spcBef>
              <a:spcAft>
                <a:spcPts val="0"/>
              </a:spcAft>
              <a:defRPr/>
            </a:pPr>
            <a:r>
              <a:rPr lang="en-US" dirty="0" smtClean="0"/>
              <a:t/>
            </a:r>
            <a:br>
              <a:rPr lang="en-US" dirty="0" smtClean="0"/>
            </a:br>
            <a:r>
              <a:rPr lang="en-US" dirty="0" smtClean="0"/>
              <a:t>For more information please refer to the i3 website:</a:t>
            </a:r>
          </a:p>
          <a:p>
            <a:pPr fontAlgn="auto">
              <a:spcBef>
                <a:spcPts val="0"/>
              </a:spcBef>
              <a:spcAft>
                <a:spcPts val="0"/>
              </a:spcAft>
              <a:defRPr/>
            </a:pPr>
            <a:r>
              <a:rPr lang="en-US" u="sng" dirty="0" smtClean="0">
                <a:hlinkClick r:id="rId3"/>
              </a:rPr>
              <a:t>http://www2.ed.gov/programs/innovation/index.html</a:t>
            </a:r>
            <a:endParaRPr lang="en-US" u="sng" dirty="0" smtClean="0"/>
          </a:p>
          <a:p>
            <a:pPr fontAlgn="auto">
              <a:spcBef>
                <a:spcPts val="0"/>
              </a:spcBef>
              <a:spcAft>
                <a:spcPts val="0"/>
              </a:spcAft>
              <a:defRPr/>
            </a:pPr>
            <a:endParaRPr lang="en-US" u="sng" dirty="0" smtClean="0"/>
          </a:p>
          <a:p>
            <a:pPr fontAlgn="auto">
              <a:spcBef>
                <a:spcPts val="0"/>
              </a:spcBef>
              <a:spcAft>
                <a:spcPts val="0"/>
              </a:spcAft>
              <a:defRPr/>
            </a:pPr>
            <a:r>
              <a:rPr lang="en-US" dirty="0" smtClean="0"/>
              <a:t>Types of Awards Available: </a:t>
            </a:r>
          </a:p>
          <a:p>
            <a:pPr marL="174708" indent="-174708" fontAlgn="auto">
              <a:spcBef>
                <a:spcPts val="0"/>
              </a:spcBef>
              <a:spcAft>
                <a:spcPts val="0"/>
              </a:spcAft>
              <a:buFont typeface="Arial" pitchFamily="34" charset="0"/>
              <a:buChar char="•"/>
              <a:defRPr/>
            </a:pPr>
            <a:r>
              <a:rPr lang="en-US" dirty="0" smtClean="0"/>
              <a:t>Development</a:t>
            </a:r>
          </a:p>
          <a:p>
            <a:pPr marL="640594" lvl="1" indent="-174708" fontAlgn="auto">
              <a:spcBef>
                <a:spcPts val="0"/>
              </a:spcBef>
              <a:spcAft>
                <a:spcPts val="0"/>
              </a:spcAft>
              <a:buFont typeface="Arial" pitchFamily="34" charset="0"/>
              <a:buChar char="•"/>
              <a:defRPr/>
            </a:pPr>
            <a:r>
              <a:rPr lang="en-US" dirty="0" smtClean="0"/>
              <a:t>Reasonable evidence required: Research findings or hypotheses, including related research or theories in education and other sectors</a:t>
            </a:r>
          </a:p>
          <a:p>
            <a:pPr marL="640594" lvl="1" indent="-174708" fontAlgn="auto">
              <a:spcBef>
                <a:spcPts val="0"/>
              </a:spcBef>
              <a:spcAft>
                <a:spcPts val="0"/>
              </a:spcAft>
              <a:buFont typeface="Arial" pitchFamily="34" charset="0"/>
              <a:buChar char="•"/>
              <a:defRPr/>
            </a:pPr>
            <a:r>
              <a:rPr lang="en-US" dirty="0" smtClean="0"/>
              <a:t>Able to further develop and scale</a:t>
            </a:r>
          </a:p>
          <a:p>
            <a:pPr marL="174708" indent="-174708" fontAlgn="auto">
              <a:spcBef>
                <a:spcPts val="0"/>
              </a:spcBef>
              <a:spcAft>
                <a:spcPts val="0"/>
              </a:spcAft>
              <a:buFont typeface="Arial" pitchFamily="34" charset="0"/>
              <a:buChar char="•"/>
              <a:defRPr/>
            </a:pPr>
            <a:r>
              <a:rPr lang="en-US" dirty="0" smtClean="0"/>
              <a:t>Validation</a:t>
            </a:r>
          </a:p>
          <a:p>
            <a:pPr marL="640594" lvl="1" indent="-174708" fontAlgn="auto">
              <a:spcBef>
                <a:spcPts val="0"/>
              </a:spcBef>
              <a:spcAft>
                <a:spcPts val="0"/>
              </a:spcAft>
              <a:buFont typeface="Arial" pitchFamily="34" charset="0"/>
              <a:buChar char="•"/>
              <a:defRPr/>
            </a:pPr>
            <a:r>
              <a:rPr lang="en-US" dirty="0" smtClean="0"/>
              <a:t>Moderate evidence required: Either high internal validity and moderate external validity, or vice versa</a:t>
            </a:r>
          </a:p>
          <a:p>
            <a:pPr marL="640594" lvl="1" indent="-174708" fontAlgn="auto">
              <a:spcBef>
                <a:spcPts val="0"/>
              </a:spcBef>
              <a:spcAft>
                <a:spcPts val="0"/>
              </a:spcAft>
              <a:buFont typeface="Arial" pitchFamily="34" charset="0"/>
              <a:buChar char="•"/>
              <a:defRPr/>
            </a:pPr>
            <a:r>
              <a:rPr lang="en-US" dirty="0" smtClean="0"/>
              <a:t>Able to be scaled to the regional or state level</a:t>
            </a:r>
          </a:p>
          <a:p>
            <a:pPr marL="174708" indent="-174708" fontAlgn="auto">
              <a:spcBef>
                <a:spcPts val="0"/>
              </a:spcBef>
              <a:spcAft>
                <a:spcPts val="0"/>
              </a:spcAft>
              <a:buFont typeface="Arial" pitchFamily="34" charset="0"/>
              <a:buChar char="•"/>
              <a:defRPr/>
            </a:pPr>
            <a:r>
              <a:rPr lang="en-US" dirty="0" smtClean="0"/>
              <a:t>Scale-Up</a:t>
            </a:r>
          </a:p>
          <a:p>
            <a:pPr marL="640594" lvl="1" indent="-174708" fontAlgn="auto">
              <a:spcBef>
                <a:spcPts val="0"/>
              </a:spcBef>
              <a:spcAft>
                <a:spcPts val="0"/>
              </a:spcAft>
              <a:buFont typeface="Arial" pitchFamily="34" charset="0"/>
              <a:buChar char="•"/>
              <a:defRPr/>
            </a:pPr>
            <a:r>
              <a:rPr lang="en-US" dirty="0" smtClean="0"/>
              <a:t>Strong evidence required: both high internal validity and high external validity</a:t>
            </a:r>
          </a:p>
          <a:p>
            <a:pPr marL="640594" lvl="1" indent="-174708" fontAlgn="auto">
              <a:spcBef>
                <a:spcPts val="0"/>
              </a:spcBef>
              <a:spcAft>
                <a:spcPts val="0"/>
              </a:spcAft>
              <a:buFont typeface="Arial" pitchFamily="34" charset="0"/>
              <a:buChar char="•"/>
              <a:defRPr/>
            </a:pPr>
            <a:r>
              <a:rPr lang="en-US" dirty="0" smtClean="0"/>
              <a:t>Able to be scaled to the national, regional, or state level</a:t>
            </a:r>
          </a:p>
          <a:p>
            <a:pPr marL="174708" indent="-174708" fontAlgn="auto">
              <a:spcBef>
                <a:spcPts val="0"/>
              </a:spcBef>
              <a:spcAft>
                <a:spcPts val="0"/>
              </a:spcAft>
              <a:buFont typeface="Arial" pitchFamily="34" charset="0"/>
              <a:buChar char="•"/>
              <a:defRPr/>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3F8D845-D360-4F42-8C1E-96DF37568E91}"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 Investing in Innovation Fund, established under section 14007 of the American Recovery and Reinvestment Act of 2009 (ARRA), provides funding to support (1) local educational agencies (LEAs), and (2) nonprofit organizations in partnership with (a) one or more LEAs or (b) a consortium of schools. The purpose of this program is to provide competitive grants to applicants with a record of improving student achievement and attainment in order to expand the implementation of, and investment in, innovative practices that are demonstrated to have an impact on improving student achievement or student growth, closing achievement gaps, decreasing dropout rates, increasing high school graduation rates, or increasing college enrollment and completion rates.</a:t>
            </a:r>
          </a:p>
          <a:p>
            <a:pPr fontAlgn="auto">
              <a:spcBef>
                <a:spcPts val="0"/>
              </a:spcBef>
              <a:spcAft>
                <a:spcPts val="0"/>
              </a:spcAft>
              <a:defRPr/>
            </a:pPr>
            <a:r>
              <a:rPr lang="en-US" dirty="0" smtClean="0"/>
              <a:t>These grants will (1) allow eligible entities to expand and develop innovative practices that can serve as models of best practices, (2) allow eligible entities to work in partnership with the private sector and the philanthropic community, and (3) identify and document best practices that can be shared and taken to scale based on demonstrated success.</a:t>
            </a:r>
          </a:p>
          <a:p>
            <a:pPr fontAlgn="auto">
              <a:spcBef>
                <a:spcPts val="0"/>
              </a:spcBef>
              <a:spcAft>
                <a:spcPts val="0"/>
              </a:spcAft>
              <a:defRPr/>
            </a:pPr>
            <a:r>
              <a:rPr lang="en-US" dirty="0" smtClean="0"/>
              <a:t/>
            </a:r>
            <a:br>
              <a:rPr lang="en-US" dirty="0" smtClean="0"/>
            </a:br>
            <a:r>
              <a:rPr lang="en-US" dirty="0" smtClean="0"/>
              <a:t>For more information please refer to the i3 website:</a:t>
            </a:r>
          </a:p>
          <a:p>
            <a:pPr fontAlgn="auto">
              <a:spcBef>
                <a:spcPts val="0"/>
              </a:spcBef>
              <a:spcAft>
                <a:spcPts val="0"/>
              </a:spcAft>
              <a:defRPr/>
            </a:pPr>
            <a:r>
              <a:rPr lang="en-US" u="sng" dirty="0" smtClean="0">
                <a:hlinkClick r:id="rId3"/>
              </a:rPr>
              <a:t>http://www2.ed.gov/programs/innovation/index.html</a:t>
            </a:r>
            <a:endParaRPr lang="en-US" u="sng" dirty="0" smtClean="0"/>
          </a:p>
          <a:p>
            <a:pPr fontAlgn="auto">
              <a:spcBef>
                <a:spcPts val="0"/>
              </a:spcBef>
              <a:spcAft>
                <a:spcPts val="0"/>
              </a:spcAft>
              <a:defRPr/>
            </a:pPr>
            <a:endParaRPr lang="en-US" u="sng" dirty="0" smtClean="0"/>
          </a:p>
          <a:p>
            <a:pPr fontAlgn="auto">
              <a:spcBef>
                <a:spcPts val="0"/>
              </a:spcBef>
              <a:spcAft>
                <a:spcPts val="0"/>
              </a:spcAft>
              <a:defRPr/>
            </a:pPr>
            <a:r>
              <a:rPr lang="en-US" dirty="0" smtClean="0"/>
              <a:t>Types of Awards Available: </a:t>
            </a:r>
          </a:p>
          <a:p>
            <a:pPr marL="174708" indent="-174708" fontAlgn="auto">
              <a:spcBef>
                <a:spcPts val="0"/>
              </a:spcBef>
              <a:spcAft>
                <a:spcPts val="0"/>
              </a:spcAft>
              <a:buFont typeface="Arial" pitchFamily="34" charset="0"/>
              <a:buChar char="•"/>
              <a:defRPr/>
            </a:pPr>
            <a:r>
              <a:rPr lang="en-US" dirty="0" smtClean="0"/>
              <a:t>Development</a:t>
            </a:r>
          </a:p>
          <a:p>
            <a:pPr marL="640594" lvl="1" indent="-174708" fontAlgn="auto">
              <a:spcBef>
                <a:spcPts val="0"/>
              </a:spcBef>
              <a:spcAft>
                <a:spcPts val="0"/>
              </a:spcAft>
              <a:buFont typeface="Arial" pitchFamily="34" charset="0"/>
              <a:buChar char="•"/>
              <a:defRPr/>
            </a:pPr>
            <a:r>
              <a:rPr lang="en-US" dirty="0" smtClean="0"/>
              <a:t>Reasonable evidence required: Research findings or hypotheses, including related research or theories in education and other sectors</a:t>
            </a:r>
          </a:p>
          <a:p>
            <a:pPr marL="640594" lvl="1" indent="-174708" fontAlgn="auto">
              <a:spcBef>
                <a:spcPts val="0"/>
              </a:spcBef>
              <a:spcAft>
                <a:spcPts val="0"/>
              </a:spcAft>
              <a:buFont typeface="Arial" pitchFamily="34" charset="0"/>
              <a:buChar char="•"/>
              <a:defRPr/>
            </a:pPr>
            <a:r>
              <a:rPr lang="en-US" dirty="0" smtClean="0"/>
              <a:t>Able to further develop and scale</a:t>
            </a:r>
          </a:p>
          <a:p>
            <a:pPr marL="174708" indent="-174708" fontAlgn="auto">
              <a:spcBef>
                <a:spcPts val="0"/>
              </a:spcBef>
              <a:spcAft>
                <a:spcPts val="0"/>
              </a:spcAft>
              <a:buFont typeface="Arial" pitchFamily="34" charset="0"/>
              <a:buChar char="•"/>
              <a:defRPr/>
            </a:pPr>
            <a:r>
              <a:rPr lang="en-US" dirty="0" smtClean="0"/>
              <a:t>Validation</a:t>
            </a:r>
          </a:p>
          <a:p>
            <a:pPr marL="640594" lvl="1" indent="-174708" fontAlgn="auto">
              <a:spcBef>
                <a:spcPts val="0"/>
              </a:spcBef>
              <a:spcAft>
                <a:spcPts val="0"/>
              </a:spcAft>
              <a:buFont typeface="Arial" pitchFamily="34" charset="0"/>
              <a:buChar char="•"/>
              <a:defRPr/>
            </a:pPr>
            <a:r>
              <a:rPr lang="en-US" dirty="0" smtClean="0"/>
              <a:t>Moderate evidence required: Either high internal validity and moderate external validity, or vice versa</a:t>
            </a:r>
          </a:p>
          <a:p>
            <a:pPr marL="640594" lvl="1" indent="-174708" fontAlgn="auto">
              <a:spcBef>
                <a:spcPts val="0"/>
              </a:spcBef>
              <a:spcAft>
                <a:spcPts val="0"/>
              </a:spcAft>
              <a:buFont typeface="Arial" pitchFamily="34" charset="0"/>
              <a:buChar char="•"/>
              <a:defRPr/>
            </a:pPr>
            <a:r>
              <a:rPr lang="en-US" dirty="0" smtClean="0"/>
              <a:t>Able to be scaled to the regional or state level</a:t>
            </a:r>
          </a:p>
          <a:p>
            <a:pPr marL="174708" indent="-174708" fontAlgn="auto">
              <a:spcBef>
                <a:spcPts val="0"/>
              </a:spcBef>
              <a:spcAft>
                <a:spcPts val="0"/>
              </a:spcAft>
              <a:buFont typeface="Arial" pitchFamily="34" charset="0"/>
              <a:buChar char="•"/>
              <a:defRPr/>
            </a:pPr>
            <a:r>
              <a:rPr lang="en-US" dirty="0" smtClean="0"/>
              <a:t>Scale-Up</a:t>
            </a:r>
          </a:p>
          <a:p>
            <a:pPr marL="640594" lvl="1" indent="-174708" fontAlgn="auto">
              <a:spcBef>
                <a:spcPts val="0"/>
              </a:spcBef>
              <a:spcAft>
                <a:spcPts val="0"/>
              </a:spcAft>
              <a:buFont typeface="Arial" pitchFamily="34" charset="0"/>
              <a:buChar char="•"/>
              <a:defRPr/>
            </a:pPr>
            <a:r>
              <a:rPr lang="en-US" dirty="0" smtClean="0"/>
              <a:t>Strong evidence required: both high internal validity and high external validity</a:t>
            </a:r>
          </a:p>
          <a:p>
            <a:pPr marL="640594" lvl="1" indent="-174708" fontAlgn="auto">
              <a:spcBef>
                <a:spcPts val="0"/>
              </a:spcBef>
              <a:spcAft>
                <a:spcPts val="0"/>
              </a:spcAft>
              <a:buFont typeface="Arial" pitchFamily="34" charset="0"/>
              <a:buChar char="•"/>
              <a:defRPr/>
            </a:pPr>
            <a:r>
              <a:rPr lang="en-US" dirty="0" smtClean="0"/>
              <a:t>Able to be scaled to the national, regional, or state level</a:t>
            </a:r>
          </a:p>
          <a:p>
            <a:pPr marL="174708" indent="-174708" fontAlgn="auto">
              <a:spcBef>
                <a:spcPts val="0"/>
              </a:spcBef>
              <a:spcAft>
                <a:spcPts val="0"/>
              </a:spcAft>
              <a:buFont typeface="Arial" pitchFamily="34" charset="0"/>
              <a:buChar char="•"/>
              <a:defRPr/>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3F8D845-D360-4F42-8C1E-96DF37568E91}"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0995171"/>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718245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F90C5DD3-0183-4586-BC8D-9695C4775D0D}"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8578531"/>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9584389"/>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 name="Notes Placeholder 2"/>
          <p:cNvSpPr>
            <a:spLocks noGrp="1"/>
          </p:cNvSpPr>
          <p:nvPr>
            <p:ph type="body" idx="1"/>
          </p:nvPr>
        </p:nvSpPr>
        <p:spPr/>
        <p:txBody>
          <a:bodyPr/>
          <a:lstStyle/>
          <a:p>
            <a:pPr marL="174708" indent="-174708" fontAlgn="auto">
              <a:spcBef>
                <a:spcPts val="0"/>
              </a:spcBef>
              <a:spcAft>
                <a:spcPts val="0"/>
              </a:spcAft>
              <a:buFont typeface="Arial" pitchFamily="34" charset="0"/>
              <a:buChar char="•"/>
              <a:defRPr/>
            </a:pPr>
            <a:r>
              <a:rPr lang="en-US" dirty="0" smtClean="0"/>
              <a:t>Approximate timeline:</a:t>
            </a:r>
          </a:p>
          <a:p>
            <a:pPr marL="174708" indent="-174708" fontAlgn="auto">
              <a:spcBef>
                <a:spcPts val="0"/>
              </a:spcBef>
              <a:spcAft>
                <a:spcPts val="0"/>
              </a:spcAft>
              <a:buFont typeface="Arial" pitchFamily="34" charset="0"/>
              <a:buChar char="•"/>
              <a:defRPr/>
            </a:pPr>
            <a:r>
              <a:rPr lang="en-US" dirty="0" smtClean="0"/>
              <a:t>Late June/Early July 2012: Application and final requirements, priorities and criteria available</a:t>
            </a:r>
          </a:p>
          <a:p>
            <a:pPr marL="174708" indent="-174708" fontAlgn="auto">
              <a:spcBef>
                <a:spcPts val="0"/>
              </a:spcBef>
              <a:spcAft>
                <a:spcPts val="0"/>
              </a:spcAft>
              <a:buFont typeface="Arial" pitchFamily="34" charset="0"/>
              <a:buChar char="•"/>
              <a:defRPr/>
            </a:pPr>
            <a:r>
              <a:rPr lang="en-US" dirty="0" smtClean="0"/>
              <a:t>Applications Due: October 2012</a:t>
            </a:r>
          </a:p>
          <a:p>
            <a:pPr marL="174708" indent="-174708" fontAlgn="auto">
              <a:spcBef>
                <a:spcPts val="0"/>
              </a:spcBef>
              <a:spcAft>
                <a:spcPts val="0"/>
              </a:spcAft>
              <a:buFont typeface="Arial" pitchFamily="34" charset="0"/>
              <a:buChar char="•"/>
              <a:defRPr/>
            </a:pPr>
            <a:r>
              <a:rPr lang="en-US" dirty="0" smtClean="0"/>
              <a:t>Peer</a:t>
            </a:r>
            <a:r>
              <a:rPr lang="en-US" baseline="0" dirty="0" smtClean="0"/>
              <a:t> Review November 2012</a:t>
            </a:r>
          </a:p>
          <a:p>
            <a:pPr marL="174708" indent="-174708" fontAlgn="auto">
              <a:spcBef>
                <a:spcPts val="0"/>
              </a:spcBef>
              <a:spcAft>
                <a:spcPts val="0"/>
              </a:spcAft>
              <a:buFont typeface="Arial" pitchFamily="34" charset="0"/>
              <a:buChar char="•"/>
              <a:defRPr/>
            </a:pPr>
            <a:r>
              <a:rPr lang="en-US" baseline="0" dirty="0" smtClean="0"/>
              <a:t>Grant Award Notifications December 2012</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3F8D845-D360-4F42-8C1E-96DF37568E91}"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6832008"/>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6406109"/>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8523091"/>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7219641"/>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F90C5DD3-0183-4586-BC8D-9695C4775D0D}"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4156744"/>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628276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65D65A68-E92D-4091-9F2B-464D000E8AA9}"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5342430"/>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0626651"/>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7131825"/>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3589071"/>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3823848"/>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9004847"/>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0091228"/>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826198"/>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5056516"/>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49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881394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erpetua" pitchFamily="18" charset="0"/>
                <a:cs typeface="Arial" charset="0"/>
              </a:defRPr>
            </a:lvl1pPr>
            <a:lvl2pPr marL="742909" indent="-285734" eaLnBrk="0" hangingPunct="0">
              <a:defRPr>
                <a:solidFill>
                  <a:schemeClr val="tx1"/>
                </a:solidFill>
                <a:latin typeface="Perpetua" pitchFamily="18" charset="0"/>
                <a:cs typeface="Arial" charset="0"/>
              </a:defRPr>
            </a:lvl2pPr>
            <a:lvl3pPr marL="1142937" indent="-228587" eaLnBrk="0" hangingPunct="0">
              <a:defRPr>
                <a:solidFill>
                  <a:schemeClr val="tx1"/>
                </a:solidFill>
                <a:latin typeface="Perpetua" pitchFamily="18" charset="0"/>
                <a:cs typeface="Arial" charset="0"/>
              </a:defRPr>
            </a:lvl3pPr>
            <a:lvl4pPr marL="1600111" indent="-228587" eaLnBrk="0" hangingPunct="0">
              <a:defRPr>
                <a:solidFill>
                  <a:schemeClr val="tx1"/>
                </a:solidFill>
                <a:latin typeface="Perpetua" pitchFamily="18" charset="0"/>
                <a:cs typeface="Arial" charset="0"/>
              </a:defRPr>
            </a:lvl4pPr>
            <a:lvl5pPr marL="2057287" indent="-228587" eaLnBrk="0" hangingPunct="0">
              <a:defRPr>
                <a:solidFill>
                  <a:schemeClr val="tx1"/>
                </a:solidFill>
                <a:latin typeface="Perpetua" pitchFamily="18" charset="0"/>
                <a:cs typeface="Arial" charset="0"/>
              </a:defRPr>
            </a:lvl5pPr>
            <a:lvl6pPr marL="2514461" indent="-228587" eaLnBrk="0" fontAlgn="base" hangingPunct="0">
              <a:spcBef>
                <a:spcPct val="0"/>
              </a:spcBef>
              <a:spcAft>
                <a:spcPct val="0"/>
              </a:spcAft>
              <a:defRPr>
                <a:solidFill>
                  <a:schemeClr val="tx1"/>
                </a:solidFill>
                <a:latin typeface="Perpetua" pitchFamily="18" charset="0"/>
                <a:cs typeface="Arial" charset="0"/>
              </a:defRPr>
            </a:lvl6pPr>
            <a:lvl7pPr marL="2971635" indent="-228587" eaLnBrk="0" fontAlgn="base" hangingPunct="0">
              <a:spcBef>
                <a:spcPct val="0"/>
              </a:spcBef>
              <a:spcAft>
                <a:spcPct val="0"/>
              </a:spcAft>
              <a:defRPr>
                <a:solidFill>
                  <a:schemeClr val="tx1"/>
                </a:solidFill>
                <a:latin typeface="Perpetua" pitchFamily="18" charset="0"/>
                <a:cs typeface="Arial" charset="0"/>
              </a:defRPr>
            </a:lvl7pPr>
            <a:lvl8pPr marL="3428811" indent="-228587" eaLnBrk="0" fontAlgn="base" hangingPunct="0">
              <a:spcBef>
                <a:spcPct val="0"/>
              </a:spcBef>
              <a:spcAft>
                <a:spcPct val="0"/>
              </a:spcAft>
              <a:defRPr>
                <a:solidFill>
                  <a:schemeClr val="tx1"/>
                </a:solidFill>
                <a:latin typeface="Perpetua" pitchFamily="18" charset="0"/>
                <a:cs typeface="Arial" charset="0"/>
              </a:defRPr>
            </a:lvl8pPr>
            <a:lvl9pPr marL="3885985" indent="-228587" eaLnBrk="0" fontAlgn="base" hangingPunct="0">
              <a:spcBef>
                <a:spcPct val="0"/>
              </a:spcBef>
              <a:spcAft>
                <a:spcPct val="0"/>
              </a:spcAft>
              <a:defRPr>
                <a:solidFill>
                  <a:schemeClr val="tx1"/>
                </a:solidFill>
                <a:latin typeface="Perpetua" pitchFamily="18" charset="0"/>
                <a:cs typeface="Arial" charset="0"/>
              </a:defRPr>
            </a:lvl9pPr>
          </a:lstStyle>
          <a:p>
            <a:pPr eaLnBrk="1" fontAlgn="base" hangingPunct="1">
              <a:spcBef>
                <a:spcPct val="0"/>
              </a:spcBef>
              <a:spcAft>
                <a:spcPct val="0"/>
              </a:spcAft>
            </a:pPr>
            <a:fld id="{214B19C3-7719-4F68-8CD4-4068BA1551EE}" type="slidenum">
              <a:rPr lang="en-US" smtClean="0">
                <a:solidFill>
                  <a:srgbClr val="000000"/>
                </a:solidFill>
                <a:latin typeface="Times New Roman" pitchFamily="18" charset="0"/>
              </a:rPr>
              <a:pPr eaLnBrk="1" fontAlgn="base" hangingPunct="1">
                <a:spcBef>
                  <a:spcPct val="0"/>
                </a:spcBef>
                <a:spcAft>
                  <a:spcPct val="0"/>
                </a:spcAft>
              </a:pPr>
              <a:t>5</a:t>
            </a:fld>
            <a:endParaRPr lang="en-US" smtClean="0">
              <a:solidFill>
                <a:srgbClr val="000000"/>
              </a:solidFill>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6537890"/>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4569466"/>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376763"/>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2868681"/>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6435844"/>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9915925"/>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0550383"/>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7577070"/>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7003696"/>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59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59838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erpetua" pitchFamily="18" charset="0"/>
                <a:cs typeface="Arial" charset="0"/>
              </a:defRPr>
            </a:lvl1pPr>
            <a:lvl2pPr marL="742909" indent="-285734" eaLnBrk="0" hangingPunct="0">
              <a:defRPr>
                <a:solidFill>
                  <a:schemeClr val="tx1"/>
                </a:solidFill>
                <a:latin typeface="Perpetua" pitchFamily="18" charset="0"/>
                <a:cs typeface="Arial" charset="0"/>
              </a:defRPr>
            </a:lvl2pPr>
            <a:lvl3pPr marL="1142937" indent="-228587" eaLnBrk="0" hangingPunct="0">
              <a:defRPr>
                <a:solidFill>
                  <a:schemeClr val="tx1"/>
                </a:solidFill>
                <a:latin typeface="Perpetua" pitchFamily="18" charset="0"/>
                <a:cs typeface="Arial" charset="0"/>
              </a:defRPr>
            </a:lvl3pPr>
            <a:lvl4pPr marL="1600111" indent="-228587" eaLnBrk="0" hangingPunct="0">
              <a:defRPr>
                <a:solidFill>
                  <a:schemeClr val="tx1"/>
                </a:solidFill>
                <a:latin typeface="Perpetua" pitchFamily="18" charset="0"/>
                <a:cs typeface="Arial" charset="0"/>
              </a:defRPr>
            </a:lvl4pPr>
            <a:lvl5pPr marL="2057287" indent="-228587" eaLnBrk="0" hangingPunct="0">
              <a:defRPr>
                <a:solidFill>
                  <a:schemeClr val="tx1"/>
                </a:solidFill>
                <a:latin typeface="Perpetua" pitchFamily="18" charset="0"/>
                <a:cs typeface="Arial" charset="0"/>
              </a:defRPr>
            </a:lvl5pPr>
            <a:lvl6pPr marL="2514461" indent="-228587" eaLnBrk="0" fontAlgn="base" hangingPunct="0">
              <a:spcBef>
                <a:spcPct val="0"/>
              </a:spcBef>
              <a:spcAft>
                <a:spcPct val="0"/>
              </a:spcAft>
              <a:defRPr>
                <a:solidFill>
                  <a:schemeClr val="tx1"/>
                </a:solidFill>
                <a:latin typeface="Perpetua" pitchFamily="18" charset="0"/>
                <a:cs typeface="Arial" charset="0"/>
              </a:defRPr>
            </a:lvl6pPr>
            <a:lvl7pPr marL="2971635" indent="-228587" eaLnBrk="0" fontAlgn="base" hangingPunct="0">
              <a:spcBef>
                <a:spcPct val="0"/>
              </a:spcBef>
              <a:spcAft>
                <a:spcPct val="0"/>
              </a:spcAft>
              <a:defRPr>
                <a:solidFill>
                  <a:schemeClr val="tx1"/>
                </a:solidFill>
                <a:latin typeface="Perpetua" pitchFamily="18" charset="0"/>
                <a:cs typeface="Arial" charset="0"/>
              </a:defRPr>
            </a:lvl7pPr>
            <a:lvl8pPr marL="3428811" indent="-228587" eaLnBrk="0" fontAlgn="base" hangingPunct="0">
              <a:spcBef>
                <a:spcPct val="0"/>
              </a:spcBef>
              <a:spcAft>
                <a:spcPct val="0"/>
              </a:spcAft>
              <a:defRPr>
                <a:solidFill>
                  <a:schemeClr val="tx1"/>
                </a:solidFill>
                <a:latin typeface="Perpetua" pitchFamily="18" charset="0"/>
                <a:cs typeface="Arial" charset="0"/>
              </a:defRPr>
            </a:lvl8pPr>
            <a:lvl9pPr marL="3885985" indent="-228587" eaLnBrk="0" fontAlgn="base" hangingPunct="0">
              <a:spcBef>
                <a:spcPct val="0"/>
              </a:spcBef>
              <a:spcAft>
                <a:spcPct val="0"/>
              </a:spcAft>
              <a:defRPr>
                <a:solidFill>
                  <a:schemeClr val="tx1"/>
                </a:solidFill>
                <a:latin typeface="Perpetua" pitchFamily="18" charset="0"/>
                <a:cs typeface="Arial" charset="0"/>
              </a:defRPr>
            </a:lvl9pPr>
          </a:lstStyle>
          <a:p>
            <a:pPr eaLnBrk="1" fontAlgn="base" hangingPunct="1">
              <a:spcBef>
                <a:spcPct val="0"/>
              </a:spcBef>
              <a:spcAft>
                <a:spcPct val="0"/>
              </a:spcAft>
            </a:pPr>
            <a:fld id="{0D060C53-E236-4904-B812-A954C2011D75}" type="slidenum">
              <a:rPr lang="en-US" smtClean="0">
                <a:solidFill>
                  <a:srgbClr val="000000"/>
                </a:solidFill>
                <a:latin typeface="Times New Roman" pitchFamily="18" charset="0"/>
              </a:rPr>
              <a:pPr eaLnBrk="1" fontAlgn="base" hangingPunct="1">
                <a:spcBef>
                  <a:spcPct val="0"/>
                </a:spcBef>
                <a:spcAft>
                  <a:spcPct val="0"/>
                </a:spcAft>
              </a:pPr>
              <a:t>6</a:t>
            </a:fld>
            <a:endParaRPr lang="en-US" smtClean="0">
              <a:solidFill>
                <a:srgbClr val="000000"/>
              </a:solidFill>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B13F3C-AD33-4B11-971A-19E9B4D9AF16}" type="slidenum">
              <a:rPr lang="en-US" smtClean="0"/>
              <a:pPr>
                <a:defRPr/>
              </a:pPr>
              <a:t>60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328460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erpetua" pitchFamily="18" charset="0"/>
                <a:cs typeface="Arial" charset="0"/>
              </a:defRPr>
            </a:lvl1pPr>
            <a:lvl2pPr marL="742909" indent="-285734" eaLnBrk="0" hangingPunct="0">
              <a:defRPr>
                <a:solidFill>
                  <a:schemeClr val="tx1"/>
                </a:solidFill>
                <a:latin typeface="Perpetua" pitchFamily="18" charset="0"/>
                <a:cs typeface="Arial" charset="0"/>
              </a:defRPr>
            </a:lvl2pPr>
            <a:lvl3pPr marL="1142937" indent="-228587" eaLnBrk="0" hangingPunct="0">
              <a:defRPr>
                <a:solidFill>
                  <a:schemeClr val="tx1"/>
                </a:solidFill>
                <a:latin typeface="Perpetua" pitchFamily="18" charset="0"/>
                <a:cs typeface="Arial" charset="0"/>
              </a:defRPr>
            </a:lvl3pPr>
            <a:lvl4pPr marL="1600111" indent="-228587" eaLnBrk="0" hangingPunct="0">
              <a:defRPr>
                <a:solidFill>
                  <a:schemeClr val="tx1"/>
                </a:solidFill>
                <a:latin typeface="Perpetua" pitchFamily="18" charset="0"/>
                <a:cs typeface="Arial" charset="0"/>
              </a:defRPr>
            </a:lvl4pPr>
            <a:lvl5pPr marL="2057287" indent="-228587" eaLnBrk="0" hangingPunct="0">
              <a:defRPr>
                <a:solidFill>
                  <a:schemeClr val="tx1"/>
                </a:solidFill>
                <a:latin typeface="Perpetua" pitchFamily="18" charset="0"/>
                <a:cs typeface="Arial" charset="0"/>
              </a:defRPr>
            </a:lvl5pPr>
            <a:lvl6pPr marL="2514461" indent="-228587" eaLnBrk="0" fontAlgn="base" hangingPunct="0">
              <a:spcBef>
                <a:spcPct val="0"/>
              </a:spcBef>
              <a:spcAft>
                <a:spcPct val="0"/>
              </a:spcAft>
              <a:defRPr>
                <a:solidFill>
                  <a:schemeClr val="tx1"/>
                </a:solidFill>
                <a:latin typeface="Perpetua" pitchFamily="18" charset="0"/>
                <a:cs typeface="Arial" charset="0"/>
              </a:defRPr>
            </a:lvl6pPr>
            <a:lvl7pPr marL="2971635" indent="-228587" eaLnBrk="0" fontAlgn="base" hangingPunct="0">
              <a:spcBef>
                <a:spcPct val="0"/>
              </a:spcBef>
              <a:spcAft>
                <a:spcPct val="0"/>
              </a:spcAft>
              <a:defRPr>
                <a:solidFill>
                  <a:schemeClr val="tx1"/>
                </a:solidFill>
                <a:latin typeface="Perpetua" pitchFamily="18" charset="0"/>
                <a:cs typeface="Arial" charset="0"/>
              </a:defRPr>
            </a:lvl7pPr>
            <a:lvl8pPr marL="3428811" indent="-228587" eaLnBrk="0" fontAlgn="base" hangingPunct="0">
              <a:spcBef>
                <a:spcPct val="0"/>
              </a:spcBef>
              <a:spcAft>
                <a:spcPct val="0"/>
              </a:spcAft>
              <a:defRPr>
                <a:solidFill>
                  <a:schemeClr val="tx1"/>
                </a:solidFill>
                <a:latin typeface="Perpetua" pitchFamily="18" charset="0"/>
                <a:cs typeface="Arial" charset="0"/>
              </a:defRPr>
            </a:lvl8pPr>
            <a:lvl9pPr marL="3885985" indent="-228587" eaLnBrk="0" fontAlgn="base" hangingPunct="0">
              <a:spcBef>
                <a:spcPct val="0"/>
              </a:spcBef>
              <a:spcAft>
                <a:spcPct val="0"/>
              </a:spcAft>
              <a:defRPr>
                <a:solidFill>
                  <a:schemeClr val="tx1"/>
                </a:solidFill>
                <a:latin typeface="Perpetua" pitchFamily="18" charset="0"/>
                <a:cs typeface="Arial" charset="0"/>
              </a:defRPr>
            </a:lvl9pPr>
          </a:lstStyle>
          <a:p>
            <a:pPr eaLnBrk="1" fontAlgn="base" hangingPunct="1">
              <a:spcBef>
                <a:spcPct val="0"/>
              </a:spcBef>
              <a:spcAft>
                <a:spcPct val="0"/>
              </a:spcAft>
            </a:pPr>
            <a:fld id="{7DCCA6F9-6CB3-4100-8ED1-58E279F6B4A6}" type="slidenum">
              <a:rPr lang="en-US" smtClean="0">
                <a:solidFill>
                  <a:srgbClr val="000000"/>
                </a:solidFill>
                <a:latin typeface="Calibri" pitchFamily="34" charset="0"/>
              </a:rPr>
              <a:pPr eaLnBrk="1" fontAlgn="base" hangingPunct="1">
                <a:spcBef>
                  <a:spcPct val="0"/>
                </a:spcBef>
                <a:spcAft>
                  <a:spcPct val="0"/>
                </a:spcAft>
              </a:pPr>
              <a:t>7</a:t>
            </a:fld>
            <a:endParaRPr lang="en-US" smtClean="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erpetua" pitchFamily="18" charset="0"/>
                <a:cs typeface="Arial" charset="0"/>
              </a:defRPr>
            </a:lvl1pPr>
            <a:lvl2pPr marL="742909" indent="-285734" eaLnBrk="0" hangingPunct="0">
              <a:defRPr>
                <a:solidFill>
                  <a:schemeClr val="tx1"/>
                </a:solidFill>
                <a:latin typeface="Perpetua" pitchFamily="18" charset="0"/>
                <a:cs typeface="Arial" charset="0"/>
              </a:defRPr>
            </a:lvl2pPr>
            <a:lvl3pPr marL="1142937" indent="-228587" eaLnBrk="0" hangingPunct="0">
              <a:defRPr>
                <a:solidFill>
                  <a:schemeClr val="tx1"/>
                </a:solidFill>
                <a:latin typeface="Perpetua" pitchFamily="18" charset="0"/>
                <a:cs typeface="Arial" charset="0"/>
              </a:defRPr>
            </a:lvl3pPr>
            <a:lvl4pPr marL="1600111" indent="-228587" eaLnBrk="0" hangingPunct="0">
              <a:defRPr>
                <a:solidFill>
                  <a:schemeClr val="tx1"/>
                </a:solidFill>
                <a:latin typeface="Perpetua" pitchFamily="18" charset="0"/>
                <a:cs typeface="Arial" charset="0"/>
              </a:defRPr>
            </a:lvl4pPr>
            <a:lvl5pPr marL="2057287" indent="-228587" eaLnBrk="0" hangingPunct="0">
              <a:defRPr>
                <a:solidFill>
                  <a:schemeClr val="tx1"/>
                </a:solidFill>
                <a:latin typeface="Perpetua" pitchFamily="18" charset="0"/>
                <a:cs typeface="Arial" charset="0"/>
              </a:defRPr>
            </a:lvl5pPr>
            <a:lvl6pPr marL="2514461" indent="-228587" eaLnBrk="0" fontAlgn="base" hangingPunct="0">
              <a:spcBef>
                <a:spcPct val="0"/>
              </a:spcBef>
              <a:spcAft>
                <a:spcPct val="0"/>
              </a:spcAft>
              <a:defRPr>
                <a:solidFill>
                  <a:schemeClr val="tx1"/>
                </a:solidFill>
                <a:latin typeface="Perpetua" pitchFamily="18" charset="0"/>
                <a:cs typeface="Arial" charset="0"/>
              </a:defRPr>
            </a:lvl6pPr>
            <a:lvl7pPr marL="2971635" indent="-228587" eaLnBrk="0" fontAlgn="base" hangingPunct="0">
              <a:spcBef>
                <a:spcPct val="0"/>
              </a:spcBef>
              <a:spcAft>
                <a:spcPct val="0"/>
              </a:spcAft>
              <a:defRPr>
                <a:solidFill>
                  <a:schemeClr val="tx1"/>
                </a:solidFill>
                <a:latin typeface="Perpetua" pitchFamily="18" charset="0"/>
                <a:cs typeface="Arial" charset="0"/>
              </a:defRPr>
            </a:lvl7pPr>
            <a:lvl8pPr marL="3428811" indent="-228587" eaLnBrk="0" fontAlgn="base" hangingPunct="0">
              <a:spcBef>
                <a:spcPct val="0"/>
              </a:spcBef>
              <a:spcAft>
                <a:spcPct val="0"/>
              </a:spcAft>
              <a:defRPr>
                <a:solidFill>
                  <a:schemeClr val="tx1"/>
                </a:solidFill>
                <a:latin typeface="Perpetua" pitchFamily="18" charset="0"/>
                <a:cs typeface="Arial" charset="0"/>
              </a:defRPr>
            </a:lvl8pPr>
            <a:lvl9pPr marL="3885985" indent="-228587" eaLnBrk="0" fontAlgn="base" hangingPunct="0">
              <a:spcBef>
                <a:spcPct val="0"/>
              </a:spcBef>
              <a:spcAft>
                <a:spcPct val="0"/>
              </a:spcAft>
              <a:defRPr>
                <a:solidFill>
                  <a:schemeClr val="tx1"/>
                </a:solidFill>
                <a:latin typeface="Perpetua" pitchFamily="18" charset="0"/>
                <a:cs typeface="Arial" charset="0"/>
              </a:defRPr>
            </a:lvl9pPr>
          </a:lstStyle>
          <a:p>
            <a:pPr eaLnBrk="1" fontAlgn="base" hangingPunct="1">
              <a:spcBef>
                <a:spcPct val="0"/>
              </a:spcBef>
              <a:spcAft>
                <a:spcPct val="0"/>
              </a:spcAft>
            </a:pPr>
            <a:fld id="{31320345-C0A8-49AE-BD15-6E7802A1F228}" type="slidenum">
              <a:rPr lang="en-US" smtClean="0">
                <a:solidFill>
                  <a:srgbClr val="000000"/>
                </a:solidFill>
                <a:latin typeface="Calibri" pitchFamily="34" charset="0"/>
              </a:rPr>
              <a:pPr eaLnBrk="1" fontAlgn="base" hangingPunct="1">
                <a:spcBef>
                  <a:spcPct val="0"/>
                </a:spcBef>
                <a:spcAft>
                  <a:spcPct val="0"/>
                </a:spcAft>
              </a:pPr>
              <a:t>8</a:t>
            </a:fld>
            <a:endParaRPr lang="en-US" smtClean="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rtl="0" eaLnBrk="1" fontAlgn="ctr" latinLnBrk="0" hangingPunct="1"/>
            <a:r>
              <a:rPr lang="en-US" sz="1200" b="1" i="0" u="none" strike="noStrike" kern="1200" dirty="0" smtClean="0">
                <a:solidFill>
                  <a:schemeClr val="tx1"/>
                </a:solidFill>
                <a:effectLst/>
                <a:latin typeface="+mn-lt"/>
                <a:ea typeface="+mn-ea"/>
                <a:cs typeface="+mn-cs"/>
              </a:rPr>
              <a:t>Activity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FY12 fund allocation</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 SEA continuation awards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 $173,334,630</a:t>
            </a:r>
          </a:p>
          <a:p>
            <a:pPr rtl="0" eaLnBrk="1" fontAlgn="ctr" latinLnBrk="0" hangingPunct="1"/>
            <a:r>
              <a:rPr lang="en-US" sz="1200" b="1" i="0" u="none" strike="noStrike" kern="1200" dirty="0" smtClean="0">
                <a:solidFill>
                  <a:schemeClr val="tx1"/>
                </a:solidFill>
                <a:effectLst/>
                <a:latin typeface="+mn-lt"/>
                <a:ea typeface="+mn-ea"/>
                <a:cs typeface="+mn-cs"/>
              </a:rPr>
              <a:t>New CMO awards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13,500,000  </a:t>
            </a:r>
          </a:p>
          <a:p>
            <a:pPr rtl="0" eaLnBrk="1" fontAlgn="ctr" latinLnBrk="0" hangingPunct="1"/>
            <a:r>
              <a:rPr lang="en-US" sz="1200" b="1" i="0" u="none" strike="noStrike" kern="1200" dirty="0" smtClean="0">
                <a:solidFill>
                  <a:schemeClr val="tx1"/>
                </a:solidFill>
                <a:effectLst/>
                <a:latin typeface="+mn-lt"/>
                <a:ea typeface="+mn-ea"/>
                <a:cs typeface="+mn-cs"/>
              </a:rPr>
              <a:t>CMO continuation awards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16,654,620</a:t>
            </a:r>
          </a:p>
          <a:p>
            <a:pPr rtl="0" eaLnBrk="1" fontAlgn="ctr" latinLnBrk="0" hangingPunct="1"/>
            <a:r>
              <a:rPr lang="en-US" sz="1200" b="1" i="0" u="none" strike="noStrike" kern="1200" dirty="0" smtClean="0">
                <a:solidFill>
                  <a:schemeClr val="tx1"/>
                </a:solidFill>
                <a:effectLst/>
                <a:latin typeface="+mn-lt"/>
                <a:ea typeface="+mn-ea"/>
                <a:cs typeface="+mn-cs"/>
              </a:rPr>
              <a:t> National activities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9,885,338 </a:t>
            </a:r>
          </a:p>
          <a:p>
            <a:pPr rtl="0" eaLnBrk="1" fontAlgn="ctr" latinLnBrk="0" hangingPunct="1"/>
            <a:r>
              <a:rPr lang="en-US" sz="1200" b="1" i="0" u="none" strike="noStrike" kern="1200" dirty="0" smtClean="0">
                <a:solidFill>
                  <a:schemeClr val="tx1"/>
                </a:solidFill>
                <a:effectLst/>
                <a:latin typeface="+mn-lt"/>
                <a:ea typeface="+mn-ea"/>
                <a:cs typeface="+mn-cs"/>
              </a:rPr>
              <a:t>New non-SEA awards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3,000,000</a:t>
            </a:r>
          </a:p>
          <a:p>
            <a:pPr rtl="0" eaLnBrk="1" fontAlgn="ctr" latinLnBrk="0" hangingPunct="1"/>
            <a:r>
              <a:rPr lang="en-US" sz="1200" b="1" i="0" u="none" strike="noStrike" kern="1200" dirty="0" smtClean="0">
                <a:solidFill>
                  <a:schemeClr val="tx1"/>
                </a:solidFill>
                <a:effectLst/>
                <a:latin typeface="+mn-lt"/>
                <a:ea typeface="+mn-ea"/>
                <a:cs typeface="+mn-cs"/>
              </a:rPr>
              <a:t>Non-SEA continuation awards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5,817,431</a:t>
            </a:r>
          </a:p>
          <a:p>
            <a:pPr rtl="0" eaLnBrk="1" fontAlgn="ctr" latinLnBrk="0" hangingPunct="1"/>
            <a:r>
              <a:rPr lang="en-US" sz="1200" b="1" i="0" u="none" strike="noStrike" kern="1200" dirty="0" smtClean="0">
                <a:solidFill>
                  <a:schemeClr val="tx1"/>
                </a:solidFill>
                <a:effectLst/>
                <a:latin typeface="+mn-lt"/>
                <a:ea typeface="+mn-ea"/>
                <a:cs typeface="+mn-cs"/>
              </a:rPr>
              <a:t>State Facilities Incentive continuation awards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12,000,000</a:t>
            </a:r>
          </a:p>
          <a:p>
            <a:pPr rtl="0" eaLnBrk="1" fontAlgn="ctr" latinLnBrk="0" hangingPunct="1"/>
            <a:r>
              <a:rPr lang="en-US" sz="1200" b="1" i="0" u="none" strike="noStrike" kern="1200" dirty="0" smtClean="0">
                <a:solidFill>
                  <a:schemeClr val="tx1"/>
                </a:solidFill>
                <a:effectLst/>
                <a:latin typeface="+mn-lt"/>
                <a:ea typeface="+mn-ea"/>
                <a:cs typeface="+mn-cs"/>
              </a:rPr>
              <a:t>New Credit Enhancement awards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11,035,836 </a:t>
            </a:r>
          </a:p>
          <a:p>
            <a:pPr rtl="0" eaLnBrk="1" fontAlgn="ctr" latinLnBrk="0" hangingPunct="1"/>
            <a:r>
              <a:rPr lang="en-US" sz="1200" b="1" i="0" u="none" strike="noStrike" kern="1200" dirty="0" smtClean="0">
                <a:solidFill>
                  <a:schemeClr val="tx1"/>
                </a:solidFill>
                <a:effectLst/>
                <a:latin typeface="+mn-lt"/>
                <a:ea typeface="+mn-ea"/>
                <a:cs typeface="+mn-cs"/>
              </a:rPr>
              <a:t>Competition reviews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100,000</a:t>
            </a:r>
          </a:p>
          <a:p>
            <a:pPr rtl="0" eaLnBrk="1" fontAlgn="ctr" latinLnBrk="0" hangingPunct="1"/>
            <a:r>
              <a:rPr lang="en-US" sz="1200" b="1" i="0" u="none" strike="noStrike" kern="1200" dirty="0" smtClean="0">
                <a:solidFill>
                  <a:schemeClr val="tx1"/>
                </a:solidFill>
                <a:effectLst/>
                <a:latin typeface="+mn-lt"/>
                <a:ea typeface="+mn-ea"/>
                <a:cs typeface="+mn-cs"/>
              </a:rPr>
              <a:t>New SEA awards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9,708,214</a:t>
            </a:r>
          </a:p>
          <a:p>
            <a:pPr rtl="0" eaLnBrk="1" fontAlgn="ctr" latinLnBrk="0" hangingPunct="1"/>
            <a:r>
              <a:rPr lang="en-US" sz="1200" b="1" i="0" u="none" strike="noStrike" kern="1200" dirty="0" smtClean="0">
                <a:solidFill>
                  <a:schemeClr val="tx1"/>
                </a:solidFill>
                <a:effectLst/>
                <a:latin typeface="+mn-lt"/>
                <a:ea typeface="+mn-ea"/>
                <a:cs typeface="+mn-cs"/>
              </a:rPr>
              <a:t> Total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 $255,036,069</a:t>
            </a:r>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erpetua" pitchFamily="18" charset="0"/>
                <a:cs typeface="Arial" charset="0"/>
              </a:defRPr>
            </a:lvl1pPr>
            <a:lvl2pPr marL="742909" indent="-285734" eaLnBrk="0" hangingPunct="0">
              <a:defRPr>
                <a:solidFill>
                  <a:schemeClr val="tx1"/>
                </a:solidFill>
                <a:latin typeface="Perpetua" pitchFamily="18" charset="0"/>
                <a:cs typeface="Arial" charset="0"/>
              </a:defRPr>
            </a:lvl2pPr>
            <a:lvl3pPr marL="1142937" indent="-228587" eaLnBrk="0" hangingPunct="0">
              <a:defRPr>
                <a:solidFill>
                  <a:schemeClr val="tx1"/>
                </a:solidFill>
                <a:latin typeface="Perpetua" pitchFamily="18" charset="0"/>
                <a:cs typeface="Arial" charset="0"/>
              </a:defRPr>
            </a:lvl3pPr>
            <a:lvl4pPr marL="1600111" indent="-228587" eaLnBrk="0" hangingPunct="0">
              <a:defRPr>
                <a:solidFill>
                  <a:schemeClr val="tx1"/>
                </a:solidFill>
                <a:latin typeface="Perpetua" pitchFamily="18" charset="0"/>
                <a:cs typeface="Arial" charset="0"/>
              </a:defRPr>
            </a:lvl4pPr>
            <a:lvl5pPr marL="2057287" indent="-228587" eaLnBrk="0" hangingPunct="0">
              <a:defRPr>
                <a:solidFill>
                  <a:schemeClr val="tx1"/>
                </a:solidFill>
                <a:latin typeface="Perpetua" pitchFamily="18" charset="0"/>
                <a:cs typeface="Arial" charset="0"/>
              </a:defRPr>
            </a:lvl5pPr>
            <a:lvl6pPr marL="2514461" indent="-228587" eaLnBrk="0" fontAlgn="base" hangingPunct="0">
              <a:spcBef>
                <a:spcPct val="0"/>
              </a:spcBef>
              <a:spcAft>
                <a:spcPct val="0"/>
              </a:spcAft>
              <a:defRPr>
                <a:solidFill>
                  <a:schemeClr val="tx1"/>
                </a:solidFill>
                <a:latin typeface="Perpetua" pitchFamily="18" charset="0"/>
                <a:cs typeface="Arial" charset="0"/>
              </a:defRPr>
            </a:lvl6pPr>
            <a:lvl7pPr marL="2971635" indent="-228587" eaLnBrk="0" fontAlgn="base" hangingPunct="0">
              <a:spcBef>
                <a:spcPct val="0"/>
              </a:spcBef>
              <a:spcAft>
                <a:spcPct val="0"/>
              </a:spcAft>
              <a:defRPr>
                <a:solidFill>
                  <a:schemeClr val="tx1"/>
                </a:solidFill>
                <a:latin typeface="Perpetua" pitchFamily="18" charset="0"/>
                <a:cs typeface="Arial" charset="0"/>
              </a:defRPr>
            </a:lvl7pPr>
            <a:lvl8pPr marL="3428811" indent="-228587" eaLnBrk="0" fontAlgn="base" hangingPunct="0">
              <a:spcBef>
                <a:spcPct val="0"/>
              </a:spcBef>
              <a:spcAft>
                <a:spcPct val="0"/>
              </a:spcAft>
              <a:defRPr>
                <a:solidFill>
                  <a:schemeClr val="tx1"/>
                </a:solidFill>
                <a:latin typeface="Perpetua" pitchFamily="18" charset="0"/>
                <a:cs typeface="Arial" charset="0"/>
              </a:defRPr>
            </a:lvl8pPr>
            <a:lvl9pPr marL="3885985" indent="-228587" eaLnBrk="0" fontAlgn="base" hangingPunct="0">
              <a:spcBef>
                <a:spcPct val="0"/>
              </a:spcBef>
              <a:spcAft>
                <a:spcPct val="0"/>
              </a:spcAft>
              <a:defRPr>
                <a:solidFill>
                  <a:schemeClr val="tx1"/>
                </a:solidFill>
                <a:latin typeface="Perpetua" pitchFamily="18" charset="0"/>
                <a:cs typeface="Arial" charset="0"/>
              </a:defRPr>
            </a:lvl9pPr>
          </a:lstStyle>
          <a:p>
            <a:pPr eaLnBrk="1" fontAlgn="base" hangingPunct="1">
              <a:spcBef>
                <a:spcPct val="0"/>
              </a:spcBef>
              <a:spcAft>
                <a:spcPct val="0"/>
              </a:spcAft>
            </a:pPr>
            <a:fld id="{AFFD7F44-8679-4F0F-8B57-D61DACF12380}" type="slidenum">
              <a:rPr lang="en-US" smtClean="0">
                <a:solidFill>
                  <a:srgbClr val="000000"/>
                </a:solidFill>
                <a:latin typeface="Times New Roman" pitchFamily="18" charset="0"/>
              </a:rPr>
              <a:pPr eaLnBrk="1" fontAlgn="base" hangingPunct="1">
                <a:spcBef>
                  <a:spcPct val="0"/>
                </a:spcBef>
                <a:spcAft>
                  <a:spcPct val="0"/>
                </a:spcAft>
              </a:pPr>
              <a:t>9</a:t>
            </a:fld>
            <a:endParaRPr lang="en-US" smtClean="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12" name="Footer Placeholder 16"/>
          <p:cNvSpPr>
            <a:spLocks noGrp="1"/>
          </p:cNvSpPr>
          <p:nvPr>
            <p:ph type="ftr" sz="quarter" idx="11"/>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13" name="Slide Number Placeholder 28"/>
          <p:cNvSpPr>
            <a:spLocks noGrp="1"/>
          </p:cNvSpPr>
          <p:nvPr>
            <p:ph type="sldNum" sz="quarter" idx="12"/>
          </p:nvPr>
        </p:nvSpPr>
        <p:spPr/>
        <p:txBody>
          <a:bodyPr/>
          <a:lstStyle>
            <a:lvl1pPr fontAlgn="auto">
              <a:spcBef>
                <a:spcPts val="0"/>
              </a:spcBef>
              <a:spcAft>
                <a:spcPts val="0"/>
              </a:spcAft>
              <a:defRPr sz="1400">
                <a:solidFill>
                  <a:srgbClr val="FFFFFF"/>
                </a:solidFill>
              </a:defRPr>
            </a:lvl1pPr>
          </a:lstStyle>
          <a:p>
            <a:pPr>
              <a:defRPr/>
            </a:pPr>
            <a:fld id="{1F7902B1-D7EA-4591-BA79-F2824426848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36918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fontAlgn="auto">
              <a:spcBef>
                <a:spcPts val="0"/>
              </a:spcBef>
              <a:spcAft>
                <a:spcPts val="0"/>
              </a:spcAft>
              <a:defRPr/>
            </a:lvl1pPr>
          </a:lstStyle>
          <a:p>
            <a:pPr>
              <a:defRPr/>
            </a:pPr>
            <a:fld id="{988061E8-8038-44AE-9EA4-F4D0CB633FD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00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fontAlgn="auto">
              <a:spcBef>
                <a:spcPts val="0"/>
              </a:spcBef>
              <a:spcAft>
                <a:spcPts val="0"/>
              </a:spcAft>
              <a:defRPr/>
            </a:lvl1pPr>
          </a:lstStyle>
          <a:p>
            <a:pPr>
              <a:defRPr/>
            </a:pPr>
            <a:fld id="{51BF1B47-FBF0-4F94-8A91-3126FC57628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471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fontAlgn="auto">
              <a:spcBef>
                <a:spcPts val="0"/>
              </a:spcBef>
              <a:spcAft>
                <a:spcPts val="0"/>
              </a:spcAft>
              <a:defRPr/>
            </a:lvl1pPr>
          </a:lstStyle>
          <a:p>
            <a:pPr>
              <a:defRPr/>
            </a:pPr>
            <a:fld id="{C04B115A-5785-4231-A647-B6F7DEC5C14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390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fontAlgn="auto">
              <a:spcBef>
                <a:spcPts val="0"/>
              </a:spcBef>
              <a:spcAft>
                <a:spcPts val="0"/>
              </a:spcAft>
              <a:defRPr/>
            </a:lvl1pPr>
          </a:lstStyle>
          <a:p>
            <a:pPr>
              <a:defRPr/>
            </a:pPr>
            <a:fld id="{6A2599FC-E146-45D5-A3F8-C79AD915BF0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23767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6" name="Footer Placeholder 2"/>
          <p:cNvSpPr>
            <a:spLocks noGrp="1"/>
          </p:cNvSpPr>
          <p:nvPr>
            <p:ph type="ftr" sz="quarter" idx="11"/>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7" name="Slide Number Placeholder 22"/>
          <p:cNvSpPr>
            <a:spLocks noGrp="1"/>
          </p:cNvSpPr>
          <p:nvPr>
            <p:ph type="sldNum" sz="quarter" idx="12"/>
          </p:nvPr>
        </p:nvSpPr>
        <p:spPr/>
        <p:txBody>
          <a:bodyPr/>
          <a:lstStyle>
            <a:lvl1pPr fontAlgn="auto">
              <a:spcBef>
                <a:spcPts val="0"/>
              </a:spcBef>
              <a:spcAft>
                <a:spcPts val="0"/>
              </a:spcAft>
              <a:defRPr/>
            </a:lvl1pPr>
          </a:lstStyle>
          <a:p>
            <a:pPr>
              <a:defRPr/>
            </a:pPr>
            <a:fld id="{3EB36C8D-C9A9-4BFF-A5E1-814BCEE6AAA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091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8" name="Footer Placeholder 2"/>
          <p:cNvSpPr>
            <a:spLocks noGrp="1"/>
          </p:cNvSpPr>
          <p:nvPr>
            <p:ph type="ftr" sz="quarter" idx="11"/>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9" name="Slide Number Placeholder 22"/>
          <p:cNvSpPr>
            <a:spLocks noGrp="1"/>
          </p:cNvSpPr>
          <p:nvPr>
            <p:ph type="sldNum" sz="quarter" idx="12"/>
          </p:nvPr>
        </p:nvSpPr>
        <p:spPr/>
        <p:txBody>
          <a:bodyPr/>
          <a:lstStyle>
            <a:lvl1pPr fontAlgn="auto">
              <a:spcBef>
                <a:spcPts val="0"/>
              </a:spcBef>
              <a:spcAft>
                <a:spcPts val="0"/>
              </a:spcAft>
              <a:defRPr/>
            </a:lvl1pPr>
          </a:lstStyle>
          <a:p>
            <a:pPr>
              <a:defRPr/>
            </a:pPr>
            <a:fld id="{5F834197-3596-47B3-8B68-CEEB919A330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87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4" name="Footer Placeholder 2"/>
          <p:cNvSpPr>
            <a:spLocks noGrp="1"/>
          </p:cNvSpPr>
          <p:nvPr>
            <p:ph type="ftr" sz="quarter" idx="11"/>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5" name="Slide Number Placeholder 22"/>
          <p:cNvSpPr>
            <a:spLocks noGrp="1"/>
          </p:cNvSpPr>
          <p:nvPr>
            <p:ph type="sldNum" sz="quarter" idx="12"/>
          </p:nvPr>
        </p:nvSpPr>
        <p:spPr/>
        <p:txBody>
          <a:bodyPr/>
          <a:lstStyle>
            <a:lvl1pPr fontAlgn="auto">
              <a:spcBef>
                <a:spcPts val="0"/>
              </a:spcBef>
              <a:spcAft>
                <a:spcPts val="0"/>
              </a:spcAft>
              <a:defRPr/>
            </a:lvl1pPr>
          </a:lstStyle>
          <a:p>
            <a:pPr>
              <a:defRPr/>
            </a:pPr>
            <a:fld id="{33FDDBEA-AC8D-4322-95D9-56F61292307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64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4" name="Slide Number Placeholder 22"/>
          <p:cNvSpPr>
            <a:spLocks noGrp="1"/>
          </p:cNvSpPr>
          <p:nvPr>
            <p:ph type="sldNum" sz="quarter" idx="12"/>
          </p:nvPr>
        </p:nvSpPr>
        <p:spPr/>
        <p:txBody>
          <a:bodyPr/>
          <a:lstStyle>
            <a:lvl1pPr fontAlgn="auto">
              <a:spcBef>
                <a:spcPts val="0"/>
              </a:spcBef>
              <a:spcAft>
                <a:spcPts val="0"/>
              </a:spcAft>
              <a:defRPr/>
            </a:lvl1pPr>
          </a:lstStyle>
          <a:p>
            <a:pPr>
              <a:defRPr/>
            </a:pPr>
            <a:fld id="{28929533-22A5-450D-BBFB-FF4B9460933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321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8" name="Footer Placeholder 5"/>
          <p:cNvSpPr>
            <a:spLocks noGrp="1"/>
          </p:cNvSpPr>
          <p:nvPr>
            <p:ph type="ftr" sz="quarter" idx="11"/>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DC7F769-3F47-4526-8C77-E8994642692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295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fontAlgn="auto">
              <a:spcBef>
                <a:spcPts val="0"/>
              </a:spcBef>
              <a:spcAft>
                <a:spcPts val="0"/>
              </a:spcAft>
              <a:defRPr/>
            </a:lvl1pPr>
          </a:lstStyle>
          <a:p>
            <a:pPr>
              <a:defRPr/>
            </a:pPr>
            <a:fld id="{C6BAB15E-0A18-4BE9-8D30-7E975D34FBE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62188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rgbClr val="696464"/>
                </a:solidFill>
                <a:latin typeface="Verdana" pitchFamily="34" charset="0"/>
                <a:cs typeface="+mn-cs"/>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rgbClr val="696464"/>
                </a:solidFill>
                <a:latin typeface="Verdana" pitchFamily="34" charset="0"/>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B713FB2B-CE0F-4F8E-8F5D-4A6C2100CB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CAEDD"/>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533400" y="4038600"/>
            <a:ext cx="8001000" cy="1752600"/>
          </a:xfrm>
        </p:spPr>
        <p:txBody>
          <a:bodyPr/>
          <a:lstStyle/>
          <a:p>
            <a:pPr eaLnBrk="1" hangingPunct="1"/>
            <a:r>
              <a:rPr lang="en-US" sz="2000" dirty="0" smtClean="0"/>
              <a:t>					</a:t>
            </a:r>
          </a:p>
        </p:txBody>
      </p:sp>
      <p:sp>
        <p:nvSpPr>
          <p:cNvPr id="13315" name="Rectangle 2"/>
          <p:cNvSpPr>
            <a:spLocks noGrp="1" noChangeArrowheads="1"/>
          </p:cNvSpPr>
          <p:nvPr>
            <p:ph type="ctrTitle"/>
          </p:nvPr>
        </p:nvSpPr>
        <p:spPr>
          <a:xfrm>
            <a:off x="457200" y="1506538"/>
            <a:ext cx="8229600" cy="1470025"/>
          </a:xfrm>
        </p:spPr>
        <p:txBody>
          <a:bodyPr/>
          <a:lstStyle/>
          <a:p>
            <a:pPr eaLnBrk="1" hangingPunct="1"/>
            <a:r>
              <a:rPr dirty="0" smtClean="0"/>
              <a:t>Federal Funding Opportunities</a:t>
            </a:r>
            <a:endParaRPr sz="4400" dirty="0" smtClean="0"/>
          </a:p>
        </p:txBody>
      </p:sp>
      <p:sp>
        <p:nvSpPr>
          <p:cNvPr id="3" name="Rectangle 2"/>
          <p:cNvSpPr/>
          <p:nvPr/>
        </p:nvSpPr>
        <p:spPr>
          <a:xfrm>
            <a:off x="3962400" y="5181600"/>
            <a:ext cx="4572000" cy="978729"/>
          </a:xfrm>
          <a:prstGeom prst="rect">
            <a:avLst/>
          </a:prstGeom>
        </p:spPr>
        <p:txBody>
          <a:bodyPr>
            <a:spAutoFit/>
          </a:bodyPr>
          <a:lstStyle/>
          <a:p>
            <a:pPr algn="r">
              <a:lnSpc>
                <a:spcPct val="80000"/>
              </a:lnSpc>
            </a:pPr>
            <a:r>
              <a:rPr lang="en-US" b="1" dirty="0">
                <a:solidFill>
                  <a:schemeClr val="bg1">
                    <a:lumMod val="50000"/>
                  </a:schemeClr>
                </a:solidFill>
                <a:latin typeface="Georgia" pitchFamily="18" charset="0"/>
              </a:rPr>
              <a:t>Charter Schools Program</a:t>
            </a:r>
          </a:p>
          <a:p>
            <a:pPr algn="r">
              <a:lnSpc>
                <a:spcPct val="80000"/>
              </a:lnSpc>
            </a:pPr>
            <a:r>
              <a:rPr lang="en-US" b="1" dirty="0">
                <a:solidFill>
                  <a:schemeClr val="bg1">
                    <a:lumMod val="50000"/>
                  </a:schemeClr>
                </a:solidFill>
                <a:latin typeface="Georgia" pitchFamily="18" charset="0"/>
              </a:rPr>
              <a:t>U.S. Department of Education</a:t>
            </a:r>
          </a:p>
          <a:p>
            <a:pPr algn="r">
              <a:lnSpc>
                <a:spcPct val="80000"/>
              </a:lnSpc>
            </a:pPr>
            <a:r>
              <a:rPr lang="en-US" b="1" dirty="0">
                <a:solidFill>
                  <a:schemeClr val="bg1">
                    <a:lumMod val="50000"/>
                  </a:schemeClr>
                </a:solidFill>
                <a:latin typeface="Georgia" pitchFamily="18" charset="0"/>
              </a:rPr>
              <a:t>Office of Innovation and Improvement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4800"/>
            <a:ext cx="8229600" cy="1143000"/>
          </a:xfrm>
        </p:spPr>
        <p:txBody>
          <a:bodyPr>
            <a:normAutofit/>
          </a:bodyPr>
          <a:lstStyle/>
          <a:p>
            <a:pPr eaLnBrk="1" hangingPunct="1"/>
            <a:r>
              <a:rPr lang="en-US" b="1" dirty="0" smtClean="0"/>
              <a:t>CSP Staff</a:t>
            </a:r>
          </a:p>
        </p:txBody>
      </p:sp>
      <p:sp>
        <p:nvSpPr>
          <p:cNvPr id="16387" name="Content Placeholder 2"/>
          <p:cNvSpPr>
            <a:spLocks noGrp="1"/>
          </p:cNvSpPr>
          <p:nvPr>
            <p:ph idx="1"/>
          </p:nvPr>
        </p:nvSpPr>
        <p:spPr>
          <a:xfrm>
            <a:off x="228600" y="1371600"/>
            <a:ext cx="8915400" cy="4953000"/>
          </a:xfrm>
        </p:spPr>
        <p:txBody>
          <a:bodyPr numCol="2"/>
          <a:lstStyle/>
          <a:p>
            <a:pPr marL="285750" indent="-285750" eaLnBrk="1" hangingPunct="1">
              <a:spcBef>
                <a:spcPts val="0"/>
              </a:spcBef>
              <a:spcAft>
                <a:spcPts val="600"/>
              </a:spcAft>
              <a:buFont typeface="Arial" pitchFamily="34" charset="0"/>
              <a:buChar char="•"/>
            </a:pPr>
            <a:r>
              <a:rPr lang="en-US" sz="2000" dirty="0"/>
              <a:t>Director: </a:t>
            </a:r>
            <a:r>
              <a:rPr lang="en-US" sz="2000" b="1" dirty="0"/>
              <a:t>Stefan Huh</a:t>
            </a:r>
          </a:p>
          <a:p>
            <a:pPr marL="285750" indent="-285750" eaLnBrk="1" hangingPunct="1">
              <a:spcBef>
                <a:spcPts val="0"/>
              </a:spcBef>
              <a:spcAft>
                <a:spcPts val="600"/>
              </a:spcAft>
              <a:buFont typeface="Arial" pitchFamily="34" charset="0"/>
              <a:buChar char="•"/>
            </a:pPr>
            <a:r>
              <a:rPr lang="en-US" sz="2000" dirty="0"/>
              <a:t>CSP Program Manager: </a:t>
            </a:r>
            <a:r>
              <a:rPr lang="en-US" sz="2000" b="1" dirty="0"/>
              <a:t>Erin Pfeltz</a:t>
            </a:r>
          </a:p>
          <a:p>
            <a:pPr marL="285750" indent="-285750" eaLnBrk="1" hangingPunct="1">
              <a:spcBef>
                <a:spcPts val="0"/>
              </a:spcBef>
              <a:spcAft>
                <a:spcPts val="600"/>
              </a:spcAft>
              <a:buFont typeface="Arial" pitchFamily="34" charset="0"/>
              <a:buChar char="•"/>
            </a:pPr>
            <a:r>
              <a:rPr lang="en-US" sz="2000" dirty="0"/>
              <a:t>Program Officers:</a:t>
            </a:r>
          </a:p>
          <a:p>
            <a:pPr marL="833438" lvl="1" indent="-285750" eaLnBrk="1" hangingPunct="1">
              <a:spcBef>
                <a:spcPts val="0"/>
              </a:spcBef>
              <a:spcAft>
                <a:spcPts val="0"/>
              </a:spcAft>
              <a:buFont typeface="Arial" pitchFamily="34" charset="0"/>
              <a:buChar char="•"/>
            </a:pPr>
            <a:r>
              <a:rPr lang="en-US" sz="2000" dirty="0"/>
              <a:t>CSP State Education Agency Grants: </a:t>
            </a:r>
          </a:p>
          <a:p>
            <a:pPr marL="1108075" lvl="2" indent="-285750" eaLnBrk="1" hangingPunct="1">
              <a:spcBef>
                <a:spcPts val="0"/>
              </a:spcBef>
              <a:spcAft>
                <a:spcPts val="0"/>
              </a:spcAft>
              <a:buFont typeface="Arial" pitchFamily="34" charset="0"/>
              <a:buChar char="•"/>
            </a:pPr>
            <a:r>
              <a:rPr lang="en-US" b="1" dirty="0"/>
              <a:t>Leslie Hankerson </a:t>
            </a:r>
          </a:p>
          <a:p>
            <a:pPr marL="1108075" lvl="2" indent="-285750" eaLnBrk="1" hangingPunct="1">
              <a:spcBef>
                <a:spcPts val="0"/>
              </a:spcBef>
              <a:spcAft>
                <a:spcPts val="600"/>
              </a:spcAft>
              <a:buFont typeface="Arial" pitchFamily="34" charset="0"/>
              <a:buChar char="•"/>
            </a:pPr>
            <a:r>
              <a:rPr lang="en-US" b="1" dirty="0"/>
              <a:t>Kate Meeley</a:t>
            </a:r>
          </a:p>
          <a:p>
            <a:pPr marL="833438" lvl="1" indent="-285750" eaLnBrk="1" hangingPunct="1">
              <a:spcBef>
                <a:spcPts val="0"/>
              </a:spcBef>
              <a:spcAft>
                <a:spcPts val="0"/>
              </a:spcAft>
              <a:buFont typeface="Arial" pitchFamily="34" charset="0"/>
              <a:buChar char="•"/>
            </a:pPr>
            <a:r>
              <a:rPr lang="en-US" sz="2000" dirty="0"/>
              <a:t>Non-State Education Agency Grants: </a:t>
            </a:r>
          </a:p>
          <a:p>
            <a:pPr marL="1108075" lvl="2" indent="-285750" eaLnBrk="1" hangingPunct="1">
              <a:spcBef>
                <a:spcPts val="0"/>
              </a:spcBef>
              <a:spcAft>
                <a:spcPts val="0"/>
              </a:spcAft>
              <a:buFont typeface="Arial" pitchFamily="34" charset="0"/>
              <a:buChar char="•"/>
            </a:pPr>
            <a:r>
              <a:rPr lang="en-US" b="1" dirty="0"/>
              <a:t>LaShawndra Thornton (LEAD)</a:t>
            </a:r>
          </a:p>
          <a:p>
            <a:pPr marL="1108075" lvl="2" indent="-285750" eaLnBrk="1" hangingPunct="1">
              <a:spcBef>
                <a:spcPts val="0"/>
              </a:spcBef>
              <a:spcAft>
                <a:spcPts val="0"/>
              </a:spcAft>
              <a:buFont typeface="Arial" pitchFamily="34" charset="0"/>
              <a:buChar char="•"/>
            </a:pPr>
            <a:r>
              <a:rPr lang="en-US" b="1" dirty="0"/>
              <a:t>Brian Martin </a:t>
            </a:r>
          </a:p>
          <a:p>
            <a:pPr marL="1108075" lvl="2" indent="-285750" eaLnBrk="1" hangingPunct="1">
              <a:spcBef>
                <a:spcPts val="0"/>
              </a:spcBef>
              <a:spcAft>
                <a:spcPts val="600"/>
              </a:spcAft>
              <a:buFont typeface="Arial" pitchFamily="34" charset="0"/>
              <a:buChar char="•"/>
            </a:pPr>
            <a:r>
              <a:rPr lang="en-US" b="1" dirty="0"/>
              <a:t>Kate Meeley</a:t>
            </a:r>
          </a:p>
          <a:p>
            <a:pPr marL="833438" lvl="1" indent="-285750" eaLnBrk="1" hangingPunct="1">
              <a:spcBef>
                <a:spcPts val="0"/>
              </a:spcBef>
              <a:spcAft>
                <a:spcPts val="0"/>
              </a:spcAft>
              <a:buFont typeface="Arial" pitchFamily="34" charset="0"/>
              <a:buChar char="•"/>
            </a:pPr>
            <a:r>
              <a:rPr lang="en-US" sz="2000" dirty="0"/>
              <a:t>Replication and Expansion Grants:</a:t>
            </a:r>
          </a:p>
          <a:p>
            <a:pPr marL="1108075" lvl="2" indent="-285750" eaLnBrk="1" hangingPunct="1">
              <a:spcBef>
                <a:spcPts val="0"/>
              </a:spcBef>
              <a:spcAft>
                <a:spcPts val="0"/>
              </a:spcAft>
              <a:buFont typeface="Arial" pitchFamily="34" charset="0"/>
              <a:buChar char="•"/>
            </a:pPr>
            <a:r>
              <a:rPr lang="en-US" b="1" dirty="0"/>
              <a:t>Erin Pfeltz (LEAD)</a:t>
            </a:r>
          </a:p>
          <a:p>
            <a:pPr marL="1108075" lvl="2" indent="-285750" eaLnBrk="1" hangingPunct="1">
              <a:spcBef>
                <a:spcPts val="0"/>
              </a:spcBef>
              <a:spcAft>
                <a:spcPts val="0"/>
              </a:spcAft>
              <a:buFont typeface="Arial" pitchFamily="34" charset="0"/>
              <a:buChar char="•"/>
            </a:pPr>
            <a:r>
              <a:rPr lang="en-US" b="1" dirty="0"/>
              <a:t>Brian Martin </a:t>
            </a:r>
          </a:p>
          <a:p>
            <a:pPr marL="1108075" lvl="2" indent="-285750" eaLnBrk="1" hangingPunct="1">
              <a:spcBef>
                <a:spcPts val="0"/>
              </a:spcBef>
              <a:spcAft>
                <a:spcPts val="600"/>
              </a:spcAft>
              <a:buFont typeface="Arial" pitchFamily="34" charset="0"/>
              <a:buChar char="•"/>
            </a:pPr>
            <a:r>
              <a:rPr lang="en-US" b="1" dirty="0"/>
              <a:t>Kate Meeley</a:t>
            </a:r>
          </a:p>
          <a:p>
            <a:pPr marL="285750" indent="-285750" eaLnBrk="1" hangingPunct="1">
              <a:spcBef>
                <a:spcPts val="0"/>
              </a:spcBef>
              <a:spcAft>
                <a:spcPts val="600"/>
              </a:spcAft>
              <a:buFont typeface="Arial" pitchFamily="34" charset="0"/>
              <a:buChar char="•"/>
            </a:pPr>
            <a:r>
              <a:rPr lang="en-US" sz="2000" dirty="0"/>
              <a:t>National Leadership Grants:  </a:t>
            </a:r>
            <a:r>
              <a:rPr lang="en-US" sz="2000" dirty="0" smtClean="0"/>
              <a:t>            </a:t>
            </a:r>
            <a:r>
              <a:rPr lang="en-US" sz="2000" b="1" dirty="0" smtClean="0"/>
              <a:t>Patricia </a:t>
            </a:r>
            <a:r>
              <a:rPr lang="en-US" sz="2000" b="1" dirty="0"/>
              <a:t>Kilby-Robb</a:t>
            </a:r>
          </a:p>
          <a:p>
            <a:pPr marL="285750" indent="-285750" eaLnBrk="1" hangingPunct="1">
              <a:spcBef>
                <a:spcPts val="0"/>
              </a:spcBef>
              <a:spcAft>
                <a:spcPts val="600"/>
              </a:spcAft>
              <a:buFont typeface="Arial" pitchFamily="34" charset="0"/>
              <a:buChar char="•"/>
            </a:pPr>
            <a:r>
              <a:rPr lang="en-US" sz="2000" dirty="0"/>
              <a:t>Exemplary Charter School Collaboration Awards: </a:t>
            </a:r>
            <a:r>
              <a:rPr lang="en-US" sz="2000" b="1" dirty="0"/>
              <a:t>Nancy Paulu</a:t>
            </a:r>
          </a:p>
          <a:p>
            <a:pPr marL="285750" indent="-285750" eaLnBrk="1" hangingPunct="1">
              <a:spcBef>
                <a:spcPts val="0"/>
              </a:spcBef>
              <a:spcAft>
                <a:spcPts val="600"/>
              </a:spcAft>
              <a:buFont typeface="Arial" pitchFamily="34" charset="0"/>
              <a:buChar char="•"/>
            </a:pPr>
            <a:r>
              <a:rPr lang="en-US" sz="2000" dirty="0"/>
              <a:t>Credit Enhancement for Charter School Facilities Grants</a:t>
            </a:r>
            <a:r>
              <a:rPr lang="en-US" sz="2000" dirty="0" smtClean="0"/>
              <a:t>: &amp; State Facilities Incentive Grants: </a:t>
            </a:r>
            <a:r>
              <a:rPr lang="en-US" sz="2000" b="1" dirty="0" smtClean="0"/>
              <a:t>Kristin </a:t>
            </a:r>
            <a:r>
              <a:rPr lang="en-US" sz="2000" b="1" dirty="0"/>
              <a:t>Lundholm</a:t>
            </a:r>
          </a:p>
          <a:p>
            <a:pPr marL="285750" indent="-285750" eaLnBrk="1" hangingPunct="1">
              <a:spcBef>
                <a:spcPts val="0"/>
              </a:spcBef>
              <a:spcAft>
                <a:spcPts val="600"/>
              </a:spcAft>
              <a:buFont typeface="Arial" pitchFamily="34" charset="0"/>
              <a:buChar char="•"/>
            </a:pPr>
            <a:r>
              <a:rPr lang="en-US" sz="2000" dirty="0" smtClean="0"/>
              <a:t>Administrative </a:t>
            </a:r>
            <a:r>
              <a:rPr lang="en-US" sz="2000" dirty="0"/>
              <a:t>Support: </a:t>
            </a:r>
            <a:r>
              <a:rPr lang="en-US" sz="2000" b="1" dirty="0"/>
              <a:t>Cheryl Weekes</a:t>
            </a:r>
          </a:p>
          <a:p>
            <a:pPr marL="285750" indent="-285750" eaLnBrk="1" hangingPunct="1">
              <a:spcBef>
                <a:spcPts val="0"/>
              </a:spcBef>
              <a:spcAft>
                <a:spcPts val="600"/>
              </a:spcAft>
              <a:buFont typeface="Arial" pitchFamily="34" charset="0"/>
              <a:buChar char="•"/>
            </a:pPr>
            <a:r>
              <a:rPr lang="en-US" sz="2000" dirty="0"/>
              <a:t>Intern: </a:t>
            </a:r>
            <a:r>
              <a:rPr lang="en-US" sz="2000" b="1" dirty="0"/>
              <a:t>Kareen Currey</a:t>
            </a:r>
          </a:p>
          <a:p>
            <a:pPr marL="0" indent="0">
              <a:spcBef>
                <a:spcPts val="0"/>
              </a:spcBef>
              <a:spcAft>
                <a:spcPts val="600"/>
              </a:spcAft>
              <a:buNone/>
              <a:defRPr/>
            </a:pPr>
            <a:endParaRPr lang="en-US" sz="1800" dirty="0"/>
          </a:p>
          <a:p>
            <a:pPr>
              <a:spcBef>
                <a:spcPts val="0"/>
              </a:spcBef>
              <a:defRPr/>
            </a:pPr>
            <a:endParaRPr lang="en-US" sz="1800" dirty="0"/>
          </a:p>
          <a:p>
            <a:pPr>
              <a:spcBef>
                <a:spcPts val="0"/>
              </a:spcBef>
              <a:defRPr/>
            </a:pPr>
            <a:endParaRPr lang="en-US" sz="1800" dirty="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385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533400" y="4038600"/>
            <a:ext cx="8001000" cy="1752600"/>
          </a:xfrm>
        </p:spPr>
        <p:txBody>
          <a:bodyPr/>
          <a:lstStyle/>
          <a:p>
            <a:pPr eaLnBrk="1" hangingPunct="1"/>
            <a:r>
              <a:rPr lang="en-US" sz="2000" dirty="0" smtClean="0"/>
              <a:t>					</a:t>
            </a:r>
          </a:p>
        </p:txBody>
      </p:sp>
      <p:sp>
        <p:nvSpPr>
          <p:cNvPr id="13315" name="Rectangle 2"/>
          <p:cNvSpPr>
            <a:spLocks noGrp="1" noChangeArrowheads="1"/>
          </p:cNvSpPr>
          <p:nvPr>
            <p:ph type="ctrTitle"/>
          </p:nvPr>
        </p:nvSpPr>
        <p:spPr>
          <a:xfrm>
            <a:off x="457200" y="1506538"/>
            <a:ext cx="8229600" cy="1470025"/>
          </a:xfrm>
        </p:spPr>
        <p:txBody>
          <a:bodyPr/>
          <a:lstStyle/>
          <a:p>
            <a:pPr eaLnBrk="1" hangingPunct="1"/>
            <a:r>
              <a:rPr dirty="0" smtClean="0"/>
              <a:t>Federal Funding Sources</a:t>
            </a:r>
            <a:endParaRPr sz="4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65748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76200"/>
            <a:ext cx="8305800" cy="533400"/>
          </a:xfrm>
        </p:spPr>
        <p:txBody>
          <a:bodyPr/>
          <a:lstStyle/>
          <a:p>
            <a:pPr eaLnBrk="1" hangingPunct="1"/>
            <a:r>
              <a:rPr lang="en-US" sz="2800" b="1" dirty="0" smtClean="0"/>
              <a:t>Federal Funding Sources</a:t>
            </a:r>
          </a:p>
        </p:txBody>
      </p:sp>
      <p:sp>
        <p:nvSpPr>
          <p:cNvPr id="4" name="Slide Number Placeholder 3"/>
          <p:cNvSpPr>
            <a:spLocks noGrp="1"/>
          </p:cNvSpPr>
          <p:nvPr>
            <p:ph type="sldNum" sz="quarter" idx="12"/>
          </p:nvPr>
        </p:nvSpPr>
        <p:spPr/>
        <p:txBody>
          <a:bodyPr/>
          <a:lstStyle/>
          <a:p>
            <a:pPr>
              <a:defRPr/>
            </a:pPr>
            <a:fld id="{F9A54BDB-9CB2-4BF7-9AE2-FAAEF669A115}" type="slidenum">
              <a:rPr lang="en-US" smtClean="0"/>
              <a:pPr>
                <a:defRPr/>
              </a:pPr>
              <a:t>12</a:t>
            </a:fld>
            <a:endParaRPr lang="en-US"/>
          </a:p>
        </p:txBody>
      </p:sp>
      <p:sp>
        <p:nvSpPr>
          <p:cNvPr id="6" name="TextBox 5"/>
          <p:cNvSpPr txBox="1"/>
          <p:nvPr/>
        </p:nvSpPr>
        <p:spPr>
          <a:xfrm>
            <a:off x="609600" y="533400"/>
            <a:ext cx="8153400" cy="6001643"/>
          </a:xfrm>
          <a:prstGeom prst="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0"/>
              <a:tileRect/>
            </a:gradFill>
          </a:ln>
        </p:spPr>
        <p:txBody>
          <a:bodyPr>
            <a:spAutoFit/>
          </a:bodyPr>
          <a:lstStyle/>
          <a:p>
            <a:pPr marL="593725" lvl="2" indent="0">
              <a:defRPr/>
            </a:pPr>
            <a:r>
              <a:rPr lang="en-US" sz="1600" dirty="0"/>
              <a:t>National Aeronautics and Space Administration </a:t>
            </a:r>
          </a:p>
          <a:p>
            <a:pPr marL="593725" lvl="2" indent="0">
              <a:defRPr/>
            </a:pPr>
            <a:r>
              <a:rPr lang="en-US" sz="1600" dirty="0"/>
              <a:t>National Science Foundation </a:t>
            </a:r>
          </a:p>
          <a:p>
            <a:pPr marL="593725" lvl="2" indent="0">
              <a:defRPr/>
            </a:pPr>
            <a:r>
              <a:rPr lang="en-US" sz="1600" dirty="0" smtClean="0"/>
              <a:t>Department </a:t>
            </a:r>
            <a:r>
              <a:rPr lang="en-US" sz="1600" dirty="0"/>
              <a:t>of Health and Human Services</a:t>
            </a:r>
          </a:p>
          <a:p>
            <a:pPr marL="593725" lvl="2" indent="0">
              <a:defRPr/>
            </a:pPr>
            <a:r>
              <a:rPr lang="en-US" sz="1600" dirty="0"/>
              <a:t>Department of Commerce</a:t>
            </a:r>
          </a:p>
          <a:p>
            <a:pPr marL="593725" lvl="2" indent="0">
              <a:defRPr/>
            </a:pPr>
            <a:r>
              <a:rPr lang="en-US" sz="1600" dirty="0"/>
              <a:t>Department of Agriculture</a:t>
            </a:r>
          </a:p>
          <a:p>
            <a:pPr marL="593725" lvl="2" indent="0">
              <a:defRPr/>
            </a:pPr>
            <a:r>
              <a:rPr lang="en-US" sz="1600" dirty="0"/>
              <a:t>Department of Labor</a:t>
            </a:r>
          </a:p>
          <a:p>
            <a:pPr marL="593725" lvl="2" indent="0">
              <a:defRPr/>
            </a:pPr>
            <a:r>
              <a:rPr lang="en-US" sz="1600" dirty="0"/>
              <a:t>Environmental Protection Agency</a:t>
            </a:r>
          </a:p>
          <a:p>
            <a:pPr marL="593725" lvl="2" indent="0">
              <a:defRPr/>
            </a:pPr>
            <a:r>
              <a:rPr lang="en-US" sz="1600" dirty="0"/>
              <a:t>National Endowment for the Arts </a:t>
            </a:r>
            <a:endParaRPr lang="en-US" sz="1600" dirty="0" smtClean="0"/>
          </a:p>
          <a:p>
            <a:pPr marL="593725" lvl="2" indent="0">
              <a:defRPr/>
            </a:pPr>
            <a:r>
              <a:rPr lang="en-US" sz="1600" dirty="0"/>
              <a:t>Office of Innovation and Improvement	</a:t>
            </a:r>
          </a:p>
          <a:p>
            <a:pPr marL="593725" lvl="2" indent="0">
              <a:defRPr/>
            </a:pPr>
            <a:r>
              <a:rPr lang="en-US" sz="1600" dirty="0"/>
              <a:t>	Artist in Education: Model Development and Dissemination </a:t>
            </a:r>
            <a:r>
              <a:rPr lang="en-US" sz="1600" dirty="0" smtClean="0"/>
              <a:t>Program</a:t>
            </a:r>
          </a:p>
          <a:p>
            <a:pPr marL="593725" lvl="2" indent="0">
              <a:defRPr/>
            </a:pPr>
            <a:r>
              <a:rPr lang="en-US" sz="1600" dirty="0" smtClean="0"/>
              <a:t>	Charter Schools Program</a:t>
            </a:r>
            <a:r>
              <a:rPr lang="en-US" sz="1600" dirty="0"/>
              <a:t>	</a:t>
            </a:r>
            <a:endParaRPr lang="en-US" sz="1600" dirty="0" smtClean="0"/>
          </a:p>
          <a:p>
            <a:pPr marL="593725" lvl="2" indent="0">
              <a:defRPr/>
            </a:pPr>
            <a:r>
              <a:rPr lang="en-US" sz="1600" dirty="0" smtClean="0"/>
              <a:t>	Investing in Innovation Program</a:t>
            </a:r>
            <a:endParaRPr lang="en-US" sz="1600" dirty="0"/>
          </a:p>
          <a:p>
            <a:pPr marL="593725" lvl="2" indent="0">
              <a:defRPr/>
            </a:pPr>
            <a:r>
              <a:rPr lang="en-US" sz="1600" dirty="0"/>
              <a:t>	Professional Development for Arts Educators </a:t>
            </a:r>
            <a:r>
              <a:rPr lang="en-US" sz="1600" dirty="0" smtClean="0"/>
              <a:t>Program</a:t>
            </a:r>
          </a:p>
          <a:p>
            <a:pPr marL="593725" lvl="2" indent="0">
              <a:defRPr/>
            </a:pPr>
            <a:r>
              <a:rPr lang="en-US" sz="1600" dirty="0"/>
              <a:t>	</a:t>
            </a:r>
            <a:r>
              <a:rPr lang="en-US" sz="1600" dirty="0" smtClean="0"/>
              <a:t>Promise Neighborhoods</a:t>
            </a:r>
            <a:endParaRPr lang="en-US" sz="1600" dirty="0"/>
          </a:p>
          <a:p>
            <a:pPr marL="593725" lvl="2" indent="0">
              <a:defRPr/>
            </a:pPr>
            <a:r>
              <a:rPr lang="en-US" sz="1600" dirty="0"/>
              <a:t>	Teaching American History Grant Program</a:t>
            </a:r>
          </a:p>
          <a:p>
            <a:pPr marL="593725" lvl="2" indent="0">
              <a:defRPr/>
            </a:pPr>
            <a:r>
              <a:rPr lang="en-US" sz="1600" dirty="0"/>
              <a:t>	Transition to Teaching Grant Program</a:t>
            </a:r>
          </a:p>
          <a:p>
            <a:pPr marL="593725" lvl="2" indent="0">
              <a:defRPr/>
            </a:pPr>
            <a:r>
              <a:rPr lang="en-US" sz="1600" dirty="0"/>
              <a:t>	Full-Service Community Schools Program</a:t>
            </a:r>
          </a:p>
          <a:p>
            <a:pPr marL="593725" lvl="2" indent="0">
              <a:defRPr/>
            </a:pPr>
            <a:r>
              <a:rPr lang="en-US" sz="1600" dirty="0"/>
              <a:t>	School Leadership Grant Program</a:t>
            </a:r>
          </a:p>
          <a:p>
            <a:pPr marL="593725" lvl="2" indent="0">
              <a:defRPr/>
            </a:pPr>
            <a:r>
              <a:rPr lang="en-US" sz="1600" dirty="0"/>
              <a:t>	Voluntary Public School Choice Program</a:t>
            </a:r>
          </a:p>
          <a:p>
            <a:pPr marL="593725" lvl="2" indent="0">
              <a:defRPr/>
            </a:pPr>
            <a:r>
              <a:rPr lang="en-US" sz="1600" dirty="0"/>
              <a:t>	Women's Educational Equity Act Program</a:t>
            </a:r>
          </a:p>
          <a:p>
            <a:pPr marL="593725" lvl="2" indent="0">
              <a:defRPr/>
            </a:pPr>
            <a:r>
              <a:rPr lang="en-US" sz="1600" dirty="0"/>
              <a:t>Office of Postsecondary Education	</a:t>
            </a:r>
            <a:endParaRPr lang="en-US" sz="1600" dirty="0" smtClean="0"/>
          </a:p>
          <a:p>
            <a:pPr marL="593725" lvl="2" indent="0">
              <a:defRPr/>
            </a:pPr>
            <a:r>
              <a:rPr lang="en-US" sz="1600" dirty="0"/>
              <a:t>Office of English Language and Acquisition	</a:t>
            </a:r>
          </a:p>
          <a:p>
            <a:pPr marL="593725" lvl="2" indent="0">
              <a:defRPr/>
            </a:pPr>
            <a:r>
              <a:rPr lang="en-US" sz="1600" dirty="0"/>
              <a:t>	Foreign Language Assistance Program</a:t>
            </a:r>
          </a:p>
          <a:p>
            <a:pPr marL="593725" lvl="2" indent="0">
              <a:defRPr/>
            </a:pPr>
            <a:r>
              <a:rPr lang="en-US" sz="1600" dirty="0"/>
              <a:t>	Native American and Alaska native Children in School </a:t>
            </a:r>
            <a:r>
              <a:rPr lang="en-US" sz="1600" dirty="0" smtClean="0"/>
              <a:t>Programs</a:t>
            </a: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0356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152400"/>
            <a:ext cx="8305800" cy="533400"/>
          </a:xfrm>
        </p:spPr>
        <p:txBody>
          <a:bodyPr/>
          <a:lstStyle/>
          <a:p>
            <a:pPr eaLnBrk="1" hangingPunct="1"/>
            <a:r>
              <a:rPr lang="en-US" sz="2800" b="1" dirty="0" smtClean="0"/>
              <a:t>Federal Funding Sources cont.</a:t>
            </a:r>
          </a:p>
        </p:txBody>
      </p:sp>
      <p:sp>
        <p:nvSpPr>
          <p:cNvPr id="4" name="Slide Number Placeholder 3"/>
          <p:cNvSpPr>
            <a:spLocks noGrp="1"/>
          </p:cNvSpPr>
          <p:nvPr>
            <p:ph type="sldNum" sz="quarter" idx="12"/>
          </p:nvPr>
        </p:nvSpPr>
        <p:spPr/>
        <p:txBody>
          <a:bodyPr/>
          <a:lstStyle/>
          <a:p>
            <a:pPr>
              <a:defRPr/>
            </a:pPr>
            <a:fld id="{F9A54BDB-9CB2-4BF7-9AE2-FAAEF669A115}" type="slidenum">
              <a:rPr lang="en-US" smtClean="0"/>
              <a:pPr>
                <a:defRPr/>
              </a:pPr>
              <a:t>13</a:t>
            </a:fld>
            <a:endParaRPr lang="en-US"/>
          </a:p>
        </p:txBody>
      </p:sp>
      <p:sp>
        <p:nvSpPr>
          <p:cNvPr id="6" name="TextBox 5"/>
          <p:cNvSpPr txBox="1"/>
          <p:nvPr/>
        </p:nvSpPr>
        <p:spPr>
          <a:xfrm>
            <a:off x="609600" y="627757"/>
            <a:ext cx="8153400" cy="6001643"/>
          </a:xfrm>
          <a:prstGeom prst="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0"/>
              <a:tileRect/>
            </a:gradFill>
          </a:ln>
        </p:spPr>
        <p:txBody>
          <a:bodyPr>
            <a:spAutoFit/>
          </a:bodyPr>
          <a:lstStyle/>
          <a:p>
            <a:pPr marL="593725" lvl="2" indent="0">
              <a:defRPr/>
            </a:pPr>
            <a:r>
              <a:rPr lang="en-US" sz="1600" dirty="0"/>
              <a:t>Office of Elementary and Secondary Education	</a:t>
            </a:r>
          </a:p>
          <a:p>
            <a:pPr marL="593725" lvl="2" indent="0">
              <a:defRPr/>
            </a:pPr>
            <a:r>
              <a:rPr lang="en-US" sz="1600" dirty="0"/>
              <a:t>	Advance Placement Incentive Program</a:t>
            </a:r>
          </a:p>
          <a:p>
            <a:pPr marL="593725" lvl="2" indent="0">
              <a:defRPr/>
            </a:pPr>
            <a:r>
              <a:rPr lang="en-US" sz="1600" dirty="0"/>
              <a:t>	Early Reading First Program</a:t>
            </a:r>
          </a:p>
          <a:p>
            <a:pPr marL="593725" lvl="2" indent="0">
              <a:defRPr/>
            </a:pPr>
            <a:r>
              <a:rPr lang="en-US" sz="1600" dirty="0"/>
              <a:t>	Improving Literacy Through School Library Program</a:t>
            </a:r>
          </a:p>
          <a:p>
            <a:pPr marL="593725" lvl="2" indent="0">
              <a:defRPr/>
            </a:pPr>
            <a:r>
              <a:rPr lang="en-US" sz="1600" dirty="0"/>
              <a:t>	Teacher Incentive Fund</a:t>
            </a:r>
          </a:p>
          <a:p>
            <a:pPr marL="593725" lvl="2" indent="0">
              <a:defRPr/>
            </a:pPr>
            <a:r>
              <a:rPr lang="en-US" sz="1600" dirty="0"/>
              <a:t>	Alaska native Education</a:t>
            </a:r>
          </a:p>
          <a:p>
            <a:pPr marL="593725" lvl="2" indent="0">
              <a:defRPr/>
            </a:pPr>
            <a:r>
              <a:rPr lang="en-US" sz="1600" dirty="0"/>
              <a:t>	Migrant Education Even Start</a:t>
            </a:r>
          </a:p>
          <a:p>
            <a:pPr marL="593725" lvl="2" indent="0">
              <a:defRPr/>
            </a:pPr>
            <a:r>
              <a:rPr lang="en-US" sz="1600" dirty="0"/>
              <a:t>	Impact Aid: Discretionary Construction Grant Program</a:t>
            </a:r>
          </a:p>
          <a:p>
            <a:pPr marL="593725" lvl="2" indent="0">
              <a:defRPr/>
            </a:pPr>
            <a:r>
              <a:rPr lang="en-US" sz="1600" dirty="0"/>
              <a:t>	Jacob K. </a:t>
            </a:r>
            <a:r>
              <a:rPr lang="en-US" sz="1600" dirty="0" err="1"/>
              <a:t>Javits</a:t>
            </a:r>
            <a:r>
              <a:rPr lang="en-US" sz="1600" dirty="0"/>
              <a:t> Gifted and Talented Students Education Program</a:t>
            </a:r>
          </a:p>
          <a:p>
            <a:pPr marL="593725" lvl="2" indent="0">
              <a:defRPr/>
            </a:pPr>
            <a:r>
              <a:rPr lang="en-US" sz="1600" dirty="0"/>
              <a:t>	Smaller Learning: Communities Program</a:t>
            </a:r>
          </a:p>
          <a:p>
            <a:pPr marL="593725" lvl="2" indent="0">
              <a:defRPr/>
            </a:pPr>
            <a:r>
              <a:rPr lang="en-US" sz="1600" dirty="0"/>
              <a:t>Office of Safe and Drug-Free Schools	</a:t>
            </a:r>
          </a:p>
          <a:p>
            <a:pPr marL="593725" lvl="2" indent="0">
              <a:defRPr/>
            </a:pPr>
            <a:r>
              <a:rPr lang="en-US" sz="1600" dirty="0"/>
              <a:t>	Carol M. White Physical Education Program</a:t>
            </a:r>
          </a:p>
          <a:p>
            <a:pPr marL="593725" lvl="2" indent="0">
              <a:defRPr/>
            </a:pPr>
            <a:r>
              <a:rPr lang="en-US" sz="1600" dirty="0"/>
              <a:t>	Elementary and Secondary School Counseling Programs</a:t>
            </a:r>
          </a:p>
          <a:p>
            <a:pPr marL="593725" lvl="2" indent="0">
              <a:defRPr/>
            </a:pPr>
            <a:r>
              <a:rPr lang="en-US" sz="1600" dirty="0"/>
              <a:t>	Grants for Integration of Schools and Mental Health Systems</a:t>
            </a:r>
          </a:p>
          <a:p>
            <a:pPr marL="593725" lvl="2" indent="0">
              <a:defRPr/>
            </a:pPr>
            <a:r>
              <a:rPr lang="en-US" sz="1600" dirty="0"/>
              <a:t>	Grants to Reduce Alcohol Abuse</a:t>
            </a:r>
          </a:p>
          <a:p>
            <a:pPr marL="593725" lvl="2" indent="0">
              <a:defRPr/>
            </a:pPr>
            <a:r>
              <a:rPr lang="en-US" sz="1600" dirty="0"/>
              <a:t>	Grants for Schools0Based Student Drug-Testing Program</a:t>
            </a:r>
          </a:p>
          <a:p>
            <a:pPr marL="593725" lvl="2" indent="0">
              <a:defRPr/>
            </a:pPr>
            <a:r>
              <a:rPr lang="en-US" sz="1600" dirty="0"/>
              <a:t>	Partnership in Character Education Program</a:t>
            </a:r>
          </a:p>
          <a:p>
            <a:pPr marL="593725" lvl="2" indent="0">
              <a:defRPr/>
            </a:pPr>
            <a:r>
              <a:rPr lang="en-US" sz="1600" dirty="0"/>
              <a:t>	Readiness and Emergency Management for Schools</a:t>
            </a:r>
          </a:p>
          <a:p>
            <a:pPr marL="593725" lvl="2" indent="0">
              <a:defRPr/>
            </a:pPr>
            <a:r>
              <a:rPr lang="en-US" sz="1600" dirty="0"/>
              <a:t>	Safe Schools- Healthy Students Initiative</a:t>
            </a:r>
          </a:p>
          <a:p>
            <a:pPr marL="593725" lvl="2" indent="0">
              <a:defRPr/>
            </a:pPr>
            <a:r>
              <a:rPr lang="en-US" sz="1600" dirty="0"/>
              <a:t>	Cooperative Civic Education and Economic Education Exchange Program</a:t>
            </a:r>
          </a:p>
          <a:p>
            <a:pPr marL="593725" lvl="2" indent="0">
              <a:defRPr/>
            </a:pPr>
            <a:r>
              <a:rPr lang="en-US" sz="1600" dirty="0"/>
              <a:t>	Mentoring Programs</a:t>
            </a:r>
          </a:p>
          <a:p>
            <a:pPr marL="593725" lvl="2" indent="0">
              <a:defRPr/>
            </a:pPr>
            <a:r>
              <a:rPr lang="en-US" sz="1600" dirty="0"/>
              <a:t>Gaining Early Awareness and Readiness for Undergraduate Programs</a:t>
            </a:r>
          </a:p>
          <a:p>
            <a:pPr marL="593725" lvl="2" indent="0">
              <a:defRPr/>
            </a:pPr>
            <a:r>
              <a:rPr lang="en-US" sz="1600" dirty="0"/>
              <a:t>	International Research and Studies Program</a:t>
            </a:r>
          </a:p>
          <a:p>
            <a:pPr marL="593725" lvl="2" indent="0">
              <a:defRPr/>
            </a:pPr>
            <a:r>
              <a:rPr lang="en-US" sz="1600" dirty="0"/>
              <a:t>	Talent Search Program; Upward Bound Program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965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274638"/>
            <a:ext cx="7772400" cy="1143000"/>
          </a:xfrm>
        </p:spPr>
        <p:txBody>
          <a:bodyPr/>
          <a:lstStyle/>
          <a:p>
            <a:pPr eaLnBrk="1" hangingPunct="1"/>
            <a:r>
              <a:rPr lang="en-US" b="1" dirty="0" smtClean="0"/>
              <a:t>ED.gov Resources</a:t>
            </a:r>
          </a:p>
        </p:txBody>
      </p:sp>
      <p:sp>
        <p:nvSpPr>
          <p:cNvPr id="7171" name="Content Placeholder 2"/>
          <p:cNvSpPr>
            <a:spLocks noGrp="1"/>
          </p:cNvSpPr>
          <p:nvPr>
            <p:ph idx="1"/>
          </p:nvPr>
        </p:nvSpPr>
        <p:spPr>
          <a:xfrm>
            <a:off x="609600" y="1493837"/>
            <a:ext cx="8382000" cy="4906963"/>
          </a:xfrm>
        </p:spPr>
        <p:txBody>
          <a:bodyPr>
            <a:normAutofit lnSpcReduction="10000"/>
          </a:bodyPr>
          <a:lstStyle/>
          <a:p>
            <a:pPr>
              <a:spcBef>
                <a:spcPts val="1200"/>
              </a:spcBef>
              <a:spcAft>
                <a:spcPts val="1200"/>
              </a:spcAft>
              <a:defRPr/>
            </a:pPr>
            <a:r>
              <a:rPr lang="en-US" dirty="0"/>
              <a:t>List of Currently Open Grant Competitions:</a:t>
            </a:r>
            <a:br>
              <a:rPr lang="en-US" dirty="0"/>
            </a:br>
            <a:r>
              <a:rPr lang="en-US" u="sng" dirty="0">
                <a:solidFill>
                  <a:srgbClr val="130482"/>
                </a:solidFill>
              </a:rPr>
              <a:t>http://www2.ed.gov/fund/grant/apply/grantapps/index.html</a:t>
            </a:r>
          </a:p>
          <a:p>
            <a:pPr>
              <a:spcBef>
                <a:spcPts val="1200"/>
              </a:spcBef>
              <a:spcAft>
                <a:spcPts val="1200"/>
              </a:spcAft>
              <a:defRPr/>
            </a:pPr>
            <a:r>
              <a:rPr lang="en-US" dirty="0"/>
              <a:t>Guide to ED Programs: </a:t>
            </a:r>
            <a:r>
              <a:rPr lang="en-US" u="sng" dirty="0">
                <a:solidFill>
                  <a:srgbClr val="130482"/>
                </a:solidFill>
              </a:rPr>
              <a:t>http://www2.ed.gov/programs/gtep/index.html</a:t>
            </a:r>
          </a:p>
          <a:p>
            <a:pPr>
              <a:spcBef>
                <a:spcPts val="1200"/>
              </a:spcBef>
              <a:spcAft>
                <a:spcPts val="1200"/>
              </a:spcAft>
              <a:defRPr/>
            </a:pPr>
            <a:r>
              <a:rPr lang="en-US" dirty="0"/>
              <a:t>Freedom of Information Act Reading Room: </a:t>
            </a:r>
            <a:r>
              <a:rPr lang="en-US" u="sng" dirty="0" smtClean="0">
                <a:solidFill>
                  <a:srgbClr val="130482"/>
                </a:solidFill>
              </a:rPr>
              <a:t>http</a:t>
            </a:r>
            <a:r>
              <a:rPr lang="en-US" u="sng" dirty="0">
                <a:solidFill>
                  <a:srgbClr val="130482"/>
                </a:solidFill>
              </a:rPr>
              <a:t>://www2.ed.gov/policy/gen/leg/foia/readingroom.html</a:t>
            </a:r>
          </a:p>
          <a:p>
            <a:pPr>
              <a:spcBef>
                <a:spcPts val="1200"/>
              </a:spcBef>
              <a:spcAft>
                <a:spcPts val="1200"/>
              </a:spcAft>
              <a:defRPr/>
            </a:pPr>
            <a:r>
              <a:rPr lang="en-US" dirty="0"/>
              <a:t>Data. Ed.gov: </a:t>
            </a:r>
            <a:r>
              <a:rPr lang="en-US" u="sng" dirty="0" smtClean="0">
                <a:solidFill>
                  <a:srgbClr val="130482"/>
                </a:solidFill>
              </a:rPr>
              <a:t>https</a:t>
            </a:r>
            <a:r>
              <a:rPr lang="en-US" u="sng" dirty="0">
                <a:solidFill>
                  <a:srgbClr val="130482"/>
                </a:solidFill>
              </a:rPr>
              <a:t>://www.data.ed.gov</a:t>
            </a:r>
          </a:p>
          <a:p>
            <a:pPr marL="457200" lvl="1" indent="0" eaLnBrk="1" hangingPunct="1">
              <a:buNone/>
            </a:pPr>
            <a:r>
              <a:rPr lang="en-US" dirty="0" smtClean="0"/>
              <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6973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274638"/>
            <a:ext cx="7772400" cy="1143000"/>
          </a:xfrm>
        </p:spPr>
        <p:txBody>
          <a:bodyPr/>
          <a:lstStyle/>
          <a:p>
            <a:pPr eaLnBrk="1" hangingPunct="1"/>
            <a:r>
              <a:rPr lang="en-US" b="1" dirty="0" smtClean="0"/>
              <a:t>Other Funding Resources</a:t>
            </a:r>
          </a:p>
        </p:txBody>
      </p:sp>
      <p:sp>
        <p:nvSpPr>
          <p:cNvPr id="7171" name="Content Placeholder 2"/>
          <p:cNvSpPr>
            <a:spLocks noGrp="1"/>
          </p:cNvSpPr>
          <p:nvPr>
            <p:ph idx="1"/>
          </p:nvPr>
        </p:nvSpPr>
        <p:spPr>
          <a:xfrm>
            <a:off x="609600" y="1493837"/>
            <a:ext cx="8382000" cy="4906963"/>
          </a:xfrm>
        </p:spPr>
        <p:txBody>
          <a:bodyPr>
            <a:normAutofit/>
          </a:bodyPr>
          <a:lstStyle/>
          <a:p>
            <a:pPr marL="387350" indent="-342900">
              <a:buFont typeface="Arial" pitchFamily="34" charset="0"/>
              <a:buChar char="•"/>
              <a:defRPr/>
            </a:pPr>
            <a:r>
              <a:rPr lang="en-US" sz="2800" dirty="0"/>
              <a:t>Grants.gov: </a:t>
            </a:r>
            <a:r>
              <a:rPr lang="en-US" sz="2800" u="sng" dirty="0" smtClean="0">
                <a:solidFill>
                  <a:schemeClr val="accent1"/>
                </a:solidFill>
              </a:rPr>
              <a:t>www.Grants.gov</a:t>
            </a:r>
            <a:r>
              <a:rPr lang="en-US" sz="2800" dirty="0" smtClean="0"/>
              <a:t>  </a:t>
            </a:r>
            <a:endParaRPr lang="en-US" sz="2800" dirty="0"/>
          </a:p>
          <a:p>
            <a:pPr marL="387350" indent="-342900">
              <a:buFont typeface="Arial" pitchFamily="34" charset="0"/>
              <a:buChar char="•"/>
              <a:defRPr/>
            </a:pPr>
            <a:r>
              <a:rPr lang="en-US" sz="2800" dirty="0"/>
              <a:t>National Charter School Resource Center: </a:t>
            </a:r>
            <a:r>
              <a:rPr lang="en-US" sz="2800" u="sng" dirty="0">
                <a:solidFill>
                  <a:srgbClr val="130482"/>
                </a:solidFill>
              </a:rPr>
              <a:t>http://www.charterschoolcenter.org/grants</a:t>
            </a:r>
          </a:p>
          <a:p>
            <a:pPr marL="387350" indent="-342900">
              <a:buFont typeface="Arial" pitchFamily="34" charset="0"/>
              <a:buChar char="•"/>
              <a:defRPr/>
            </a:pPr>
            <a:r>
              <a:rPr lang="en-US" sz="2800" dirty="0"/>
              <a:t>Foundation Center: </a:t>
            </a:r>
            <a:r>
              <a:rPr lang="en-US" sz="2800" u="sng" dirty="0">
                <a:solidFill>
                  <a:srgbClr val="130482"/>
                </a:solidFill>
              </a:rPr>
              <a:t>http://fconline.foundationcenter.org/</a:t>
            </a:r>
          </a:p>
          <a:p>
            <a:pPr marL="593725" lvl="2" indent="0">
              <a:defRPr/>
            </a:pPr>
            <a:endParaRPr lang="en-US" sz="2200" dirty="0"/>
          </a:p>
          <a:p>
            <a:pPr marL="44450" indent="0">
              <a:buNone/>
              <a:defRPr/>
            </a:pPr>
            <a:r>
              <a:rPr lang="en-US" sz="2800" dirty="0"/>
              <a:t>***Remember, a charter school is a non-profit and are their own LEA (location dependent)!***</a:t>
            </a:r>
          </a:p>
          <a:p>
            <a:pPr marL="457200" lvl="1" indent="0" eaLnBrk="1" hangingPunct="1">
              <a:buNone/>
            </a:pPr>
            <a:r>
              <a:rPr lang="en-US" dirty="0" smtClean="0"/>
              <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1359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9563" y="295274"/>
            <a:ext cx="8539162" cy="1457325"/>
          </a:xfrm>
          <a:prstGeom prst="rect">
            <a:avLst/>
          </a:prstGeom>
        </p:spPr>
        <p:txBody>
          <a:bodyPr anchor="ctr"/>
          <a:lstStyle/>
          <a:p>
            <a:pPr algn="ctr">
              <a:defRPr/>
            </a:pPr>
            <a:r>
              <a:rPr lang="en-US" sz="4000" b="1" dirty="0" smtClean="0">
                <a:solidFill>
                  <a:srgbClr val="130482"/>
                </a:solidFill>
                <a:latin typeface="+mn-lt"/>
                <a:cs typeface="Arial" pitchFamily="34" charset="0"/>
              </a:rPr>
              <a:t>The FEDERAL REGISTER</a:t>
            </a:r>
          </a:p>
          <a:p>
            <a:pPr algn="ctr">
              <a:defRPr/>
            </a:pPr>
            <a:r>
              <a:rPr lang="en-US" sz="4000" b="1" dirty="0" smtClean="0">
                <a:solidFill>
                  <a:srgbClr val="130482"/>
                </a:solidFill>
                <a:latin typeface="+mn-lt"/>
                <a:cs typeface="Arial" pitchFamily="34" charset="0"/>
              </a:rPr>
              <a:t>www.federalregister.gov</a:t>
            </a:r>
            <a:endParaRPr lang="en-US" sz="4000" b="1" dirty="0">
              <a:solidFill>
                <a:srgbClr val="130482"/>
              </a:solidFill>
              <a:latin typeface="+mn-lt"/>
              <a:cs typeface="Arial" pitchFamily="34" charset="0"/>
            </a:endParaRPr>
          </a:p>
        </p:txBody>
      </p:sp>
      <p:sp>
        <p:nvSpPr>
          <p:cNvPr id="27651" name="TextBox 3"/>
          <p:cNvSpPr txBox="1">
            <a:spLocks noChangeArrowheads="1"/>
          </p:cNvSpPr>
          <p:nvPr/>
        </p:nvSpPr>
        <p:spPr bwMode="auto">
          <a:xfrm>
            <a:off x="147638" y="1223963"/>
            <a:ext cx="8863012" cy="175432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Perpetua" pitchFamily="18" charset="0"/>
                <a:cs typeface="Arial" charset="0"/>
              </a:defRPr>
            </a:lvl1pPr>
            <a:lvl2pPr marL="742950" indent="-285750" eaLnBrk="0" hangingPunct="0">
              <a:defRPr>
                <a:solidFill>
                  <a:schemeClr val="tx1"/>
                </a:solidFill>
                <a:latin typeface="Perpetua" pitchFamily="18" charset="0"/>
                <a:cs typeface="Arial" charset="0"/>
              </a:defRPr>
            </a:lvl2pPr>
            <a:lvl3pPr marL="1143000" indent="-228600" eaLnBrk="0" hangingPunct="0">
              <a:defRPr>
                <a:solidFill>
                  <a:schemeClr val="tx1"/>
                </a:solidFill>
                <a:latin typeface="Perpetua" pitchFamily="18" charset="0"/>
                <a:cs typeface="Arial" charset="0"/>
              </a:defRPr>
            </a:lvl3pPr>
            <a:lvl4pPr marL="1600200" indent="-228600" eaLnBrk="0" hangingPunct="0">
              <a:defRPr>
                <a:solidFill>
                  <a:schemeClr val="tx1"/>
                </a:solidFill>
                <a:latin typeface="Perpetua" pitchFamily="18" charset="0"/>
                <a:cs typeface="Arial" charset="0"/>
              </a:defRPr>
            </a:lvl4pPr>
            <a:lvl5pPr marL="2057400" indent="-228600" eaLnBrk="0" hangingPunct="0">
              <a:defRPr>
                <a:solidFill>
                  <a:schemeClr val="tx1"/>
                </a:solidFill>
                <a:latin typeface="Perpetua" pitchFamily="18" charset="0"/>
                <a:cs typeface="Arial" charset="0"/>
              </a:defRPr>
            </a:lvl5pPr>
            <a:lvl6pPr marL="2514600" indent="-228600" eaLnBrk="0" fontAlgn="base" hangingPunct="0">
              <a:spcBef>
                <a:spcPct val="0"/>
              </a:spcBef>
              <a:spcAft>
                <a:spcPct val="0"/>
              </a:spcAft>
              <a:defRPr>
                <a:solidFill>
                  <a:schemeClr val="tx1"/>
                </a:solidFill>
                <a:latin typeface="Perpetua" pitchFamily="18" charset="0"/>
                <a:cs typeface="Arial" charset="0"/>
              </a:defRPr>
            </a:lvl6pPr>
            <a:lvl7pPr marL="2971800" indent="-228600" eaLnBrk="0" fontAlgn="base" hangingPunct="0">
              <a:spcBef>
                <a:spcPct val="0"/>
              </a:spcBef>
              <a:spcAft>
                <a:spcPct val="0"/>
              </a:spcAft>
              <a:defRPr>
                <a:solidFill>
                  <a:schemeClr val="tx1"/>
                </a:solidFill>
                <a:latin typeface="Perpetua" pitchFamily="18" charset="0"/>
                <a:cs typeface="Arial" charset="0"/>
              </a:defRPr>
            </a:lvl7pPr>
            <a:lvl8pPr marL="3429000" indent="-228600" eaLnBrk="0" fontAlgn="base" hangingPunct="0">
              <a:spcBef>
                <a:spcPct val="0"/>
              </a:spcBef>
              <a:spcAft>
                <a:spcPct val="0"/>
              </a:spcAft>
              <a:defRPr>
                <a:solidFill>
                  <a:schemeClr val="tx1"/>
                </a:solidFill>
                <a:latin typeface="Perpetua" pitchFamily="18" charset="0"/>
                <a:cs typeface="Arial" charset="0"/>
              </a:defRPr>
            </a:lvl8pPr>
            <a:lvl9pPr marL="3886200" indent="-228600" eaLnBrk="0" fontAlgn="base" hangingPunct="0">
              <a:spcBef>
                <a:spcPct val="0"/>
              </a:spcBef>
              <a:spcAft>
                <a:spcPct val="0"/>
              </a:spcAft>
              <a:defRPr>
                <a:solidFill>
                  <a:schemeClr val="tx1"/>
                </a:solidFill>
                <a:latin typeface="Perpetua" pitchFamily="18" charset="0"/>
                <a:cs typeface="Arial" charset="0"/>
              </a:defRPr>
            </a:lvl9pPr>
          </a:lstStyle>
          <a:p>
            <a:pPr eaLnBrk="1" hangingPunct="1"/>
            <a:endParaRPr lang="en-US" sz="1600" dirty="0">
              <a:latin typeface="Times New Roman" pitchFamily="18" charset="0"/>
            </a:endParaRPr>
          </a:p>
          <a:p>
            <a:pPr eaLnBrk="1" hangingPunct="1"/>
            <a:endParaRPr lang="en-US" sz="2000" dirty="0">
              <a:latin typeface="Times New Roman" pitchFamily="18" charset="0"/>
            </a:endParaRPr>
          </a:p>
          <a:p>
            <a:pPr eaLnBrk="1" hangingPunct="1"/>
            <a:r>
              <a:rPr lang="en-US" sz="2400" dirty="0">
                <a:latin typeface="Times New Roman" pitchFamily="18" charset="0"/>
              </a:rPr>
              <a:t/>
            </a:r>
            <a:br>
              <a:rPr lang="en-US" sz="2400" dirty="0">
                <a:latin typeface="Times New Roman" pitchFamily="18" charset="0"/>
              </a:rPr>
            </a:br>
            <a:endParaRPr lang="en-US" sz="2400" dirty="0">
              <a:latin typeface="Times New Roman" pitchFamily="18" charset="0"/>
            </a:endParaRPr>
          </a:p>
          <a:p>
            <a:pPr eaLnBrk="1" hangingPunct="1"/>
            <a:endParaRPr lang="en-US" sz="2400" dirty="0">
              <a:latin typeface="Times New Roman" pitchFamily="18" charset="0"/>
            </a:endParaRP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16</a:t>
            </a:fld>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6809"/>
          <a:stretch/>
        </p:blipFill>
        <p:spPr bwMode="auto">
          <a:xfrm>
            <a:off x="1676400" y="1371600"/>
            <a:ext cx="6172200" cy="49397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0566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9563" y="295275"/>
            <a:ext cx="8539162" cy="928688"/>
          </a:xfrm>
          <a:prstGeom prst="rect">
            <a:avLst/>
          </a:prstGeom>
        </p:spPr>
        <p:txBody>
          <a:bodyPr anchor="ctr"/>
          <a:lstStyle/>
          <a:p>
            <a:pPr>
              <a:defRPr/>
            </a:pPr>
            <a:r>
              <a:rPr lang="en-US" sz="4000" b="1" dirty="0" smtClean="0">
                <a:solidFill>
                  <a:srgbClr val="130482"/>
                </a:solidFill>
                <a:latin typeface="+mn-lt"/>
                <a:cs typeface="Arial" pitchFamily="34" charset="0"/>
              </a:rPr>
              <a:t>Federal Register – How to Search</a:t>
            </a:r>
            <a:endParaRPr lang="en-US" sz="4000" b="1" dirty="0">
              <a:solidFill>
                <a:srgbClr val="130482"/>
              </a:solidFill>
              <a:latin typeface="+mn-lt"/>
              <a:cs typeface="Arial" pitchFamily="34" charset="0"/>
            </a:endParaRPr>
          </a:p>
        </p:txBody>
      </p:sp>
      <p:sp>
        <p:nvSpPr>
          <p:cNvPr id="27651" name="TextBox 3"/>
          <p:cNvSpPr txBox="1">
            <a:spLocks noChangeArrowheads="1"/>
          </p:cNvSpPr>
          <p:nvPr/>
        </p:nvSpPr>
        <p:spPr bwMode="auto">
          <a:xfrm>
            <a:off x="147638" y="1223963"/>
            <a:ext cx="8863012" cy="175432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Perpetua" pitchFamily="18" charset="0"/>
                <a:cs typeface="Arial" charset="0"/>
              </a:defRPr>
            </a:lvl1pPr>
            <a:lvl2pPr marL="742950" indent="-285750" eaLnBrk="0" hangingPunct="0">
              <a:defRPr>
                <a:solidFill>
                  <a:schemeClr val="tx1"/>
                </a:solidFill>
                <a:latin typeface="Perpetua" pitchFamily="18" charset="0"/>
                <a:cs typeface="Arial" charset="0"/>
              </a:defRPr>
            </a:lvl2pPr>
            <a:lvl3pPr marL="1143000" indent="-228600" eaLnBrk="0" hangingPunct="0">
              <a:defRPr>
                <a:solidFill>
                  <a:schemeClr val="tx1"/>
                </a:solidFill>
                <a:latin typeface="Perpetua" pitchFamily="18" charset="0"/>
                <a:cs typeface="Arial" charset="0"/>
              </a:defRPr>
            </a:lvl3pPr>
            <a:lvl4pPr marL="1600200" indent="-228600" eaLnBrk="0" hangingPunct="0">
              <a:defRPr>
                <a:solidFill>
                  <a:schemeClr val="tx1"/>
                </a:solidFill>
                <a:latin typeface="Perpetua" pitchFamily="18" charset="0"/>
                <a:cs typeface="Arial" charset="0"/>
              </a:defRPr>
            </a:lvl4pPr>
            <a:lvl5pPr marL="2057400" indent="-228600" eaLnBrk="0" hangingPunct="0">
              <a:defRPr>
                <a:solidFill>
                  <a:schemeClr val="tx1"/>
                </a:solidFill>
                <a:latin typeface="Perpetua" pitchFamily="18" charset="0"/>
                <a:cs typeface="Arial" charset="0"/>
              </a:defRPr>
            </a:lvl5pPr>
            <a:lvl6pPr marL="2514600" indent="-228600" eaLnBrk="0" fontAlgn="base" hangingPunct="0">
              <a:spcBef>
                <a:spcPct val="0"/>
              </a:spcBef>
              <a:spcAft>
                <a:spcPct val="0"/>
              </a:spcAft>
              <a:defRPr>
                <a:solidFill>
                  <a:schemeClr val="tx1"/>
                </a:solidFill>
                <a:latin typeface="Perpetua" pitchFamily="18" charset="0"/>
                <a:cs typeface="Arial" charset="0"/>
              </a:defRPr>
            </a:lvl6pPr>
            <a:lvl7pPr marL="2971800" indent="-228600" eaLnBrk="0" fontAlgn="base" hangingPunct="0">
              <a:spcBef>
                <a:spcPct val="0"/>
              </a:spcBef>
              <a:spcAft>
                <a:spcPct val="0"/>
              </a:spcAft>
              <a:defRPr>
                <a:solidFill>
                  <a:schemeClr val="tx1"/>
                </a:solidFill>
                <a:latin typeface="Perpetua" pitchFamily="18" charset="0"/>
                <a:cs typeface="Arial" charset="0"/>
              </a:defRPr>
            </a:lvl7pPr>
            <a:lvl8pPr marL="3429000" indent="-228600" eaLnBrk="0" fontAlgn="base" hangingPunct="0">
              <a:spcBef>
                <a:spcPct val="0"/>
              </a:spcBef>
              <a:spcAft>
                <a:spcPct val="0"/>
              </a:spcAft>
              <a:defRPr>
                <a:solidFill>
                  <a:schemeClr val="tx1"/>
                </a:solidFill>
                <a:latin typeface="Perpetua" pitchFamily="18" charset="0"/>
                <a:cs typeface="Arial" charset="0"/>
              </a:defRPr>
            </a:lvl8pPr>
            <a:lvl9pPr marL="3886200" indent="-228600" eaLnBrk="0" fontAlgn="base" hangingPunct="0">
              <a:spcBef>
                <a:spcPct val="0"/>
              </a:spcBef>
              <a:spcAft>
                <a:spcPct val="0"/>
              </a:spcAft>
              <a:defRPr>
                <a:solidFill>
                  <a:schemeClr val="tx1"/>
                </a:solidFill>
                <a:latin typeface="Perpetua" pitchFamily="18" charset="0"/>
                <a:cs typeface="Arial" charset="0"/>
              </a:defRPr>
            </a:lvl9pPr>
          </a:lstStyle>
          <a:p>
            <a:pPr eaLnBrk="1" hangingPunct="1"/>
            <a:endParaRPr lang="en-US" sz="1600" dirty="0">
              <a:latin typeface="Times New Roman" pitchFamily="18" charset="0"/>
            </a:endParaRPr>
          </a:p>
          <a:p>
            <a:pPr eaLnBrk="1" hangingPunct="1"/>
            <a:endParaRPr lang="en-US" sz="2000" dirty="0">
              <a:latin typeface="Times New Roman" pitchFamily="18" charset="0"/>
            </a:endParaRPr>
          </a:p>
          <a:p>
            <a:pPr eaLnBrk="1" hangingPunct="1"/>
            <a:r>
              <a:rPr lang="en-US" sz="2400" dirty="0">
                <a:latin typeface="Times New Roman" pitchFamily="18" charset="0"/>
              </a:rPr>
              <a:t/>
            </a:r>
            <a:br>
              <a:rPr lang="en-US" sz="2400" dirty="0">
                <a:latin typeface="Times New Roman" pitchFamily="18" charset="0"/>
              </a:rPr>
            </a:br>
            <a:endParaRPr lang="en-US" sz="2400" dirty="0">
              <a:latin typeface="Times New Roman" pitchFamily="18" charset="0"/>
            </a:endParaRPr>
          </a:p>
          <a:p>
            <a:pPr eaLnBrk="1" hangingPunct="1"/>
            <a:endParaRPr lang="en-US" sz="2400" dirty="0">
              <a:latin typeface="Times New Roman" pitchFamily="18" charset="0"/>
            </a:endParaRP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17</a:t>
            </a:fld>
            <a:endParaRPr lang="en-US" dirty="0"/>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0907103"/>
              </p:ext>
            </p:extLst>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0709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9563" y="295275"/>
            <a:ext cx="8539162" cy="928688"/>
          </a:xfrm>
          <a:prstGeom prst="rect">
            <a:avLst/>
          </a:prstGeom>
        </p:spPr>
        <p:txBody>
          <a:bodyPr anchor="ctr"/>
          <a:lstStyle/>
          <a:p>
            <a:pPr>
              <a:defRPr/>
            </a:pPr>
            <a:r>
              <a:rPr lang="en-US" sz="4000" b="1" dirty="0" smtClean="0">
                <a:solidFill>
                  <a:srgbClr val="130482"/>
                </a:solidFill>
                <a:latin typeface="+mn-lt"/>
                <a:cs typeface="Arial" pitchFamily="34" charset="0"/>
              </a:rPr>
              <a:t>What is in the Federal Register?</a:t>
            </a:r>
            <a:endParaRPr lang="en-US" sz="4000" b="1" dirty="0">
              <a:solidFill>
                <a:srgbClr val="130482"/>
              </a:solidFill>
              <a:latin typeface="+mn-lt"/>
              <a:cs typeface="Arial" pitchFamily="34" charset="0"/>
            </a:endParaRPr>
          </a:p>
        </p:txBody>
      </p:sp>
      <p:sp>
        <p:nvSpPr>
          <p:cNvPr id="27651" name="TextBox 3"/>
          <p:cNvSpPr txBox="1">
            <a:spLocks noChangeArrowheads="1"/>
          </p:cNvSpPr>
          <p:nvPr/>
        </p:nvSpPr>
        <p:spPr bwMode="auto">
          <a:xfrm>
            <a:off x="147638" y="1223963"/>
            <a:ext cx="8863012" cy="175432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Perpetua" pitchFamily="18" charset="0"/>
                <a:cs typeface="Arial" charset="0"/>
              </a:defRPr>
            </a:lvl1pPr>
            <a:lvl2pPr marL="742950" indent="-285750" eaLnBrk="0" hangingPunct="0">
              <a:defRPr>
                <a:solidFill>
                  <a:schemeClr val="tx1"/>
                </a:solidFill>
                <a:latin typeface="Perpetua" pitchFamily="18" charset="0"/>
                <a:cs typeface="Arial" charset="0"/>
              </a:defRPr>
            </a:lvl2pPr>
            <a:lvl3pPr marL="1143000" indent="-228600" eaLnBrk="0" hangingPunct="0">
              <a:defRPr>
                <a:solidFill>
                  <a:schemeClr val="tx1"/>
                </a:solidFill>
                <a:latin typeface="Perpetua" pitchFamily="18" charset="0"/>
                <a:cs typeface="Arial" charset="0"/>
              </a:defRPr>
            </a:lvl3pPr>
            <a:lvl4pPr marL="1600200" indent="-228600" eaLnBrk="0" hangingPunct="0">
              <a:defRPr>
                <a:solidFill>
                  <a:schemeClr val="tx1"/>
                </a:solidFill>
                <a:latin typeface="Perpetua" pitchFamily="18" charset="0"/>
                <a:cs typeface="Arial" charset="0"/>
              </a:defRPr>
            </a:lvl4pPr>
            <a:lvl5pPr marL="2057400" indent="-228600" eaLnBrk="0" hangingPunct="0">
              <a:defRPr>
                <a:solidFill>
                  <a:schemeClr val="tx1"/>
                </a:solidFill>
                <a:latin typeface="Perpetua" pitchFamily="18" charset="0"/>
                <a:cs typeface="Arial" charset="0"/>
              </a:defRPr>
            </a:lvl5pPr>
            <a:lvl6pPr marL="2514600" indent="-228600" eaLnBrk="0" fontAlgn="base" hangingPunct="0">
              <a:spcBef>
                <a:spcPct val="0"/>
              </a:spcBef>
              <a:spcAft>
                <a:spcPct val="0"/>
              </a:spcAft>
              <a:defRPr>
                <a:solidFill>
                  <a:schemeClr val="tx1"/>
                </a:solidFill>
                <a:latin typeface="Perpetua" pitchFamily="18" charset="0"/>
                <a:cs typeface="Arial" charset="0"/>
              </a:defRPr>
            </a:lvl6pPr>
            <a:lvl7pPr marL="2971800" indent="-228600" eaLnBrk="0" fontAlgn="base" hangingPunct="0">
              <a:spcBef>
                <a:spcPct val="0"/>
              </a:spcBef>
              <a:spcAft>
                <a:spcPct val="0"/>
              </a:spcAft>
              <a:defRPr>
                <a:solidFill>
                  <a:schemeClr val="tx1"/>
                </a:solidFill>
                <a:latin typeface="Perpetua" pitchFamily="18" charset="0"/>
                <a:cs typeface="Arial" charset="0"/>
              </a:defRPr>
            </a:lvl7pPr>
            <a:lvl8pPr marL="3429000" indent="-228600" eaLnBrk="0" fontAlgn="base" hangingPunct="0">
              <a:spcBef>
                <a:spcPct val="0"/>
              </a:spcBef>
              <a:spcAft>
                <a:spcPct val="0"/>
              </a:spcAft>
              <a:defRPr>
                <a:solidFill>
                  <a:schemeClr val="tx1"/>
                </a:solidFill>
                <a:latin typeface="Perpetua" pitchFamily="18" charset="0"/>
                <a:cs typeface="Arial" charset="0"/>
              </a:defRPr>
            </a:lvl8pPr>
            <a:lvl9pPr marL="3886200" indent="-228600" eaLnBrk="0" fontAlgn="base" hangingPunct="0">
              <a:spcBef>
                <a:spcPct val="0"/>
              </a:spcBef>
              <a:spcAft>
                <a:spcPct val="0"/>
              </a:spcAft>
              <a:defRPr>
                <a:solidFill>
                  <a:schemeClr val="tx1"/>
                </a:solidFill>
                <a:latin typeface="Perpetua" pitchFamily="18" charset="0"/>
                <a:cs typeface="Arial" charset="0"/>
              </a:defRPr>
            </a:lvl9pPr>
          </a:lstStyle>
          <a:p>
            <a:pPr eaLnBrk="1" hangingPunct="1"/>
            <a:endParaRPr lang="en-US" sz="1600" dirty="0">
              <a:latin typeface="Times New Roman" pitchFamily="18" charset="0"/>
            </a:endParaRPr>
          </a:p>
          <a:p>
            <a:pPr eaLnBrk="1" hangingPunct="1"/>
            <a:endParaRPr lang="en-US" sz="2000" dirty="0">
              <a:latin typeface="Times New Roman" pitchFamily="18" charset="0"/>
            </a:endParaRPr>
          </a:p>
          <a:p>
            <a:pPr eaLnBrk="1" hangingPunct="1"/>
            <a:r>
              <a:rPr lang="en-US" sz="2400" dirty="0">
                <a:latin typeface="Times New Roman" pitchFamily="18" charset="0"/>
              </a:rPr>
              <a:t/>
            </a:r>
            <a:br>
              <a:rPr lang="en-US" sz="2400" dirty="0">
                <a:latin typeface="Times New Roman" pitchFamily="18" charset="0"/>
              </a:rPr>
            </a:br>
            <a:endParaRPr lang="en-US" sz="2400" dirty="0">
              <a:latin typeface="Times New Roman" pitchFamily="18" charset="0"/>
            </a:endParaRPr>
          </a:p>
          <a:p>
            <a:pPr eaLnBrk="1" hangingPunct="1"/>
            <a:endParaRPr lang="en-US" sz="2400" dirty="0">
              <a:latin typeface="Times New Roman" pitchFamily="18" charset="0"/>
            </a:endParaRP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18</a:t>
            </a:fld>
            <a:endParaRPr lang="en-US" dirty="0"/>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533541"/>
              </p:ext>
            </p:extLst>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5004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r>
              <a:rPr lang="en-US" smtClean="0"/>
              <a:t>GRANTS.GOV</a:t>
            </a:r>
          </a:p>
        </p:txBody>
      </p:sp>
      <p:pic>
        <p:nvPicPr>
          <p:cNvPr id="6147" name="Picture 2" descr="http://www.grants.gov/images/header_l.gi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63788" y="3429000"/>
            <a:ext cx="4429125" cy="10096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943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76200"/>
            <a:ext cx="8991600" cy="1295400"/>
          </a:xfrm>
        </p:spPr>
        <p:txBody>
          <a:bodyPr/>
          <a:lstStyle/>
          <a:p>
            <a:pPr eaLnBrk="1" hangingPunct="1"/>
            <a:r>
              <a:rPr lang="en-US" dirty="0" smtClean="0"/>
              <a:t>Overview</a:t>
            </a:r>
          </a:p>
        </p:txBody>
      </p:sp>
      <p:sp>
        <p:nvSpPr>
          <p:cNvPr id="3" name="Content Placeholder 2"/>
          <p:cNvSpPr>
            <a:spLocks noGrp="1"/>
          </p:cNvSpPr>
          <p:nvPr>
            <p:ph sz="quarter" idx="1"/>
          </p:nvPr>
        </p:nvSpPr>
        <p:spPr>
          <a:xfrm>
            <a:off x="381000" y="1295400"/>
            <a:ext cx="8458200" cy="5105400"/>
          </a:xfrm>
        </p:spPr>
        <p:txBody>
          <a:bodyPr/>
          <a:lstStyle/>
          <a:p>
            <a:pPr marL="0" indent="0">
              <a:buNone/>
              <a:defRPr/>
            </a:pPr>
            <a:r>
              <a:rPr lang="en-US" sz="2800" dirty="0" smtClean="0"/>
              <a:t>What we will discuss today:</a:t>
            </a:r>
          </a:p>
          <a:p>
            <a:pPr marL="0" lvl="0" indent="0">
              <a:buNone/>
            </a:pPr>
            <a:r>
              <a:rPr lang="en-US" sz="1600" dirty="0" smtClean="0"/>
              <a:t>	</a:t>
            </a:r>
            <a:r>
              <a:rPr lang="en-US" sz="1600" dirty="0" smtClean="0">
                <a:solidFill>
                  <a:srgbClr val="130482"/>
                </a:solidFill>
              </a:rPr>
              <a:t>►</a:t>
            </a:r>
            <a:r>
              <a:rPr lang="en-US" sz="1600" dirty="0" smtClean="0"/>
              <a:t> </a:t>
            </a:r>
            <a:r>
              <a:rPr lang="en-US" sz="2400" dirty="0" smtClean="0">
                <a:solidFill>
                  <a:srgbClr val="130482"/>
                </a:solidFill>
              </a:rPr>
              <a:t>FEDERAL FUNDING BASICS</a:t>
            </a:r>
          </a:p>
          <a:p>
            <a:pPr lvl="5"/>
            <a:r>
              <a:rPr lang="en-US" sz="2000" dirty="0" smtClean="0"/>
              <a:t>Office of Innovation Charter Schools Program</a:t>
            </a:r>
          </a:p>
          <a:p>
            <a:pPr lvl="5"/>
            <a:r>
              <a:rPr lang="en-US" sz="2000" dirty="0" smtClean="0"/>
              <a:t>Federal Funding </a:t>
            </a:r>
            <a:r>
              <a:rPr lang="en-US" sz="2000" dirty="0"/>
              <a:t>S</a:t>
            </a:r>
            <a:r>
              <a:rPr lang="en-US" sz="2000" dirty="0" smtClean="0"/>
              <a:t>ources and the Federal Register</a:t>
            </a:r>
          </a:p>
          <a:p>
            <a:pPr lvl="5"/>
            <a:r>
              <a:rPr lang="en-US" sz="2000" dirty="0" smtClean="0"/>
              <a:t>Grants.gov </a:t>
            </a:r>
          </a:p>
          <a:p>
            <a:pPr lvl="5"/>
            <a:r>
              <a:rPr lang="en-US" sz="2000" dirty="0" smtClean="0"/>
              <a:t>Resource Center Database </a:t>
            </a:r>
          </a:p>
          <a:p>
            <a:pPr marL="0" indent="0">
              <a:buNone/>
            </a:pPr>
            <a:r>
              <a:rPr lang="en-US" sz="1600" dirty="0" smtClean="0"/>
              <a:t>	</a:t>
            </a:r>
            <a:r>
              <a:rPr lang="en-US" sz="1600" dirty="0" smtClean="0">
                <a:solidFill>
                  <a:srgbClr val="130482"/>
                </a:solidFill>
              </a:rPr>
              <a:t>► </a:t>
            </a:r>
            <a:r>
              <a:rPr lang="en-US" sz="2400" dirty="0" smtClean="0">
                <a:solidFill>
                  <a:srgbClr val="130482"/>
                </a:solidFill>
              </a:rPr>
              <a:t>FEDERAL OPPORTUNITIES – WHAT CAN  YOU ACCESS?</a:t>
            </a:r>
          </a:p>
          <a:p>
            <a:pPr lvl="5"/>
            <a:r>
              <a:rPr lang="en-US" sz="2000" dirty="0" smtClean="0"/>
              <a:t>Finding Opportunities</a:t>
            </a:r>
          </a:p>
          <a:p>
            <a:pPr lvl="5"/>
            <a:r>
              <a:rPr lang="en-US" sz="2000" dirty="0" smtClean="0"/>
              <a:t>Charter Eligible Examples</a:t>
            </a:r>
          </a:p>
          <a:p>
            <a:pPr marL="0" lvl="0" indent="0">
              <a:buNone/>
            </a:pPr>
            <a:r>
              <a:rPr lang="en-US" sz="1600" dirty="0" smtClean="0"/>
              <a:t>	</a:t>
            </a:r>
            <a:r>
              <a:rPr lang="en-US" sz="1600" dirty="0" smtClean="0">
                <a:solidFill>
                  <a:srgbClr val="130482"/>
                </a:solidFill>
              </a:rPr>
              <a:t>► </a:t>
            </a:r>
            <a:r>
              <a:rPr lang="en-US" sz="2400" dirty="0" smtClean="0">
                <a:solidFill>
                  <a:srgbClr val="130482"/>
                </a:solidFill>
              </a:rPr>
              <a:t>NEXT STEPS IN ACCESSING FUNDING</a:t>
            </a:r>
          </a:p>
          <a:p>
            <a:pPr lvl="5"/>
            <a:r>
              <a:rPr lang="en-US" sz="2000" dirty="0" smtClean="0"/>
              <a:t>Preparing an Application – things to think about</a:t>
            </a:r>
          </a:p>
          <a:p>
            <a:pPr lvl="5"/>
            <a:r>
              <a:rPr lang="en-US" sz="2000" i="1" dirty="0" smtClean="0"/>
              <a:t>There is no grant right now/no grant for your needs – other sources of assistance</a:t>
            </a:r>
            <a:endParaRPr lang="en-US" sz="2000" dirty="0" smtClean="0"/>
          </a:p>
          <a:p>
            <a:pPr lvl="5"/>
            <a:r>
              <a:rPr lang="en-US" sz="2000" dirty="0" smtClean="0"/>
              <a:t>Other charter school supports</a:t>
            </a:r>
          </a:p>
          <a:p>
            <a:pPr marL="0" indent="0">
              <a:buNone/>
              <a:defRPr/>
            </a:pPr>
            <a:endParaRPr lang="en-US" sz="1000" dirty="0" smtClean="0"/>
          </a:p>
          <a:p>
            <a:pPr marL="0" indent="0">
              <a:buFont typeface="Wingdings 2" pitchFamily="18" charset="2"/>
              <a:buNone/>
              <a:defRPr/>
            </a:pPr>
            <a:endParaRPr lang="en-US" sz="1000" b="1" dirty="0" smtClean="0"/>
          </a:p>
          <a:p>
            <a:pPr marL="0" indent="0">
              <a:buFont typeface="Wingdings 2" pitchFamily="18" charset="2"/>
              <a:buNone/>
              <a:defRPr/>
            </a:pPr>
            <a:r>
              <a:rPr lang="en-US" sz="1000" dirty="0" smtClean="0"/>
              <a:t>	</a:t>
            </a:r>
            <a:endParaRPr lang="en-US" sz="1000" dirty="0"/>
          </a:p>
        </p:txBody>
      </p:sp>
      <p:sp>
        <p:nvSpPr>
          <p:cNvPr id="4" name="Slide Number Placeholder 3"/>
          <p:cNvSpPr>
            <a:spLocks noGrp="1"/>
          </p:cNvSpPr>
          <p:nvPr>
            <p:ph type="sldNum" sz="quarter" idx="12"/>
          </p:nvPr>
        </p:nvSpPr>
        <p:spPr/>
        <p:txBody>
          <a:bodyPr/>
          <a:lstStyle/>
          <a:p>
            <a:pPr>
              <a:defRPr/>
            </a:pPr>
            <a:fld id="{B3A620DA-62AC-4E41-8DCD-7AC9B7F7B06D}"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8267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274638"/>
            <a:ext cx="7772400" cy="1143000"/>
          </a:xfrm>
        </p:spPr>
        <p:txBody>
          <a:bodyPr/>
          <a:lstStyle/>
          <a:p>
            <a:pPr eaLnBrk="1" hangingPunct="1"/>
            <a:r>
              <a:rPr lang="en-US" b="1" dirty="0" smtClean="0">
                <a:solidFill>
                  <a:schemeClr val="accent1"/>
                </a:solidFill>
                <a:latin typeface="+mn-lt"/>
              </a:rPr>
              <a:t>Grants.gov</a:t>
            </a:r>
          </a:p>
        </p:txBody>
      </p:sp>
      <p:sp>
        <p:nvSpPr>
          <p:cNvPr id="7171" name="Content Placeholder 2"/>
          <p:cNvSpPr>
            <a:spLocks noGrp="1"/>
          </p:cNvSpPr>
          <p:nvPr>
            <p:ph idx="1"/>
          </p:nvPr>
        </p:nvSpPr>
        <p:spPr>
          <a:xfrm>
            <a:off x="838200" y="1493837"/>
            <a:ext cx="7848600" cy="4906963"/>
          </a:xfrm>
        </p:spPr>
        <p:txBody>
          <a:bodyPr>
            <a:normAutofit fontScale="92500" lnSpcReduction="10000"/>
          </a:bodyPr>
          <a:lstStyle/>
          <a:p>
            <a:pPr eaLnBrk="1" hangingPunct="1"/>
            <a:r>
              <a:rPr lang="en-US" dirty="0" smtClean="0"/>
              <a:t>All discretionary grants offered by the </a:t>
            </a:r>
            <a:r>
              <a:rPr lang="en-US" u="sng" dirty="0" smtClean="0">
                <a:solidFill>
                  <a:srgbClr val="130482"/>
                </a:solidFill>
              </a:rPr>
              <a:t>26 federal grant-making agencies</a:t>
            </a:r>
            <a:r>
              <a:rPr lang="en-US" dirty="0" smtClean="0"/>
              <a:t> can be found on Grants.gov.</a:t>
            </a:r>
          </a:p>
          <a:p>
            <a:pPr eaLnBrk="1" hangingPunct="1"/>
            <a:r>
              <a:rPr lang="en-US" dirty="0" smtClean="0"/>
              <a:t>You do not have to register with Grants.gov to </a:t>
            </a:r>
            <a:r>
              <a:rPr lang="en-US" i="1" dirty="0" smtClean="0"/>
              <a:t>find</a:t>
            </a:r>
            <a:r>
              <a:rPr lang="en-US" dirty="0" smtClean="0"/>
              <a:t> grant opportunities. However, once you are ready to </a:t>
            </a:r>
            <a:r>
              <a:rPr lang="en-US" i="1" dirty="0" smtClean="0"/>
              <a:t>apply</a:t>
            </a:r>
            <a:r>
              <a:rPr lang="en-US" dirty="0" smtClean="0"/>
              <a:t> for a grant, you will need to be registered. </a:t>
            </a:r>
          </a:p>
          <a:p>
            <a:pPr lvl="1"/>
            <a:r>
              <a:rPr lang="en-US" dirty="0" smtClean="0"/>
              <a:t>This process takes 3-5 business days, or up to 4 weeks if you experience any difficulties.</a:t>
            </a:r>
            <a:br>
              <a:rPr lang="en-US" dirty="0" smtClean="0"/>
            </a:br>
            <a:r>
              <a:rPr lang="en-US" dirty="0" smtClean="0"/>
              <a:t/>
            </a:r>
            <a:br>
              <a:rPr lang="en-US" dirty="0" smtClean="0"/>
            </a:br>
            <a:r>
              <a:rPr lang="en-US" dirty="0"/>
              <a:t>You do not have to register with Grants.gov if you only want to find grant opportunities or to download application packages – </a:t>
            </a:r>
            <a:r>
              <a:rPr lang="en-US" b="1" dirty="0"/>
              <a:t>but you MUST register to SUBMIT!</a:t>
            </a:r>
          </a:p>
          <a:p>
            <a:pPr marL="457200" lvl="1" indent="0" eaLnBrk="1" hangingPunct="1">
              <a:buNone/>
            </a:pPr>
            <a:r>
              <a:rPr lang="en-US" dirty="0" smtClean="0"/>
              <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7179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dirty="0" smtClean="0">
                <a:solidFill>
                  <a:schemeClr val="accent1"/>
                </a:solidFill>
                <a:latin typeface="+mn-lt"/>
              </a:rPr>
              <a:t>Grants.gov</a:t>
            </a:r>
          </a:p>
        </p:txBody>
      </p:sp>
      <p:sp>
        <p:nvSpPr>
          <p:cNvPr id="7171" name="Content Placeholder 2"/>
          <p:cNvSpPr>
            <a:spLocks noGrp="1"/>
          </p:cNvSpPr>
          <p:nvPr>
            <p:ph idx="1"/>
          </p:nvPr>
        </p:nvSpPr>
        <p:spPr>
          <a:xfrm>
            <a:off x="457200" y="1828800"/>
            <a:ext cx="5562600" cy="4297363"/>
          </a:xfrm>
        </p:spPr>
        <p:txBody>
          <a:bodyPr>
            <a:normAutofit fontScale="92500" lnSpcReduction="20000"/>
          </a:bodyPr>
          <a:lstStyle/>
          <a:p>
            <a:pPr marL="800100" lvl="1" indent="-342900" eaLnBrk="1" hangingPunct="1">
              <a:buClrTx/>
              <a:buFont typeface="Arial" pitchFamily="34" charset="0"/>
              <a:buChar char="•"/>
            </a:pPr>
            <a:r>
              <a:rPr lang="en-US" sz="2800" b="1" dirty="0" smtClean="0">
                <a:cs typeface="Arial" pitchFamily="34" charset="0"/>
              </a:rPr>
              <a:t>Sign up for Grant Email Alerts</a:t>
            </a:r>
          </a:p>
          <a:p>
            <a:pPr marL="457200" lvl="1" indent="0" eaLnBrk="1" hangingPunct="1">
              <a:buClrTx/>
              <a:buNone/>
            </a:pPr>
            <a:endParaRPr lang="en-US" sz="2800" b="1" dirty="0" smtClean="0">
              <a:cs typeface="Arial" pitchFamily="34" charset="0"/>
            </a:endParaRPr>
          </a:p>
          <a:p>
            <a:pPr marL="800100" lvl="1" indent="-342900" eaLnBrk="1" hangingPunct="1">
              <a:buClrTx/>
              <a:buFont typeface="Arial" pitchFamily="34" charset="0"/>
              <a:buChar char="•"/>
            </a:pPr>
            <a:r>
              <a:rPr lang="en-US" sz="2800" dirty="0" smtClean="0">
                <a:cs typeface="Arial" pitchFamily="34" charset="0"/>
              </a:rPr>
              <a:t>Possible updates include:</a:t>
            </a:r>
          </a:p>
          <a:p>
            <a:pPr marL="1074737" lvl="2" indent="-342900" eaLnBrk="1" hangingPunct="1">
              <a:buClrTx/>
              <a:buFont typeface="Arial" pitchFamily="34" charset="0"/>
              <a:buChar char="•"/>
            </a:pPr>
            <a:r>
              <a:rPr lang="en-US" sz="2800" dirty="0" smtClean="0">
                <a:cs typeface="Arial" pitchFamily="34" charset="0"/>
              </a:rPr>
              <a:t>Updates on Grants.gov itself</a:t>
            </a:r>
          </a:p>
          <a:p>
            <a:pPr marL="1074737" lvl="2" indent="-342900" eaLnBrk="1" hangingPunct="1">
              <a:buClrTx/>
              <a:buFont typeface="Arial" pitchFamily="34" charset="0"/>
              <a:buChar char="•"/>
            </a:pPr>
            <a:r>
              <a:rPr lang="en-US" sz="2800" dirty="0" smtClean="0">
                <a:cs typeface="Arial" pitchFamily="34" charset="0"/>
              </a:rPr>
              <a:t>Daily notification of ALL grant opportunities</a:t>
            </a:r>
          </a:p>
          <a:p>
            <a:pPr marL="1074737" lvl="2" indent="-342900" eaLnBrk="1" hangingPunct="1">
              <a:buClrTx/>
              <a:buFont typeface="Arial" pitchFamily="34" charset="0"/>
              <a:buChar char="•"/>
            </a:pPr>
            <a:r>
              <a:rPr lang="en-US" sz="2800" b="1" dirty="0" smtClean="0">
                <a:cs typeface="Arial" pitchFamily="34" charset="0"/>
              </a:rPr>
              <a:t>Notices based on criteria</a:t>
            </a:r>
          </a:p>
          <a:p>
            <a:pPr marL="1349375" lvl="3" indent="-342900" eaLnBrk="1" hangingPunct="1">
              <a:buClrTx/>
              <a:buFont typeface="Arial" pitchFamily="34" charset="0"/>
              <a:buChar char="•"/>
            </a:pPr>
            <a:r>
              <a:rPr lang="en-US" sz="2800" dirty="0" smtClean="0">
                <a:cs typeface="Arial" pitchFamily="34" charset="0"/>
              </a:rPr>
              <a:t>Funding by agency or activity</a:t>
            </a:r>
          </a:p>
          <a:p>
            <a:pPr marL="1349375" lvl="3" indent="-342900" eaLnBrk="1" hangingPunct="1">
              <a:buClrTx/>
              <a:buFont typeface="Arial" pitchFamily="34" charset="0"/>
              <a:buChar char="•"/>
            </a:pPr>
            <a:r>
              <a:rPr lang="en-US" sz="2800" dirty="0" smtClean="0">
                <a:cs typeface="Arial" pitchFamily="34" charset="0"/>
              </a:rPr>
              <a:t>Types of eligible applicants</a:t>
            </a:r>
          </a:p>
          <a:p>
            <a:pPr marL="1349375" lvl="3" indent="-342900" eaLnBrk="1" hangingPunct="1">
              <a:buClrTx/>
              <a:buFont typeface="Arial" pitchFamily="34" charset="0"/>
              <a:buChar char="•"/>
            </a:pPr>
            <a:r>
              <a:rPr lang="en-US" sz="2800" b="1" dirty="0" smtClean="0">
                <a:cs typeface="Arial" pitchFamily="34" charset="0"/>
              </a:rPr>
              <a:t>CFDA Number </a:t>
            </a:r>
          </a:p>
          <a:p>
            <a:pPr marL="1624012" lvl="4" indent="-342900" eaLnBrk="1" hangingPunct="1">
              <a:buClrTx/>
              <a:buFont typeface="Arial" pitchFamily="34" charset="0"/>
              <a:buChar char="•"/>
            </a:pPr>
            <a:r>
              <a:rPr lang="en-US" sz="2800" b="1" dirty="0" smtClean="0">
                <a:cs typeface="Arial" pitchFamily="34" charset="0"/>
              </a:rPr>
              <a:t>For example, 84.282</a:t>
            </a:r>
            <a:r>
              <a:rPr lang="en-US" dirty="0" smtClean="0"/>
              <a:t/>
            </a:r>
            <a:br>
              <a:rPr lang="en-US" dirty="0" smtClean="0"/>
            </a:br>
            <a:endParaRPr lang="en-US"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21</a:t>
            </a:fld>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481" t="2213" r="4623" b="5137"/>
          <a:stretch/>
        </p:blipFill>
        <p:spPr bwMode="auto">
          <a:xfrm>
            <a:off x="7162800" y="2282675"/>
            <a:ext cx="1465118" cy="3044537"/>
          </a:xfrm>
          <a:prstGeom prst="rect">
            <a:avLst/>
          </a:prstGeom>
          <a:noFill/>
          <a:ln w="0">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Right Arrow 1"/>
          <p:cNvSpPr/>
          <p:nvPr/>
        </p:nvSpPr>
        <p:spPr>
          <a:xfrm>
            <a:off x="6026727"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6576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381000"/>
            <a:ext cx="8991600" cy="1143000"/>
          </a:xfrm>
        </p:spPr>
        <p:txBody>
          <a:bodyPr>
            <a:noAutofit/>
          </a:bodyPr>
          <a:lstStyle/>
          <a:p>
            <a:pPr eaLnBrk="1" hangingPunct="1"/>
            <a:r>
              <a:rPr lang="en-US" sz="3600" b="1" dirty="0" smtClean="0">
                <a:solidFill>
                  <a:schemeClr val="accent1"/>
                </a:solidFill>
                <a:latin typeface="+mn-lt"/>
              </a:rPr>
              <a:t>National Charter School Resource Center</a:t>
            </a:r>
          </a:p>
        </p:txBody>
      </p:sp>
      <p:sp>
        <p:nvSpPr>
          <p:cNvPr id="14339" name="Content Placeholder 2"/>
          <p:cNvSpPr>
            <a:spLocks noGrp="1"/>
          </p:cNvSpPr>
          <p:nvPr>
            <p:ph idx="1"/>
          </p:nvPr>
        </p:nvSpPr>
        <p:spPr>
          <a:xfrm>
            <a:off x="3505200" y="1733266"/>
            <a:ext cx="5562600" cy="4362734"/>
          </a:xfrm>
        </p:spPr>
        <p:txBody>
          <a:bodyPr/>
          <a:lstStyle/>
          <a:p>
            <a:pPr eaLnBrk="1" hangingPunct="1"/>
            <a:r>
              <a:rPr lang="en-US" dirty="0" smtClean="0"/>
              <a:t>Upcoming grants - </a:t>
            </a:r>
            <a:r>
              <a:rPr lang="en-US" sz="2400" u="sng" dirty="0" smtClean="0">
                <a:solidFill>
                  <a:srgbClr val="130482"/>
                </a:solidFill>
              </a:rPr>
              <a:t>http://www.charterschoolcenter.org/grants </a:t>
            </a:r>
          </a:p>
          <a:p>
            <a:pPr eaLnBrk="1" hangingPunct="1"/>
            <a:r>
              <a:rPr lang="en-US" dirty="0" smtClean="0"/>
              <a:t>Opportunity type, eligible applicant, key words, funders</a:t>
            </a:r>
          </a:p>
          <a:p>
            <a:pPr eaLnBrk="1" hangingPunct="1"/>
            <a:r>
              <a:rPr lang="en-US" dirty="0" smtClean="0"/>
              <a:t>Organized by due date, or categorized as “ongoing”</a:t>
            </a:r>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862" t="13249" r="35599" b="7195"/>
          <a:stretch/>
        </p:blipFill>
        <p:spPr bwMode="auto">
          <a:xfrm>
            <a:off x="226222" y="1752600"/>
            <a:ext cx="3202778" cy="3879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7459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lgn="ctr">
              <a:buNone/>
            </a:pPr>
            <a:endParaRPr lang="en-US" sz="2800" b="1" dirty="0" smtClean="0"/>
          </a:p>
          <a:p>
            <a:pPr marL="0" indent="0" algn="ctr">
              <a:buNone/>
            </a:pPr>
            <a:r>
              <a:rPr lang="en-US" sz="2800" b="1" dirty="0" smtClean="0"/>
              <a:t>Now, it’s time for a….. </a:t>
            </a:r>
          </a:p>
          <a:p>
            <a:pPr marL="0" indent="0" algn="ctr">
              <a:buNone/>
            </a:pPr>
            <a:endParaRPr lang="en-US" sz="2800" b="1" dirty="0"/>
          </a:p>
          <a:p>
            <a:pPr marL="0" indent="0" algn="ctr">
              <a:buNone/>
            </a:pPr>
            <a:r>
              <a:rPr lang="en-US" sz="9600" b="1" dirty="0" smtClean="0">
                <a:solidFill>
                  <a:srgbClr val="FF0000"/>
                </a:solidFill>
              </a:rPr>
              <a:t>POP QUIZ!!!</a:t>
            </a:r>
            <a:endParaRPr lang="en-US" sz="9600" b="1" dirty="0">
              <a:solidFill>
                <a:srgbClr val="FF0000"/>
              </a:solidFill>
            </a:endParaRP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8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533400" y="4038600"/>
            <a:ext cx="8001000" cy="1752600"/>
          </a:xfrm>
        </p:spPr>
        <p:txBody>
          <a:bodyPr/>
          <a:lstStyle/>
          <a:p>
            <a:pPr eaLnBrk="1" hangingPunct="1"/>
            <a:r>
              <a:rPr lang="en-US" sz="2000" smtClean="0"/>
              <a:t>					</a:t>
            </a:r>
          </a:p>
        </p:txBody>
      </p:sp>
      <p:sp>
        <p:nvSpPr>
          <p:cNvPr id="13315" name="Rectangle 2"/>
          <p:cNvSpPr>
            <a:spLocks noGrp="1" noChangeArrowheads="1"/>
          </p:cNvSpPr>
          <p:nvPr>
            <p:ph type="ctrTitle"/>
          </p:nvPr>
        </p:nvSpPr>
        <p:spPr>
          <a:xfrm>
            <a:off x="457200" y="1506538"/>
            <a:ext cx="8229600" cy="1470025"/>
          </a:xfrm>
        </p:spPr>
        <p:txBody>
          <a:bodyPr/>
          <a:lstStyle/>
          <a:p>
            <a:pPr eaLnBrk="1" hangingPunct="1"/>
            <a:r>
              <a:rPr dirty="0" smtClean="0"/>
              <a:t>Federal Opportunities </a:t>
            </a:r>
            <a:r>
              <a:rPr lang="en-US" dirty="0" smtClean="0"/>
              <a:t>–</a:t>
            </a:r>
            <a:r>
              <a:rPr dirty="0" smtClean="0"/>
              <a:t> WHAT CAN YOU ACCESS?</a:t>
            </a:r>
            <a:endParaRPr sz="4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210848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 y="533400"/>
            <a:ext cx="8991600" cy="1143000"/>
          </a:xfrm>
        </p:spPr>
        <p:txBody>
          <a:bodyPr>
            <a:noAutofit/>
          </a:bodyPr>
          <a:lstStyle/>
          <a:p>
            <a:pPr eaLnBrk="1" hangingPunct="1"/>
            <a:r>
              <a:rPr lang="en-US" b="1" dirty="0" smtClean="0"/>
              <a:t>National Charter School Resource Center</a:t>
            </a:r>
          </a:p>
        </p:txBody>
      </p:sp>
      <p:sp>
        <p:nvSpPr>
          <p:cNvPr id="15363" name="Content Placeholder 2"/>
          <p:cNvSpPr>
            <a:spLocks noGrp="1"/>
          </p:cNvSpPr>
          <p:nvPr>
            <p:ph idx="1"/>
          </p:nvPr>
        </p:nvSpPr>
        <p:spPr>
          <a:xfrm>
            <a:off x="457200" y="1905000"/>
            <a:ext cx="8229600" cy="4221163"/>
          </a:xfrm>
        </p:spPr>
        <p:txBody>
          <a:bodyPr/>
          <a:lstStyle/>
          <a:p>
            <a:pPr eaLnBrk="1" hangingPunct="1"/>
            <a:r>
              <a:rPr lang="en-US" dirty="0" smtClean="0"/>
              <a:t>July 2011 Webinar “Exploring Funding Opportunities for Charter Schools”</a:t>
            </a:r>
            <a:br>
              <a:rPr lang="en-US" dirty="0" smtClean="0"/>
            </a:br>
            <a:r>
              <a:rPr lang="en-US" u="sng" dirty="0" smtClean="0">
                <a:solidFill>
                  <a:srgbClr val="130482"/>
                </a:solidFill>
              </a:rPr>
              <a:t>http://www.charterschoolcenter.org/webinar/exploring-funding-opportunities-charter-schools</a:t>
            </a:r>
            <a:endParaRPr lang="en-US" u="sng" dirty="0">
              <a:solidFill>
                <a:srgbClr val="130482"/>
              </a:solidFill>
            </a:endParaRP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9396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772400" cy="1143000"/>
          </a:xfrm>
        </p:spPr>
        <p:txBody>
          <a:bodyPr rtlCol="0">
            <a:noAutofit/>
          </a:bodyPr>
          <a:lstStyle/>
          <a:p>
            <a:pPr fontAlgn="auto">
              <a:spcAft>
                <a:spcPts val="0"/>
              </a:spcAft>
              <a:defRPr/>
            </a:pPr>
            <a:r>
              <a:rPr lang="en-US" b="1" dirty="0" smtClean="0"/>
              <a:t>Investing in Innovation</a:t>
            </a:r>
            <a:br>
              <a:rPr lang="en-US" b="1" dirty="0" smtClean="0"/>
            </a:br>
            <a:r>
              <a:rPr lang="en-US" b="1" dirty="0" smtClean="0"/>
              <a:t>(i3)</a:t>
            </a:r>
          </a:p>
        </p:txBody>
      </p:sp>
      <p:sp>
        <p:nvSpPr>
          <p:cNvPr id="5" name="Content Placeholder 4"/>
          <p:cNvSpPr>
            <a:spLocks noGrp="1"/>
          </p:cNvSpPr>
          <p:nvPr>
            <p:ph idx="1"/>
          </p:nvPr>
        </p:nvSpPr>
        <p:spPr/>
        <p:txBody>
          <a:bodyPr rtlCol="0">
            <a:normAutofit fontScale="70000" lnSpcReduction="20000"/>
          </a:bodyPr>
          <a:lstStyle/>
          <a:p>
            <a:pPr marL="0" indent="0" fontAlgn="auto">
              <a:spcAft>
                <a:spcPts val="0"/>
              </a:spcAft>
              <a:buFont typeface="Arial" pitchFamily="34" charset="0"/>
              <a:buNone/>
              <a:defRPr/>
            </a:pPr>
            <a:r>
              <a:rPr lang="en-US" b="1" dirty="0" smtClean="0"/>
              <a:t>Purpose: </a:t>
            </a:r>
            <a:r>
              <a:rPr lang="en-US" dirty="0" smtClean="0"/>
              <a:t>to provide competitive grants to applicants with a record of improving student achievement and attainment in order to expand the implementation of, and investment in, innovative practices that are demonstrated to have an impact </a:t>
            </a:r>
          </a:p>
          <a:p>
            <a:pPr fontAlgn="auto">
              <a:spcAft>
                <a:spcPts val="0"/>
              </a:spcAft>
              <a:buFont typeface="Arial" pitchFamily="34" charset="0"/>
              <a:buChar char="•"/>
              <a:defRPr/>
            </a:pPr>
            <a:r>
              <a:rPr lang="en-US" dirty="0" smtClean="0"/>
              <a:t>Improving student achievement or student growth, closing achievement gaps, decreasing dropout rates, increasing high school graduation rates</a:t>
            </a:r>
          </a:p>
          <a:p>
            <a:pPr fontAlgn="auto">
              <a:spcAft>
                <a:spcPts val="0"/>
              </a:spcAft>
              <a:buFont typeface="Arial" pitchFamily="34" charset="0"/>
              <a:buChar char="•"/>
              <a:defRPr/>
            </a:pPr>
            <a:r>
              <a:rPr lang="en-US" dirty="0" smtClean="0"/>
              <a:t>Increasing college enrollment and completion rates.</a:t>
            </a:r>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r>
              <a:rPr lang="en-US" b="1" dirty="0" smtClean="0"/>
              <a:t>Eligible Applicants are:</a:t>
            </a:r>
          </a:p>
          <a:p>
            <a:pPr marL="514350" indent="-514350" fontAlgn="auto">
              <a:spcAft>
                <a:spcPts val="0"/>
              </a:spcAft>
              <a:buFont typeface="Arial" pitchFamily="34" charset="0"/>
              <a:buAutoNum type="arabicParenBoth"/>
              <a:defRPr/>
            </a:pPr>
            <a:r>
              <a:rPr lang="en-US" dirty="0" smtClean="0"/>
              <a:t>Local educational agencies (LEAs)</a:t>
            </a:r>
          </a:p>
          <a:p>
            <a:pPr marL="514350" indent="-514350" fontAlgn="auto">
              <a:spcAft>
                <a:spcPts val="0"/>
              </a:spcAft>
              <a:buFont typeface="Arial" pitchFamily="34" charset="0"/>
              <a:buAutoNum type="arabicParenBoth"/>
              <a:defRPr/>
            </a:pPr>
            <a:r>
              <a:rPr lang="en-US" dirty="0" smtClean="0"/>
              <a:t>Non-profit organizations in partnership with (a) one or more LEAs or (b) a consortium of schools</a:t>
            </a:r>
          </a:p>
          <a:p>
            <a:pPr marL="514350" indent="-514350" fontAlgn="auto">
              <a:spcAft>
                <a:spcPts val="0"/>
              </a:spcAft>
              <a:buFont typeface="Arial" pitchFamily="34" charset="0"/>
              <a:buAutoNum type="arabicParenBoth"/>
              <a:defRPr/>
            </a:pPr>
            <a:endParaRPr lang="en-US" dirty="0" smtClean="0"/>
          </a:p>
          <a:p>
            <a:pPr marL="0" indent="0" algn="ctr" fontAlgn="auto">
              <a:spcAft>
                <a:spcPts val="0"/>
              </a:spcAft>
              <a:buFont typeface="Arial" pitchFamily="34" charset="0"/>
              <a:buNone/>
              <a:defRPr/>
            </a:pPr>
            <a:r>
              <a:rPr lang="en-US" b="1" dirty="0" smtClean="0">
                <a:solidFill>
                  <a:srgbClr val="130482"/>
                </a:solidFill>
              </a:rPr>
              <a:t>Please note that the FY 2012 i3 grant competition is CLOSED</a:t>
            </a:r>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r>
              <a:rPr lang="en-US" dirty="0" smtClean="0"/>
              <a:t>For more information please refer to the i3 website:</a:t>
            </a:r>
          </a:p>
          <a:p>
            <a:pPr marL="0" indent="0" fontAlgn="auto">
              <a:spcAft>
                <a:spcPts val="0"/>
              </a:spcAft>
              <a:buFont typeface="Arial" pitchFamily="34" charset="0"/>
              <a:buNone/>
              <a:defRPr/>
            </a:pPr>
            <a:r>
              <a:rPr lang="en-US" u="sng" dirty="0" smtClean="0">
                <a:solidFill>
                  <a:srgbClr val="130482"/>
                </a:solidFill>
              </a:rPr>
              <a:t>http://www2.ed.gov/programs/innovation/index.html</a:t>
            </a:r>
            <a:endParaRPr lang="en-US" dirty="0" smtClean="0">
              <a:solidFill>
                <a:srgbClr val="130482"/>
              </a:solidFill>
            </a:endParaRPr>
          </a:p>
          <a:p>
            <a:pPr marL="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endParaRPr lang="en-US" b="1"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26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5380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772400" cy="1143000"/>
          </a:xfrm>
        </p:spPr>
        <p:txBody>
          <a:bodyPr rtlCol="0">
            <a:noAutofit/>
          </a:bodyPr>
          <a:lstStyle/>
          <a:p>
            <a:pPr fontAlgn="auto">
              <a:spcAft>
                <a:spcPts val="0"/>
              </a:spcAft>
              <a:defRPr/>
            </a:pPr>
            <a:r>
              <a:rPr lang="en-US" b="1" dirty="0" smtClean="0"/>
              <a:t>Investing in Innovation (i3) – </a:t>
            </a:r>
            <a:br>
              <a:rPr lang="en-US" b="1" dirty="0" smtClean="0"/>
            </a:br>
            <a:r>
              <a:rPr lang="en-US" b="1" dirty="0" smtClean="0"/>
              <a:t>Current Examples from the Field</a:t>
            </a:r>
          </a:p>
        </p:txBody>
      </p:sp>
      <p:sp>
        <p:nvSpPr>
          <p:cNvPr id="5" name="Content Placeholder 4"/>
          <p:cNvSpPr>
            <a:spLocks noGrp="1"/>
          </p:cNvSpPr>
          <p:nvPr>
            <p:ph idx="1"/>
          </p:nvPr>
        </p:nvSpPr>
        <p:spPr>
          <a:xfrm>
            <a:off x="304800" y="1447800"/>
            <a:ext cx="8382000" cy="4572000"/>
          </a:xfrm>
        </p:spPr>
        <p:txBody>
          <a:bodyPr rtlCol="0">
            <a:normAutofit lnSpcReduction="10000"/>
          </a:bodyPr>
          <a:lstStyle/>
          <a:p>
            <a:pPr marL="0" indent="0">
              <a:buNone/>
            </a:pPr>
            <a:r>
              <a:rPr lang="en-US" sz="2800" b="1" dirty="0" smtClean="0"/>
              <a:t>i3 grantees </a:t>
            </a:r>
            <a:r>
              <a:rPr lang="en-US" sz="2800" b="1" dirty="0"/>
              <a:t>that serve charters: </a:t>
            </a:r>
          </a:p>
          <a:p>
            <a:r>
              <a:rPr lang="en-US" dirty="0"/>
              <a:t>Achievement Network </a:t>
            </a:r>
            <a:endParaRPr lang="en-US" dirty="0" smtClean="0">
              <a:effectLst/>
            </a:endParaRPr>
          </a:p>
          <a:p>
            <a:r>
              <a:rPr lang="en-US" dirty="0"/>
              <a:t>New </a:t>
            </a:r>
            <a:r>
              <a:rPr lang="en-US" dirty="0" smtClean="0"/>
              <a:t>Teacher</a:t>
            </a:r>
            <a:endParaRPr lang="en-US" dirty="0" smtClean="0">
              <a:effectLst/>
            </a:endParaRPr>
          </a:p>
          <a:p>
            <a:r>
              <a:rPr lang="en-US" dirty="0"/>
              <a:t>KIPP</a:t>
            </a:r>
            <a:endParaRPr lang="en-US" dirty="0" smtClean="0">
              <a:effectLst/>
            </a:endParaRPr>
          </a:p>
          <a:p>
            <a:r>
              <a:rPr lang="en-US" dirty="0"/>
              <a:t>Baltimore City Public Schools</a:t>
            </a:r>
            <a:endParaRPr lang="en-US" dirty="0" smtClean="0">
              <a:effectLst/>
            </a:endParaRPr>
          </a:p>
          <a:p>
            <a:r>
              <a:rPr lang="en-US" dirty="0"/>
              <a:t>New Schools for New </a:t>
            </a:r>
            <a:r>
              <a:rPr lang="en-US" dirty="0" smtClean="0"/>
              <a:t>Orleans</a:t>
            </a:r>
          </a:p>
          <a:p>
            <a:pPr marL="319088" lvl="1" indent="0">
              <a:buNone/>
            </a:pPr>
            <a:endParaRPr lang="en-US" dirty="0" smtClean="0">
              <a:effectLst/>
            </a:endParaRPr>
          </a:p>
          <a:p>
            <a:pPr marL="0" indent="0">
              <a:buNone/>
            </a:pPr>
            <a:r>
              <a:rPr lang="en-US" sz="2800" b="1" dirty="0" smtClean="0"/>
              <a:t>i3 grantees that are </a:t>
            </a:r>
            <a:r>
              <a:rPr lang="en-US" sz="2800" b="1" dirty="0"/>
              <a:t>charters:</a:t>
            </a:r>
          </a:p>
          <a:p>
            <a:pPr lvl="0"/>
            <a:r>
              <a:rPr lang="en-US" sz="2800" dirty="0"/>
              <a:t>Aspire Public Schools </a:t>
            </a:r>
          </a:p>
          <a:p>
            <a:pPr lvl="0"/>
            <a:r>
              <a:rPr lang="en-US" sz="2800" dirty="0" err="1"/>
              <a:t>AppleTree</a:t>
            </a:r>
            <a:r>
              <a:rPr lang="en-US" sz="2800" dirty="0"/>
              <a:t> Institute </a:t>
            </a:r>
          </a:p>
          <a:p>
            <a:pPr marL="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endParaRPr lang="en-US" b="1"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7831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fontScale="25000" lnSpcReduction="20000"/>
          </a:bodyPr>
          <a:lstStyle/>
          <a:p>
            <a:pPr marL="0" indent="0" algn="ctr">
              <a:buNone/>
            </a:pPr>
            <a:r>
              <a:rPr lang="en-US" sz="8000" b="1" u="sng" dirty="0" smtClean="0"/>
              <a:t>Summary </a:t>
            </a:r>
            <a:r>
              <a:rPr lang="en-US" sz="8000" b="1" u="sng" dirty="0"/>
              <a:t>of FY12 Competition </a:t>
            </a:r>
            <a:r>
              <a:rPr lang="en-US" sz="8000" b="1" u="sng" dirty="0" smtClean="0"/>
              <a:t>Design</a:t>
            </a:r>
          </a:p>
          <a:p>
            <a:pPr marL="0" indent="0" algn="ctr">
              <a:buNone/>
            </a:pPr>
            <a:endParaRPr lang="en-US" sz="4900" dirty="0"/>
          </a:p>
          <a:p>
            <a:pPr lvl="0"/>
            <a:r>
              <a:rPr lang="en-US" sz="7200" b="1" u="sng" dirty="0"/>
              <a:t>Vision and Purpose</a:t>
            </a:r>
            <a:r>
              <a:rPr lang="en-US" sz="7200" b="1" dirty="0"/>
              <a:t>:</a:t>
            </a:r>
            <a:r>
              <a:rPr lang="en-US" sz="7200" dirty="0"/>
              <a:t> The vision of this program is that all children and youth growing up in Promise Neighborhoods have access to great schools and strong systems of family and community support that will prepare them to attain an excellent education and successfully transition to college and a career.  The purpose of Promise Neighborhoods is to significantly improve the educational and developmental outcomes of children and youth in our most distressed communities, and to transform those communities by</a:t>
            </a:r>
            <a:r>
              <a:rPr lang="en-US" sz="7200" dirty="0" smtClean="0"/>
              <a:t>—</a:t>
            </a:r>
          </a:p>
          <a:p>
            <a:pPr marL="0" lvl="0" indent="0">
              <a:buNone/>
            </a:pPr>
            <a:endParaRPr lang="en-US" sz="4000" dirty="0"/>
          </a:p>
          <a:p>
            <a:pPr lvl="1">
              <a:spcAft>
                <a:spcPts val="600"/>
              </a:spcAft>
            </a:pPr>
            <a:r>
              <a:rPr lang="en-US" sz="7200" dirty="0"/>
              <a:t>Identifying and increasing the capacity of eligible organizations that are focused on achieving results for children and youth throughout an entire neighborhood; </a:t>
            </a:r>
          </a:p>
          <a:p>
            <a:pPr lvl="1">
              <a:spcAft>
                <a:spcPts val="600"/>
              </a:spcAft>
            </a:pPr>
            <a:r>
              <a:rPr lang="en-US" sz="7200" dirty="0"/>
              <a:t>Building a complete continuum of cradle-through-college-to-career solutions of both educational programs and family and community supports, with great schools at the center; </a:t>
            </a:r>
          </a:p>
          <a:p>
            <a:pPr lvl="1">
              <a:spcAft>
                <a:spcPts val="600"/>
              </a:spcAft>
            </a:pPr>
            <a:r>
              <a:rPr lang="en-US" sz="7200" dirty="0"/>
              <a:t>Integrating programs and breaking down agency “silos” so that solutions are implemented effectively and efficiently across agencies; </a:t>
            </a:r>
          </a:p>
          <a:p>
            <a:pPr lvl="1">
              <a:spcAft>
                <a:spcPts val="600"/>
              </a:spcAft>
            </a:pPr>
            <a:r>
              <a:rPr lang="en-US" sz="7200" dirty="0"/>
              <a:t>Developing the local infrastructure of systems and resources needed to sustain and scale up proven, effective solutions across the broader region beyond the initial neighborhood; and </a:t>
            </a:r>
          </a:p>
          <a:p>
            <a:pPr lvl="1">
              <a:spcAft>
                <a:spcPts val="600"/>
              </a:spcAft>
            </a:pPr>
            <a:r>
              <a:rPr lang="en-US" sz="7200" dirty="0"/>
              <a:t>Learning about the overall impact of the Promise Neighborhoods program and about the relationship between particular strategies in Promise Neighborhoods and student outcomes, including through a rigorous evaluation of the program. </a:t>
            </a: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28</a:t>
            </a:fld>
            <a:endParaRPr lang="en-US" dirty="0"/>
          </a:p>
        </p:txBody>
      </p:sp>
      <p:sp>
        <p:nvSpPr>
          <p:cNvPr id="5" name="Title 1"/>
          <p:cNvSpPr>
            <a:spLocks noGrp="1"/>
          </p:cNvSpPr>
          <p:nvPr>
            <p:ph type="title"/>
          </p:nvPr>
        </p:nvSpPr>
        <p:spPr>
          <a:xfrm>
            <a:off x="152400" y="76200"/>
            <a:ext cx="8610600" cy="1143000"/>
          </a:xfrm>
        </p:spPr>
        <p:txBody>
          <a:bodyPr rtlCol="0">
            <a:noAutofit/>
          </a:bodyPr>
          <a:lstStyle/>
          <a:p>
            <a:pPr marL="0" indent="0"/>
            <a:r>
              <a:rPr lang="en-US" b="1" dirty="0" smtClean="0"/>
              <a:t>Promise Neighborhoods: April </a:t>
            </a:r>
            <a:r>
              <a:rPr lang="en-US" b="1" dirty="0"/>
              <a:t>2012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5790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25000" lnSpcReduction="20000"/>
          </a:bodyPr>
          <a:lstStyle/>
          <a:p>
            <a:pPr marL="0" indent="0" algn="ctr">
              <a:buNone/>
            </a:pPr>
            <a:r>
              <a:rPr lang="en-US" sz="8000" b="1" u="sng" dirty="0" smtClean="0"/>
              <a:t>Summary </a:t>
            </a:r>
            <a:r>
              <a:rPr lang="en-US" sz="8000" b="1" u="sng" dirty="0"/>
              <a:t>of FY12 Competition </a:t>
            </a:r>
            <a:r>
              <a:rPr lang="en-US" sz="8000" b="1" u="sng" dirty="0" smtClean="0"/>
              <a:t>Design</a:t>
            </a:r>
          </a:p>
          <a:p>
            <a:pPr marL="0" indent="0" algn="ctr">
              <a:buNone/>
            </a:pPr>
            <a:endParaRPr lang="en-US" sz="4900" dirty="0"/>
          </a:p>
          <a:p>
            <a:pPr lvl="0"/>
            <a:r>
              <a:rPr lang="en-US" sz="7200" b="1" u="sng" dirty="0" smtClean="0"/>
              <a:t>Planning </a:t>
            </a:r>
            <a:r>
              <a:rPr lang="en-US" sz="7200" b="1" u="sng" dirty="0"/>
              <a:t>Grants:</a:t>
            </a:r>
            <a:r>
              <a:rPr lang="en-US" sz="7200" b="1" dirty="0"/>
              <a:t> </a:t>
            </a:r>
            <a:r>
              <a:rPr lang="en-US" sz="7200" dirty="0"/>
              <a:t>Planning Grants</a:t>
            </a:r>
            <a:r>
              <a:rPr lang="en-US" sz="7200" b="1" dirty="0"/>
              <a:t> </a:t>
            </a:r>
            <a:r>
              <a:rPr lang="en-US" sz="7200" dirty="0"/>
              <a:t>would support eligible organizations that need to develop feasible plans to create a continuum of solutions with the potential</a:t>
            </a:r>
            <a:r>
              <a:rPr lang="en-US" sz="7200" i="1" dirty="0"/>
              <a:t> </a:t>
            </a:r>
            <a:r>
              <a:rPr lang="en-US" sz="7200" dirty="0"/>
              <a:t>to significantly improve the educational and developmental outcomes of children and youth in a neighborhood.  These grants would support eligible organizations that demonstrate the need for implementation of a Promise Neighborhood strategy in the geographic areas they are targeting, a sound strategy for developing a feasible plan, and the capacity to develop the plan.  </a:t>
            </a:r>
            <a:endParaRPr lang="en-US" sz="7200" dirty="0" smtClean="0"/>
          </a:p>
          <a:p>
            <a:pPr marL="0" lvl="0" indent="0">
              <a:buNone/>
            </a:pPr>
            <a:endParaRPr lang="en-US" sz="7200" dirty="0"/>
          </a:p>
          <a:p>
            <a:pPr lvl="0"/>
            <a:r>
              <a:rPr lang="en-US" sz="7200" b="1" u="sng" dirty="0"/>
              <a:t>Implementation Grants:</a:t>
            </a:r>
            <a:r>
              <a:rPr lang="en-US" sz="7200" b="1" dirty="0"/>
              <a:t> </a:t>
            </a:r>
            <a:r>
              <a:rPr lang="en-US" sz="7200" dirty="0"/>
              <a:t>Implementation Grants</a:t>
            </a:r>
            <a:r>
              <a:rPr lang="en-US" sz="7200" b="1" dirty="0"/>
              <a:t> </a:t>
            </a:r>
            <a:r>
              <a:rPr lang="en-US" sz="7200" dirty="0"/>
              <a:t>would support eligible organizations in carrying out their plans to create a continuum of solutions that will significantly improve the educational and developmental outcomes of children and youth in the target neighborhood.  These grants would aid eligible organizations that have developed a plan that demonstrates: 1) the need for implementation of a Promise Neighborhood in the geographic area they are targeting; 2) a sound strategy; 3) and the capacity to implement the plan.  Specifically, grantees would use implementation grant funds to develop the administrative capacity necessary to successfully implement a continuum of solutions, such as managing partnerships, integrating multiple funding sources, and supporting the data system.  </a:t>
            </a:r>
          </a:p>
          <a:p>
            <a:endParaRPr lang="en-US" sz="2400" dirty="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29</a:t>
            </a:fld>
            <a:endParaRPr lang="en-US" dirty="0"/>
          </a:p>
        </p:txBody>
      </p:sp>
      <p:sp>
        <p:nvSpPr>
          <p:cNvPr id="5" name="Title 1"/>
          <p:cNvSpPr>
            <a:spLocks noGrp="1"/>
          </p:cNvSpPr>
          <p:nvPr>
            <p:ph type="title"/>
          </p:nvPr>
        </p:nvSpPr>
        <p:spPr>
          <a:xfrm>
            <a:off x="152400" y="76200"/>
            <a:ext cx="8610600" cy="1143000"/>
          </a:xfrm>
        </p:spPr>
        <p:txBody>
          <a:bodyPr rtlCol="0">
            <a:noAutofit/>
          </a:bodyPr>
          <a:lstStyle/>
          <a:p>
            <a:pPr marL="0" indent="0"/>
            <a:r>
              <a:rPr lang="en-US" b="1" dirty="0" smtClean="0"/>
              <a:t>Promise Neighborhoods: April </a:t>
            </a:r>
            <a:r>
              <a:rPr lang="en-US" b="1" dirty="0"/>
              <a:t>2012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000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533400" y="4038600"/>
            <a:ext cx="8001000" cy="1752600"/>
          </a:xfrm>
        </p:spPr>
        <p:txBody>
          <a:bodyPr/>
          <a:lstStyle/>
          <a:p>
            <a:pPr eaLnBrk="1" hangingPunct="1"/>
            <a:r>
              <a:rPr lang="en-US" sz="2000" smtClean="0"/>
              <a:t>					</a:t>
            </a:r>
          </a:p>
        </p:txBody>
      </p:sp>
      <p:sp>
        <p:nvSpPr>
          <p:cNvPr id="13315" name="Rectangle 2"/>
          <p:cNvSpPr>
            <a:spLocks noGrp="1" noChangeArrowheads="1"/>
          </p:cNvSpPr>
          <p:nvPr>
            <p:ph type="ctrTitle"/>
          </p:nvPr>
        </p:nvSpPr>
        <p:spPr>
          <a:xfrm>
            <a:off x="457200" y="1506538"/>
            <a:ext cx="8229600" cy="1470025"/>
          </a:xfrm>
        </p:spPr>
        <p:txBody>
          <a:bodyPr/>
          <a:lstStyle/>
          <a:p>
            <a:pPr eaLnBrk="1" hangingPunct="1"/>
            <a:r>
              <a:rPr dirty="0" smtClean="0"/>
              <a:t>Federal Funding Basics</a:t>
            </a:r>
            <a:endParaRPr sz="4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3029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fontScale="62500" lnSpcReduction="20000"/>
          </a:bodyPr>
          <a:lstStyle/>
          <a:p>
            <a:pPr marL="0" indent="0" algn="ctr">
              <a:buNone/>
            </a:pPr>
            <a:endParaRPr lang="en-US" sz="2600" dirty="0"/>
          </a:p>
          <a:p>
            <a:pPr marL="0" lvl="0" indent="0">
              <a:buNone/>
            </a:pPr>
            <a:r>
              <a:rPr lang="en-US" sz="2900" b="1" u="sng" dirty="0" smtClean="0"/>
              <a:t>Eligibility </a:t>
            </a:r>
            <a:r>
              <a:rPr lang="en-US" sz="2900" b="1" u="sng" dirty="0"/>
              <a:t>Requirements</a:t>
            </a:r>
            <a:r>
              <a:rPr lang="en-US" sz="2900" b="1" dirty="0"/>
              <a:t>:  </a:t>
            </a:r>
            <a:r>
              <a:rPr lang="en-US" sz="2900" dirty="0"/>
              <a:t>Eligible organizations for both Promise Neighborhoods planning and implementation grants include:  (1) nonprofit organizations, which may include faith-based nonprofit organizations; (2) institutions of higher education; and (3) Indian tribes.  </a:t>
            </a:r>
            <a:endParaRPr lang="en-US" sz="2900" dirty="0" smtClean="0"/>
          </a:p>
          <a:p>
            <a:pPr marL="0" lvl="0" indent="0">
              <a:buNone/>
            </a:pPr>
            <a:endParaRPr lang="en-US" sz="2900" dirty="0"/>
          </a:p>
          <a:p>
            <a:pPr marL="0" lvl="0" indent="0">
              <a:buNone/>
            </a:pPr>
            <a:r>
              <a:rPr lang="en-US" sz="2900" b="1" u="sng" dirty="0"/>
              <a:t>Timing</a:t>
            </a:r>
            <a:r>
              <a:rPr lang="en-US" sz="2900" b="1" dirty="0"/>
              <a:t>:</a:t>
            </a:r>
            <a:r>
              <a:rPr lang="en-US" sz="2900" dirty="0"/>
              <a:t>  </a:t>
            </a:r>
            <a:endParaRPr lang="en-US" sz="2900" dirty="0" smtClean="0"/>
          </a:p>
          <a:p>
            <a:r>
              <a:rPr lang="en-US" sz="2600" b="1" dirty="0" smtClean="0"/>
              <a:t>Application available</a:t>
            </a:r>
            <a:r>
              <a:rPr lang="en-US" sz="2600" dirty="0" smtClean="0"/>
              <a:t>: April 20, 2012</a:t>
            </a:r>
          </a:p>
          <a:p>
            <a:r>
              <a:rPr lang="en-US" sz="2600" b="1" dirty="0" smtClean="0"/>
              <a:t>Application due date</a:t>
            </a:r>
            <a:r>
              <a:rPr lang="en-US" sz="2600" dirty="0" smtClean="0"/>
              <a:t>:  July 27, 2012</a:t>
            </a:r>
          </a:p>
          <a:p>
            <a:pPr marL="0" lvl="0" indent="0">
              <a:buNone/>
            </a:pPr>
            <a:endParaRPr lang="en-US" sz="2900" dirty="0" smtClean="0"/>
          </a:p>
          <a:p>
            <a:pPr marL="0" lvl="0" indent="0">
              <a:buNone/>
            </a:pPr>
            <a:r>
              <a:rPr lang="en-US" sz="2900" dirty="0" smtClean="0"/>
              <a:t>The </a:t>
            </a:r>
            <a:r>
              <a:rPr lang="en-US" sz="2900" dirty="0"/>
              <a:t>deadline for the Department to make awards is December 31, 2012</a:t>
            </a:r>
            <a:r>
              <a:rPr lang="en-US" sz="2900" dirty="0" smtClean="0"/>
              <a:t>.</a:t>
            </a:r>
          </a:p>
          <a:p>
            <a:pPr marL="0" lvl="0" indent="0">
              <a:buNone/>
            </a:pPr>
            <a:endParaRPr lang="en-US" sz="2900" dirty="0"/>
          </a:p>
          <a:p>
            <a:pPr marL="0" lvl="0" indent="0">
              <a:buNone/>
            </a:pPr>
            <a:r>
              <a:rPr lang="en-US" sz="2900" b="1" dirty="0"/>
              <a:t>Additional details may be found on the Promise Neighborhoods website: </a:t>
            </a:r>
            <a:r>
              <a:rPr lang="en-US" sz="2900" b="1" u="sng" dirty="0" smtClean="0">
                <a:solidFill>
                  <a:srgbClr val="130482"/>
                </a:solidFill>
              </a:rPr>
              <a:t>http://www2.ed.gov/programs/promiseneighborhoods/index.html</a:t>
            </a:r>
          </a:p>
          <a:p>
            <a:pPr marL="0" lvl="0" indent="0">
              <a:buNone/>
            </a:pPr>
            <a:endParaRPr lang="en-US" sz="2900" b="1" dirty="0" smtClean="0"/>
          </a:p>
          <a:p>
            <a:pPr marL="0" lvl="0" indent="0">
              <a:buNone/>
            </a:pPr>
            <a:r>
              <a:rPr lang="en-US" sz="2900" b="1" dirty="0" smtClean="0"/>
              <a:t>Additional </a:t>
            </a:r>
            <a:r>
              <a:rPr lang="en-US" sz="2900" b="1" dirty="0"/>
              <a:t>inquiries should be submitted to </a:t>
            </a:r>
            <a:r>
              <a:rPr lang="en-US" sz="2900" b="1" u="sng" dirty="0">
                <a:solidFill>
                  <a:srgbClr val="130482"/>
                </a:solidFill>
              </a:rPr>
              <a:t>PromiseNeighborhoods@ed.gov</a:t>
            </a:r>
            <a:r>
              <a:rPr lang="en-US" sz="2900" b="1" dirty="0">
                <a:solidFill>
                  <a:srgbClr val="130482"/>
                </a:solidFill>
              </a:rPr>
              <a:t> </a:t>
            </a:r>
            <a:r>
              <a:rPr lang="en-US" sz="2900" b="1" dirty="0"/>
              <a:t>.</a:t>
            </a:r>
            <a:endParaRPr lang="en-US" sz="2900" dirty="0"/>
          </a:p>
          <a:p>
            <a:endParaRPr lang="en-US" sz="2400" dirty="0" smtClean="0"/>
          </a:p>
          <a:p>
            <a:pPr marL="0" indent="0">
              <a:buNone/>
            </a:pPr>
            <a:r>
              <a:rPr lang="en-US" sz="2900" b="1" dirty="0" smtClean="0"/>
              <a:t>Examples of Applications from the last competition can be found at: </a:t>
            </a:r>
            <a:r>
              <a:rPr lang="en-US" sz="2900" b="1" u="sng" dirty="0" smtClean="0">
                <a:solidFill>
                  <a:srgbClr val="130482"/>
                </a:solidFill>
              </a:rPr>
              <a:t>http://www.data.ed.gov/grants/promise-neighborhoods</a:t>
            </a:r>
          </a:p>
          <a:p>
            <a:pPr marL="0" indent="0">
              <a:buNone/>
            </a:pPr>
            <a:endParaRPr lang="en-US" sz="2900" dirty="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30</a:t>
            </a:fld>
            <a:endParaRPr lang="en-US" dirty="0"/>
          </a:p>
        </p:txBody>
      </p:sp>
      <p:sp>
        <p:nvSpPr>
          <p:cNvPr id="5" name="Title 1"/>
          <p:cNvSpPr>
            <a:spLocks noGrp="1"/>
          </p:cNvSpPr>
          <p:nvPr>
            <p:ph type="title"/>
          </p:nvPr>
        </p:nvSpPr>
        <p:spPr>
          <a:xfrm>
            <a:off x="152400" y="76200"/>
            <a:ext cx="8610600" cy="1143000"/>
          </a:xfrm>
        </p:spPr>
        <p:txBody>
          <a:bodyPr rtlCol="0">
            <a:noAutofit/>
          </a:bodyPr>
          <a:lstStyle/>
          <a:p>
            <a:pPr marL="0" indent="0"/>
            <a:r>
              <a:rPr lang="en-US" b="1" dirty="0" smtClean="0"/>
              <a:t>Promise Neighborhoods: April </a:t>
            </a:r>
            <a:r>
              <a:rPr lang="en-US" b="1" dirty="0"/>
              <a:t>2012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1207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fontScale="85000" lnSpcReduction="20000"/>
          </a:bodyPr>
          <a:lstStyle/>
          <a:p>
            <a:pPr marL="0" indent="0" algn="ctr">
              <a:buNone/>
            </a:pPr>
            <a:endParaRPr lang="en-US" sz="2600" dirty="0"/>
          </a:p>
          <a:p>
            <a:pPr marL="0" lvl="0" indent="0">
              <a:buNone/>
            </a:pPr>
            <a:r>
              <a:rPr lang="en-US" sz="2900" b="1" dirty="0" smtClean="0"/>
              <a:t>Example grantees:</a:t>
            </a:r>
          </a:p>
          <a:p>
            <a:pPr>
              <a:spcBef>
                <a:spcPts val="1200"/>
              </a:spcBef>
            </a:pPr>
            <a:r>
              <a:rPr lang="en-US" sz="3200" dirty="0"/>
              <a:t>Athens Clarke County Family Connection (GA)</a:t>
            </a:r>
          </a:p>
          <a:p>
            <a:pPr>
              <a:spcBef>
                <a:spcPts val="1200"/>
              </a:spcBef>
            </a:pPr>
            <a:r>
              <a:rPr lang="en-US" sz="3200" dirty="0"/>
              <a:t>Cesar Chavez Public Policy Charter High School  (DC)</a:t>
            </a:r>
          </a:p>
          <a:p>
            <a:pPr>
              <a:spcBef>
                <a:spcPts val="1200"/>
              </a:spcBef>
            </a:pPr>
            <a:r>
              <a:rPr lang="en-US" sz="3200" dirty="0"/>
              <a:t>Martha O’Bryan Center (TN)</a:t>
            </a:r>
          </a:p>
          <a:p>
            <a:pPr>
              <a:spcBef>
                <a:spcPts val="1200"/>
              </a:spcBef>
            </a:pPr>
            <a:r>
              <a:rPr lang="en-US" sz="3200" dirty="0"/>
              <a:t>Neighborhood Centers Inc. (TX)</a:t>
            </a:r>
          </a:p>
          <a:p>
            <a:pPr>
              <a:spcBef>
                <a:spcPts val="1200"/>
              </a:spcBef>
            </a:pPr>
            <a:r>
              <a:rPr lang="en-US" sz="3200" dirty="0" err="1" smtClean="0"/>
              <a:t>Northside</a:t>
            </a:r>
            <a:r>
              <a:rPr lang="en-US" sz="3200" dirty="0" smtClean="0"/>
              <a:t> </a:t>
            </a:r>
            <a:r>
              <a:rPr lang="en-US" sz="3200" dirty="0"/>
              <a:t>Achievement Zone (MN)</a:t>
            </a:r>
          </a:p>
          <a:p>
            <a:pPr>
              <a:spcBef>
                <a:spcPts val="1200"/>
              </a:spcBef>
            </a:pPr>
            <a:r>
              <a:rPr lang="en-US" sz="3200" dirty="0"/>
              <a:t>Reading and Beyond (CA)</a:t>
            </a:r>
          </a:p>
          <a:p>
            <a:pPr>
              <a:spcBef>
                <a:spcPts val="1200"/>
              </a:spcBef>
            </a:pPr>
            <a:r>
              <a:rPr lang="en-US" sz="3200" dirty="0"/>
              <a:t>Universal Community Homes (PA)</a:t>
            </a:r>
          </a:p>
          <a:p>
            <a:pPr>
              <a:spcBef>
                <a:spcPts val="1200"/>
              </a:spcBef>
            </a:pPr>
            <a:r>
              <a:rPr lang="en-US" sz="3200" dirty="0" smtClean="0"/>
              <a:t>Westminster Foundation (NY)</a:t>
            </a:r>
          </a:p>
          <a:p>
            <a:pPr>
              <a:spcBef>
                <a:spcPts val="1200"/>
              </a:spcBef>
            </a:pPr>
            <a:r>
              <a:rPr lang="en-US" sz="3200" dirty="0" smtClean="0"/>
              <a:t>Youth Policy Institute (CA)</a:t>
            </a:r>
            <a:endParaRPr lang="en-US" sz="2700" dirty="0" smtClean="0"/>
          </a:p>
          <a:p>
            <a:pPr marL="0" indent="0">
              <a:buNone/>
            </a:pPr>
            <a:endParaRPr lang="en-US" sz="2900" dirty="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31</a:t>
            </a:fld>
            <a:endParaRPr lang="en-US" dirty="0"/>
          </a:p>
        </p:txBody>
      </p:sp>
      <p:sp>
        <p:nvSpPr>
          <p:cNvPr id="5" name="Title 1"/>
          <p:cNvSpPr>
            <a:spLocks noGrp="1"/>
          </p:cNvSpPr>
          <p:nvPr>
            <p:ph type="title"/>
          </p:nvPr>
        </p:nvSpPr>
        <p:spPr>
          <a:xfrm>
            <a:off x="152400" y="76200"/>
            <a:ext cx="8610600" cy="1143000"/>
          </a:xfrm>
        </p:spPr>
        <p:txBody>
          <a:bodyPr rtlCol="0">
            <a:noAutofit/>
          </a:bodyPr>
          <a:lstStyle/>
          <a:p>
            <a:pPr marL="0" indent="0"/>
            <a:r>
              <a:rPr lang="en-US" b="1" dirty="0" smtClean="0"/>
              <a:t>Promise Neighborhoods: April </a:t>
            </a:r>
            <a:r>
              <a:rPr lang="en-US" b="1" dirty="0"/>
              <a:t>2012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2361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838200"/>
          </a:xfrm>
        </p:spPr>
        <p:txBody>
          <a:bodyPr rtlCol="0">
            <a:normAutofit fontScale="90000"/>
          </a:bodyPr>
          <a:lstStyle/>
          <a:p>
            <a:pPr fontAlgn="auto">
              <a:spcAft>
                <a:spcPts val="0"/>
              </a:spcAft>
              <a:defRPr/>
            </a:pPr>
            <a:r>
              <a:rPr lang="en-US" b="1" dirty="0" smtClean="0"/>
              <a:t>Race to the Top District Competition </a:t>
            </a:r>
            <a:br>
              <a:rPr lang="en-US" b="1" dirty="0" smtClean="0"/>
            </a:br>
            <a:r>
              <a:rPr lang="en-US" sz="1800" b="1" dirty="0" smtClean="0">
                <a:solidFill>
                  <a:srgbClr val="130482"/>
                </a:solidFill>
              </a:rPr>
              <a:t>DRAFT Requirements</a:t>
            </a:r>
          </a:p>
        </p:txBody>
      </p:sp>
      <p:sp>
        <p:nvSpPr>
          <p:cNvPr id="5" name="Content Placeholder 4"/>
          <p:cNvSpPr>
            <a:spLocks noGrp="1"/>
          </p:cNvSpPr>
          <p:nvPr>
            <p:ph idx="1"/>
          </p:nvPr>
        </p:nvSpPr>
        <p:spPr>
          <a:xfrm>
            <a:off x="152400" y="914400"/>
            <a:ext cx="8839200" cy="5867400"/>
          </a:xfrm>
        </p:spPr>
        <p:txBody>
          <a:bodyPr rtlCol="0">
            <a:normAutofit fontScale="40000" lnSpcReduction="20000"/>
          </a:bodyPr>
          <a:lstStyle/>
          <a:p>
            <a:pPr marL="0" indent="0" fontAlgn="auto">
              <a:lnSpc>
                <a:spcPct val="120000"/>
              </a:lnSpc>
              <a:spcBef>
                <a:spcPts val="0"/>
              </a:spcBef>
              <a:spcAft>
                <a:spcPts val="0"/>
              </a:spcAft>
              <a:buFont typeface="Arial" pitchFamily="34" charset="0"/>
              <a:buNone/>
              <a:defRPr/>
            </a:pPr>
            <a:r>
              <a:rPr lang="en-US" sz="3300" b="1" dirty="0" smtClean="0"/>
              <a:t>Proposed Purpose: </a:t>
            </a:r>
            <a:r>
              <a:rPr lang="en-US" sz="3300" dirty="0" smtClean="0"/>
              <a:t>With RTT-D the Department is inviting districts to show how they will improve teaching, learning and student supports and ensure each child masters college and career ready standards.  In particular, the Department is interested in supporting districts that move beyond one-size-fits-all schools to personalized classroom level instruction that takes full advantage of the tools of the 21</a:t>
            </a:r>
            <a:r>
              <a:rPr lang="en-US" sz="3300" baseline="30000" dirty="0" smtClean="0"/>
              <a:t>st</a:t>
            </a:r>
            <a:r>
              <a:rPr lang="en-US" sz="3300" dirty="0" smtClean="0"/>
              <a:t> century.  </a:t>
            </a:r>
          </a:p>
          <a:p>
            <a:pPr marL="0" indent="0" fontAlgn="auto">
              <a:lnSpc>
                <a:spcPct val="120000"/>
              </a:lnSpc>
              <a:spcBef>
                <a:spcPts val="600"/>
              </a:spcBef>
              <a:spcAft>
                <a:spcPts val="0"/>
              </a:spcAft>
              <a:buFont typeface="Arial" pitchFamily="34" charset="0"/>
              <a:buNone/>
              <a:defRPr/>
            </a:pPr>
            <a:r>
              <a:rPr lang="en-US" sz="3300" b="1" dirty="0" smtClean="0"/>
              <a:t>Proposed Eligible Applicants : </a:t>
            </a:r>
            <a:r>
              <a:rPr lang="en-US" sz="3300" dirty="0" smtClean="0"/>
              <a:t> </a:t>
            </a:r>
            <a:endParaRPr lang="en-US" sz="3300" dirty="0"/>
          </a:p>
          <a:p>
            <a:pPr marL="0" indent="0" fontAlgn="auto">
              <a:lnSpc>
                <a:spcPct val="120000"/>
              </a:lnSpc>
              <a:spcBef>
                <a:spcPts val="0"/>
              </a:spcBef>
              <a:spcAft>
                <a:spcPts val="0"/>
              </a:spcAft>
              <a:buFont typeface="Arial" pitchFamily="34" charset="0"/>
              <a:buNone/>
              <a:defRPr/>
            </a:pPr>
            <a:r>
              <a:rPr lang="en-US" sz="3300" dirty="0" smtClean="0"/>
              <a:t>Individual local educational agencies (LEAs)(</a:t>
            </a:r>
            <a:r>
              <a:rPr lang="en-US" sz="3300" i="1" dirty="0" smtClean="0"/>
              <a:t>This includes charter school LEAs and education service agencies (ESA) that the State recognizes as LEAs and meets the ESEA definition of LEA.) </a:t>
            </a:r>
            <a:r>
              <a:rPr lang="en-US" sz="3300" dirty="0" smtClean="0"/>
              <a:t>and consortia of LEAs.</a:t>
            </a:r>
            <a:endParaRPr lang="en-US" sz="3300" b="1" dirty="0" smtClean="0"/>
          </a:p>
          <a:p>
            <a:pPr lvl="1">
              <a:lnSpc>
                <a:spcPct val="120000"/>
              </a:lnSpc>
              <a:spcBef>
                <a:spcPts val="0"/>
              </a:spcBef>
              <a:spcAft>
                <a:spcPts val="0"/>
              </a:spcAft>
            </a:pPr>
            <a:r>
              <a:rPr lang="en-US" sz="3300" dirty="0" smtClean="0"/>
              <a:t>LEAs may apply for all or a portion of their schools, for specific grades, or for subject area bands (e.g., lowest-performing schools, secondary schools, feeder pattern, middle school math, or preschool through third grade). </a:t>
            </a:r>
          </a:p>
          <a:p>
            <a:pPr lvl="1">
              <a:lnSpc>
                <a:spcPct val="120000"/>
              </a:lnSpc>
              <a:spcBef>
                <a:spcPts val="0"/>
              </a:spcBef>
              <a:spcAft>
                <a:spcPts val="0"/>
              </a:spcAft>
            </a:pPr>
            <a:r>
              <a:rPr lang="en-US" sz="3300" dirty="0" smtClean="0"/>
              <a:t>LEAs may join a consortium that includes LEAs across one or more states. </a:t>
            </a:r>
          </a:p>
          <a:p>
            <a:pPr lvl="1">
              <a:lnSpc>
                <a:spcPct val="120000"/>
              </a:lnSpc>
              <a:spcBef>
                <a:spcPts val="0"/>
              </a:spcBef>
              <a:spcAft>
                <a:spcPts val="0"/>
              </a:spcAft>
            </a:pPr>
            <a:r>
              <a:rPr lang="en-US" sz="3300" dirty="0" smtClean="0"/>
              <a:t>LEAs may only sign on to one Race to the Top District application. </a:t>
            </a:r>
          </a:p>
          <a:p>
            <a:pPr marL="0" indent="0" fontAlgn="auto">
              <a:lnSpc>
                <a:spcPct val="120000"/>
              </a:lnSpc>
              <a:spcBef>
                <a:spcPts val="600"/>
              </a:spcBef>
              <a:spcAft>
                <a:spcPts val="0"/>
              </a:spcAft>
              <a:buNone/>
              <a:defRPr/>
            </a:pPr>
            <a:r>
              <a:rPr lang="en-US" sz="3300" b="1" dirty="0" smtClean="0"/>
              <a:t>Proposed Eligibility Requirements:</a:t>
            </a:r>
          </a:p>
          <a:p>
            <a:pPr fontAlgn="auto">
              <a:lnSpc>
                <a:spcPct val="120000"/>
              </a:lnSpc>
              <a:spcBef>
                <a:spcPts val="0"/>
              </a:spcBef>
              <a:spcAft>
                <a:spcPts val="0"/>
              </a:spcAft>
              <a:defRPr/>
            </a:pPr>
            <a:r>
              <a:rPr lang="en-US" sz="3300" dirty="0" smtClean="0"/>
              <a:t>Applicants must annually serve a minimum of 2,500 participating students with 40 percent or more qualifying for free or reduce price lunch</a:t>
            </a:r>
          </a:p>
          <a:p>
            <a:pPr fontAlgn="auto">
              <a:lnSpc>
                <a:spcPct val="120000"/>
              </a:lnSpc>
              <a:spcBef>
                <a:spcPts val="0"/>
              </a:spcBef>
              <a:spcAft>
                <a:spcPts val="0"/>
              </a:spcAft>
              <a:defRPr/>
            </a:pPr>
            <a:r>
              <a:rPr lang="en-US" sz="3300" dirty="0" smtClean="0"/>
              <a:t>A track record of commitment to the core education assurance areas –</a:t>
            </a:r>
          </a:p>
          <a:p>
            <a:pPr lvl="1" fontAlgn="auto">
              <a:lnSpc>
                <a:spcPct val="120000"/>
              </a:lnSpc>
              <a:spcBef>
                <a:spcPts val="0"/>
              </a:spcBef>
              <a:spcAft>
                <a:spcPts val="0"/>
              </a:spcAft>
              <a:defRPr/>
            </a:pPr>
            <a:r>
              <a:rPr lang="en-US" sz="3300" dirty="0" smtClean="0"/>
              <a:t>The LEA has, at a minimum, designed and committed to implement no later than the 2014-15 school year—</a:t>
            </a:r>
          </a:p>
          <a:p>
            <a:pPr lvl="2" fontAlgn="auto">
              <a:lnSpc>
                <a:spcPct val="120000"/>
              </a:lnSpc>
              <a:spcBef>
                <a:spcPts val="0"/>
              </a:spcBef>
              <a:spcAft>
                <a:spcPts val="0"/>
              </a:spcAft>
              <a:defRPr/>
            </a:pPr>
            <a:r>
              <a:rPr lang="en-US" sz="3300" dirty="0" smtClean="0"/>
              <a:t>A teacher evaluation system</a:t>
            </a:r>
          </a:p>
          <a:p>
            <a:pPr lvl="2" fontAlgn="auto">
              <a:lnSpc>
                <a:spcPct val="120000"/>
              </a:lnSpc>
              <a:spcBef>
                <a:spcPts val="0"/>
              </a:spcBef>
              <a:spcAft>
                <a:spcPts val="0"/>
              </a:spcAft>
              <a:defRPr/>
            </a:pPr>
            <a:r>
              <a:rPr lang="en-US" sz="3300" dirty="0" smtClean="0"/>
              <a:t>A principal evaluation system</a:t>
            </a:r>
          </a:p>
          <a:p>
            <a:pPr lvl="2" fontAlgn="auto">
              <a:lnSpc>
                <a:spcPct val="120000"/>
              </a:lnSpc>
              <a:spcBef>
                <a:spcPts val="0"/>
              </a:spcBef>
              <a:spcAft>
                <a:spcPts val="0"/>
              </a:spcAft>
              <a:defRPr/>
            </a:pPr>
            <a:r>
              <a:rPr lang="en-US" sz="3300" dirty="0" smtClean="0"/>
              <a:t>A LEA superintendent evaluation; and</a:t>
            </a:r>
          </a:p>
          <a:p>
            <a:pPr lvl="2" fontAlgn="auto">
              <a:lnSpc>
                <a:spcPct val="120000"/>
              </a:lnSpc>
              <a:spcBef>
                <a:spcPts val="0"/>
              </a:spcBef>
              <a:spcAft>
                <a:spcPts val="0"/>
              </a:spcAft>
              <a:defRPr/>
            </a:pPr>
            <a:r>
              <a:rPr lang="en-US" sz="3300" dirty="0" smtClean="0"/>
              <a:t>A LEA school board evaluation</a:t>
            </a:r>
          </a:p>
          <a:p>
            <a:pPr lvl="1" fontAlgn="auto">
              <a:lnSpc>
                <a:spcPct val="120000"/>
              </a:lnSpc>
              <a:spcBef>
                <a:spcPts val="0"/>
              </a:spcBef>
              <a:spcAft>
                <a:spcPts val="0"/>
              </a:spcAft>
              <a:defRPr/>
            </a:pPr>
            <a:r>
              <a:rPr lang="en-US" sz="3300" dirty="0" smtClean="0"/>
              <a:t>The LEA has a robust data system that has , at a minimum, --</a:t>
            </a:r>
          </a:p>
          <a:p>
            <a:pPr lvl="2" fontAlgn="auto">
              <a:lnSpc>
                <a:spcPct val="120000"/>
              </a:lnSpc>
              <a:spcBef>
                <a:spcPts val="0"/>
              </a:spcBef>
              <a:spcAft>
                <a:spcPts val="0"/>
              </a:spcAft>
              <a:defRPr/>
            </a:pPr>
            <a:r>
              <a:rPr lang="en-US" sz="3300" dirty="0" smtClean="0"/>
              <a:t>An individual teacher identifier with a teacher-student match; and</a:t>
            </a:r>
          </a:p>
          <a:p>
            <a:pPr lvl="2" fontAlgn="auto">
              <a:lnSpc>
                <a:spcPct val="120000"/>
              </a:lnSpc>
              <a:spcBef>
                <a:spcPts val="0"/>
              </a:spcBef>
              <a:spcAft>
                <a:spcPts val="0"/>
              </a:spcAft>
              <a:defRPr/>
            </a:pPr>
            <a:r>
              <a:rPr lang="en-US" sz="3300" dirty="0" smtClean="0"/>
              <a:t>The ability to match student level P-12 and higher education data.</a:t>
            </a:r>
          </a:p>
          <a:p>
            <a:pPr lvl="1" fontAlgn="auto">
              <a:lnSpc>
                <a:spcPct val="120000"/>
              </a:lnSpc>
              <a:spcBef>
                <a:spcPts val="0"/>
              </a:spcBef>
              <a:spcAft>
                <a:spcPts val="0"/>
              </a:spcAft>
              <a:defRPr/>
            </a:pPr>
            <a:r>
              <a:rPr lang="en-US" sz="3300" dirty="0" smtClean="0"/>
              <a:t>The LEA has policy and regulatory protections in place that ensure Family Educational Rights and Privacy Act (FERPA) compliant privacy and information protection while enabling access and use by stakeholders.</a:t>
            </a:r>
          </a:p>
          <a:p>
            <a:pPr marL="0" indent="0" fontAlgn="auto">
              <a:lnSpc>
                <a:spcPct val="120000"/>
              </a:lnSpc>
              <a:spcBef>
                <a:spcPts val="600"/>
              </a:spcBef>
              <a:spcAft>
                <a:spcPts val="0"/>
              </a:spcAft>
              <a:buFont typeface="Arial" pitchFamily="34" charset="0"/>
              <a:buNone/>
              <a:defRPr/>
            </a:pPr>
            <a:r>
              <a:rPr lang="en-US" sz="3300" b="1" dirty="0" smtClean="0"/>
              <a:t>	For </a:t>
            </a:r>
            <a:r>
              <a:rPr lang="en-US" sz="3300" b="1" dirty="0"/>
              <a:t>more </a:t>
            </a:r>
            <a:r>
              <a:rPr lang="en-US" sz="3300" b="1" dirty="0" smtClean="0"/>
              <a:t>information:</a:t>
            </a:r>
          </a:p>
          <a:p>
            <a:pPr marL="0" indent="0" fontAlgn="auto">
              <a:lnSpc>
                <a:spcPct val="120000"/>
              </a:lnSpc>
              <a:spcBef>
                <a:spcPts val="0"/>
              </a:spcBef>
              <a:spcAft>
                <a:spcPts val="0"/>
              </a:spcAft>
              <a:buFont typeface="Arial" pitchFamily="34" charset="0"/>
              <a:buNone/>
              <a:defRPr/>
            </a:pPr>
            <a:r>
              <a:rPr lang="en-US" sz="3300" dirty="0" smtClean="0"/>
              <a:t>	Blog</a:t>
            </a:r>
            <a:r>
              <a:rPr lang="en-US" sz="3300" dirty="0" smtClean="0">
                <a:solidFill>
                  <a:srgbClr val="130482"/>
                </a:solidFill>
              </a:rPr>
              <a:t>: </a:t>
            </a:r>
            <a:r>
              <a:rPr lang="en-US" sz="3300" b="1" u="sng" dirty="0" smtClean="0">
                <a:solidFill>
                  <a:srgbClr val="130482"/>
                </a:solidFill>
              </a:rPr>
              <a:t>http://www.ed.gov/race-top/district-competition</a:t>
            </a:r>
          </a:p>
          <a:p>
            <a:pPr marL="0" indent="0" fontAlgn="auto">
              <a:lnSpc>
                <a:spcPct val="120000"/>
              </a:lnSpc>
              <a:spcBef>
                <a:spcPts val="0"/>
              </a:spcBef>
              <a:spcAft>
                <a:spcPts val="0"/>
              </a:spcAft>
              <a:buFont typeface="Arial" pitchFamily="34" charset="0"/>
              <a:buNone/>
              <a:defRPr/>
            </a:pPr>
            <a:r>
              <a:rPr lang="en-US" sz="3300" dirty="0" smtClean="0"/>
              <a:t>	Website: </a:t>
            </a:r>
            <a:r>
              <a:rPr lang="en-US" sz="3300" b="1" u="sng" dirty="0" smtClean="0">
                <a:solidFill>
                  <a:srgbClr val="130482"/>
                </a:solidFill>
              </a:rPr>
              <a:t>http://www.ed.gov/programs/racetothetop-distrct</a:t>
            </a:r>
          </a:p>
          <a:p>
            <a:pPr marL="0" indent="0" fontAlgn="auto">
              <a:lnSpc>
                <a:spcPct val="120000"/>
              </a:lnSpc>
              <a:spcBef>
                <a:spcPts val="0"/>
              </a:spcBef>
              <a:spcAft>
                <a:spcPts val="0"/>
              </a:spcAft>
              <a:buFont typeface="Arial" pitchFamily="34" charset="0"/>
              <a:buNone/>
              <a:defRPr/>
            </a:pPr>
            <a:r>
              <a:rPr lang="en-US" sz="3300" dirty="0" smtClean="0"/>
              <a:t>	Email: </a:t>
            </a:r>
            <a:r>
              <a:rPr lang="en-US" sz="3300" b="1" u="sng" dirty="0" smtClean="0">
                <a:solidFill>
                  <a:srgbClr val="130482"/>
                </a:solidFill>
              </a:rPr>
              <a:t>racetothetop.distrct@ed.gov</a:t>
            </a:r>
          </a:p>
          <a:p>
            <a:pPr marL="0" indent="0" fontAlgn="auto">
              <a:lnSpc>
                <a:spcPct val="120000"/>
              </a:lnSpc>
              <a:spcBef>
                <a:spcPts val="0"/>
              </a:spcBef>
              <a:spcAft>
                <a:spcPts val="0"/>
              </a:spcAft>
              <a:buFont typeface="Arial" pitchFamily="34" charset="0"/>
              <a:buNone/>
              <a:defRPr/>
            </a:pPr>
            <a:endParaRPr lang="en-US" sz="3300" dirty="0" smtClean="0"/>
          </a:p>
          <a:p>
            <a:pPr fontAlgn="auto">
              <a:spcAft>
                <a:spcPts val="0"/>
              </a:spcAft>
              <a:buFont typeface="Arial" pitchFamily="34" charset="0"/>
              <a:buChar char="•"/>
              <a:defRPr/>
            </a:pPr>
            <a:endParaRPr lang="en-US" b="1"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32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5858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7500" lnSpcReduction="20000"/>
          </a:bodyPr>
          <a:lstStyle/>
          <a:p>
            <a:pPr marL="0" indent="0" eaLnBrk="0" fontAlgn="base" hangingPunct="0">
              <a:buNone/>
            </a:pPr>
            <a:r>
              <a:rPr lang="en-US" b="1" dirty="0" smtClean="0"/>
              <a:t>Purpose</a:t>
            </a:r>
            <a:endParaRPr lang="en-US" dirty="0"/>
          </a:p>
          <a:p>
            <a:pPr marL="0" indent="0" eaLnBrk="0" fontAlgn="base" hangingPunct="0">
              <a:buNone/>
            </a:pPr>
            <a:r>
              <a:rPr lang="en-US" dirty="0"/>
              <a:t>The purpose of the TIF program is to provide financial support to develop and implement sustainable performance-based compensation systems (PBCSs) for teachers, principals, and other personnel in high-need schools in order to increase educator effectiveness and student achievement in those schools.</a:t>
            </a:r>
          </a:p>
          <a:p>
            <a:pPr marL="0" indent="0" eaLnBrk="0" fontAlgn="base" hangingPunct="0">
              <a:buNone/>
            </a:pPr>
            <a:r>
              <a:rPr lang="en-US" dirty="0"/>
              <a:t> </a:t>
            </a:r>
          </a:p>
          <a:p>
            <a:pPr marL="0" indent="0">
              <a:buNone/>
            </a:pPr>
            <a:r>
              <a:rPr lang="en-US" b="1" dirty="0"/>
              <a:t>Goals </a:t>
            </a:r>
            <a:endParaRPr lang="en-US" dirty="0"/>
          </a:p>
          <a:p>
            <a:r>
              <a:rPr lang="en-US" dirty="0"/>
              <a:t>Improving student achievement by increasing teacher and principal effectiveness;</a:t>
            </a:r>
          </a:p>
          <a:p>
            <a:r>
              <a:rPr lang="en-US" dirty="0"/>
              <a:t>Reforming teacher and principal compensation systems so that teachers and principals are rewarded for increases in student achievement;</a:t>
            </a:r>
          </a:p>
          <a:p>
            <a:r>
              <a:rPr lang="en-US" dirty="0"/>
              <a:t>Increasing the number of effective teachers teaching poor, minority, and disadvantaged students in hard-to-staff subjects; and</a:t>
            </a:r>
          </a:p>
          <a:p>
            <a:r>
              <a:rPr lang="en-US" dirty="0"/>
              <a:t>Creating sustainable performance-based compensation systems.</a:t>
            </a:r>
          </a:p>
          <a:p>
            <a:pPr marL="0" lvl="0" indent="0">
              <a:buNone/>
            </a:pPr>
            <a:r>
              <a:rPr lang="en-US" dirty="0"/>
              <a:t> </a:t>
            </a:r>
          </a:p>
          <a:p>
            <a:pPr marL="0" lvl="0" indent="0" algn="ctr">
              <a:buNone/>
            </a:pPr>
            <a:r>
              <a:rPr lang="en-US" dirty="0"/>
              <a:t>The Department is holding</a:t>
            </a:r>
            <a:r>
              <a:rPr lang="en-US" dirty="0">
                <a:solidFill>
                  <a:srgbClr val="130482"/>
                </a:solidFill>
              </a:rPr>
              <a:t> </a:t>
            </a:r>
            <a:r>
              <a:rPr lang="en-US" b="1" dirty="0">
                <a:solidFill>
                  <a:srgbClr val="130482"/>
                </a:solidFill>
              </a:rPr>
              <a:t>two </a:t>
            </a:r>
            <a:r>
              <a:rPr lang="en-US" dirty="0"/>
              <a:t>separate competitions: </a:t>
            </a:r>
            <a:endParaRPr lang="en-US" dirty="0" smtClean="0"/>
          </a:p>
          <a:p>
            <a:pPr marL="0" lvl="0" indent="0" algn="ctr">
              <a:buNone/>
            </a:pPr>
            <a:r>
              <a:rPr lang="en-US" dirty="0" smtClean="0"/>
              <a:t>a </a:t>
            </a:r>
            <a:r>
              <a:rPr lang="en-US" dirty="0"/>
              <a:t>General TIF Competition  and a TIF Competition with a Focus on STEM.  </a:t>
            </a:r>
          </a:p>
          <a:p>
            <a:endParaRPr lang="en-US" dirty="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33</a:t>
            </a:fld>
            <a:endParaRPr lang="en-US" dirty="0"/>
          </a:p>
        </p:txBody>
      </p:sp>
      <p:sp>
        <p:nvSpPr>
          <p:cNvPr id="5" name="Title 1"/>
          <p:cNvSpPr>
            <a:spLocks noGrp="1"/>
          </p:cNvSpPr>
          <p:nvPr>
            <p:ph type="title"/>
          </p:nvPr>
        </p:nvSpPr>
        <p:spPr>
          <a:xfrm>
            <a:off x="152400" y="76200"/>
            <a:ext cx="8458200" cy="1143000"/>
          </a:xfrm>
        </p:spPr>
        <p:txBody>
          <a:bodyPr rtlCol="0">
            <a:noAutofit/>
          </a:bodyPr>
          <a:lstStyle/>
          <a:p>
            <a:pPr marL="0" indent="0"/>
            <a:r>
              <a:rPr lang="en-US" b="1" dirty="0" smtClean="0"/>
              <a:t>Teacher Incentive Fund (TIF)</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505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5410200"/>
          </a:xfrm>
        </p:spPr>
        <p:txBody>
          <a:bodyPr>
            <a:normAutofit fontScale="55000" lnSpcReduction="20000"/>
          </a:bodyPr>
          <a:lstStyle/>
          <a:p>
            <a:pPr marL="0" indent="0">
              <a:lnSpc>
                <a:spcPct val="120000"/>
              </a:lnSpc>
              <a:spcBef>
                <a:spcPts val="0"/>
              </a:spcBef>
              <a:buNone/>
            </a:pPr>
            <a:r>
              <a:rPr lang="en-US" sz="2900" b="1" dirty="0" smtClean="0"/>
              <a:t>Eligible </a:t>
            </a:r>
            <a:r>
              <a:rPr lang="en-US" sz="2900" b="1" dirty="0"/>
              <a:t>applicants include</a:t>
            </a:r>
            <a:r>
              <a:rPr lang="en-US" sz="2900" dirty="0"/>
              <a:t>:</a:t>
            </a:r>
          </a:p>
          <a:p>
            <a:pPr marL="514350" indent="-514350">
              <a:lnSpc>
                <a:spcPct val="120000"/>
              </a:lnSpc>
              <a:spcBef>
                <a:spcPts val="0"/>
              </a:spcBef>
              <a:buFont typeface="+mj-lt"/>
              <a:buAutoNum type="alphaLcParenR"/>
            </a:pPr>
            <a:r>
              <a:rPr lang="en-US" sz="2900" dirty="0" smtClean="0"/>
              <a:t>Local </a:t>
            </a:r>
            <a:r>
              <a:rPr lang="en-US" sz="2900" dirty="0"/>
              <a:t>educational agencies (LEAs), including </a:t>
            </a:r>
            <a:r>
              <a:rPr lang="en-US" sz="2900" b="1" dirty="0"/>
              <a:t>charter schools that are </a:t>
            </a:r>
            <a:r>
              <a:rPr lang="en-US" sz="2900" b="1" dirty="0" smtClean="0"/>
              <a:t>LEAs</a:t>
            </a:r>
            <a:r>
              <a:rPr lang="en-US" sz="2900" dirty="0" smtClean="0"/>
              <a:t>.</a:t>
            </a:r>
          </a:p>
          <a:p>
            <a:pPr marL="514350" indent="-514350">
              <a:lnSpc>
                <a:spcPct val="120000"/>
              </a:lnSpc>
              <a:spcBef>
                <a:spcPts val="0"/>
              </a:spcBef>
              <a:buFont typeface="+mj-lt"/>
              <a:buAutoNum type="alphaLcParenR"/>
            </a:pPr>
            <a:r>
              <a:rPr lang="en-US" sz="2900" dirty="0" smtClean="0"/>
              <a:t>States </a:t>
            </a:r>
            <a:r>
              <a:rPr lang="en-US" sz="2900" dirty="0"/>
              <a:t>(SEAs) that apply with one or more </a:t>
            </a:r>
            <a:r>
              <a:rPr lang="en-US" sz="2900" dirty="0" smtClean="0"/>
              <a:t>LEAs.</a:t>
            </a:r>
          </a:p>
          <a:p>
            <a:pPr marL="514350" indent="-514350">
              <a:lnSpc>
                <a:spcPct val="120000"/>
              </a:lnSpc>
              <a:spcBef>
                <a:spcPts val="0"/>
              </a:spcBef>
              <a:buFont typeface="+mj-lt"/>
              <a:buAutoNum type="alphaLcParenR"/>
            </a:pPr>
            <a:r>
              <a:rPr lang="en-US" sz="2900" dirty="0" smtClean="0"/>
              <a:t>Non-profit </a:t>
            </a:r>
            <a:r>
              <a:rPr lang="en-US" sz="2900" dirty="0"/>
              <a:t>organizations that apply in partnership with an LEA or an LEA and a State. </a:t>
            </a:r>
          </a:p>
          <a:p>
            <a:pPr marL="0" indent="0">
              <a:lnSpc>
                <a:spcPct val="120000"/>
              </a:lnSpc>
              <a:spcBef>
                <a:spcPts val="0"/>
              </a:spcBef>
              <a:buNone/>
            </a:pPr>
            <a:endParaRPr lang="en-US" sz="2900" dirty="0" smtClean="0"/>
          </a:p>
          <a:p>
            <a:pPr marL="0" indent="0">
              <a:lnSpc>
                <a:spcPct val="120000"/>
              </a:lnSpc>
              <a:spcBef>
                <a:spcPts val="0"/>
              </a:spcBef>
              <a:buNone/>
            </a:pPr>
            <a:r>
              <a:rPr lang="en-US" sz="2900" dirty="0" smtClean="0"/>
              <a:t>For </a:t>
            </a:r>
            <a:r>
              <a:rPr lang="en-US" sz="2900" dirty="0"/>
              <a:t>additional information on eligibly </a:t>
            </a:r>
            <a:r>
              <a:rPr lang="en-US" sz="2900" dirty="0" smtClean="0"/>
              <a:t>please visit      </a:t>
            </a:r>
          </a:p>
          <a:p>
            <a:pPr marL="0" indent="0">
              <a:lnSpc>
                <a:spcPct val="120000"/>
              </a:lnSpc>
              <a:spcBef>
                <a:spcPts val="0"/>
              </a:spcBef>
              <a:buNone/>
            </a:pPr>
            <a:r>
              <a:rPr lang="en-US" sz="2900" b="1" u="sng" dirty="0" smtClean="0">
                <a:solidFill>
                  <a:srgbClr val="130482"/>
                </a:solidFill>
              </a:rPr>
              <a:t>http</a:t>
            </a:r>
            <a:r>
              <a:rPr lang="en-US" sz="2900" b="1" u="sng" dirty="0">
                <a:solidFill>
                  <a:srgbClr val="130482"/>
                </a:solidFill>
              </a:rPr>
              <a:t>://www2.ed.gov/programs/teacherincentive/index.html</a:t>
            </a:r>
            <a:endParaRPr lang="en-US" sz="2900" b="1" dirty="0">
              <a:solidFill>
                <a:srgbClr val="130482"/>
              </a:solidFill>
            </a:endParaRPr>
          </a:p>
          <a:p>
            <a:pPr marL="0" indent="0">
              <a:lnSpc>
                <a:spcPct val="120000"/>
              </a:lnSpc>
              <a:spcBef>
                <a:spcPts val="0"/>
              </a:spcBef>
              <a:buNone/>
            </a:pPr>
            <a:endParaRPr lang="en-US" sz="2900" b="1" dirty="0" smtClean="0"/>
          </a:p>
          <a:p>
            <a:pPr marL="0" indent="0">
              <a:lnSpc>
                <a:spcPct val="120000"/>
              </a:lnSpc>
              <a:spcBef>
                <a:spcPts val="0"/>
              </a:spcBef>
              <a:buNone/>
            </a:pPr>
            <a:r>
              <a:rPr lang="en-US" sz="2900" b="1" dirty="0" smtClean="0"/>
              <a:t>Competition </a:t>
            </a:r>
            <a:r>
              <a:rPr lang="en-US" sz="2900" b="1" dirty="0"/>
              <a:t>dates</a:t>
            </a:r>
            <a:r>
              <a:rPr lang="en-US" sz="2900" dirty="0">
                <a:solidFill>
                  <a:srgbClr val="0070C0"/>
                </a:solidFill>
              </a:rPr>
              <a:t>: </a:t>
            </a:r>
            <a:r>
              <a:rPr lang="en-US" sz="2900" dirty="0"/>
              <a:t>June 7, 2012 through August 8, 2012</a:t>
            </a:r>
          </a:p>
          <a:p>
            <a:pPr marL="0" indent="0">
              <a:lnSpc>
                <a:spcPct val="120000"/>
              </a:lnSpc>
              <a:spcBef>
                <a:spcPts val="0"/>
              </a:spcBef>
              <a:buNone/>
            </a:pPr>
            <a:r>
              <a:rPr lang="en-US" sz="2900" b="1" dirty="0"/>
              <a:t>Intent to Apply due date</a:t>
            </a:r>
            <a:r>
              <a:rPr lang="en-US" sz="2900" dirty="0"/>
              <a:t>:  June </a:t>
            </a:r>
            <a:r>
              <a:rPr lang="en-US" sz="2900" dirty="0" smtClean="0"/>
              <a:t>26, </a:t>
            </a:r>
            <a:r>
              <a:rPr lang="en-US" sz="2900" dirty="0"/>
              <a:t>2012</a:t>
            </a:r>
          </a:p>
          <a:p>
            <a:pPr marL="0" indent="0">
              <a:lnSpc>
                <a:spcPct val="120000"/>
              </a:lnSpc>
              <a:spcBef>
                <a:spcPts val="0"/>
              </a:spcBef>
              <a:buNone/>
            </a:pPr>
            <a:r>
              <a:rPr lang="en-US" sz="2900" b="1" dirty="0"/>
              <a:t>Application due date</a:t>
            </a:r>
            <a:r>
              <a:rPr lang="en-US" sz="2900" dirty="0"/>
              <a:t>:  July </a:t>
            </a:r>
            <a:r>
              <a:rPr lang="en-US" sz="2900" dirty="0" smtClean="0"/>
              <a:t>27, 2012</a:t>
            </a:r>
          </a:p>
          <a:p>
            <a:pPr marL="0" indent="0">
              <a:lnSpc>
                <a:spcPct val="120000"/>
              </a:lnSpc>
              <a:spcBef>
                <a:spcPts val="0"/>
              </a:spcBef>
              <a:buNone/>
            </a:pPr>
            <a:endParaRPr lang="en-US" sz="2900" dirty="0"/>
          </a:p>
          <a:p>
            <a:pPr marL="0" indent="0">
              <a:lnSpc>
                <a:spcPct val="120000"/>
              </a:lnSpc>
              <a:spcBef>
                <a:spcPts val="0"/>
              </a:spcBef>
              <a:buNone/>
            </a:pPr>
            <a:r>
              <a:rPr lang="en-US" sz="2900" dirty="0" smtClean="0"/>
              <a:t>Example Applications from the FY2010 competition: </a:t>
            </a:r>
            <a:r>
              <a:rPr lang="en-US" sz="2900" b="1" u="sng" dirty="0" smtClean="0">
                <a:solidFill>
                  <a:srgbClr val="130482"/>
                </a:solidFill>
              </a:rPr>
              <a:t>http://www2.ed.gov/programs/teacherincentive/apps/index.html</a:t>
            </a:r>
          </a:p>
          <a:p>
            <a:pPr marL="0" indent="0">
              <a:lnSpc>
                <a:spcPct val="120000"/>
              </a:lnSpc>
              <a:spcBef>
                <a:spcPts val="0"/>
              </a:spcBef>
              <a:buNone/>
            </a:pPr>
            <a:endParaRPr lang="en-US" sz="2900" dirty="0"/>
          </a:p>
          <a:p>
            <a:pPr marL="0" indent="0">
              <a:lnSpc>
                <a:spcPct val="120000"/>
              </a:lnSpc>
              <a:spcBef>
                <a:spcPts val="0"/>
              </a:spcBef>
              <a:buNone/>
            </a:pPr>
            <a:r>
              <a:rPr lang="en-US" sz="2900" dirty="0" smtClean="0"/>
              <a:t>List of TIF grants for Cohort 3 (FY2010) with profiles:</a:t>
            </a:r>
          </a:p>
          <a:p>
            <a:pPr marL="0" indent="0">
              <a:lnSpc>
                <a:spcPct val="120000"/>
              </a:lnSpc>
              <a:spcBef>
                <a:spcPts val="0"/>
              </a:spcBef>
              <a:buNone/>
            </a:pPr>
            <a:r>
              <a:rPr lang="en-US" sz="2900" b="1" u="sng" dirty="0" smtClean="0">
                <a:solidFill>
                  <a:srgbClr val="130482"/>
                </a:solidFill>
              </a:rPr>
              <a:t>http://cecr.ed.gov/TIFgrantees/list.cfm</a:t>
            </a:r>
          </a:p>
          <a:p>
            <a:pPr marL="0" indent="0">
              <a:lnSpc>
                <a:spcPct val="120000"/>
              </a:lnSpc>
              <a:spcBef>
                <a:spcPts val="0"/>
              </a:spcBef>
              <a:buNone/>
            </a:pPr>
            <a:endParaRPr lang="en-US" sz="2900" dirty="0" smtClean="0"/>
          </a:p>
          <a:p>
            <a:pPr marL="0" indent="0">
              <a:lnSpc>
                <a:spcPct val="120000"/>
              </a:lnSpc>
              <a:spcBef>
                <a:spcPts val="0"/>
              </a:spcBef>
              <a:buNone/>
            </a:pPr>
            <a:r>
              <a:rPr lang="en-US" sz="2900" dirty="0" smtClean="0"/>
              <a:t>Please Note: Requirements under the Teacher Incentive Fund have changed since the FY2010 competition.</a:t>
            </a:r>
            <a:endParaRPr lang="en-US" sz="2900" dirty="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34</a:t>
            </a:fld>
            <a:endParaRPr lang="en-US" dirty="0"/>
          </a:p>
        </p:txBody>
      </p:sp>
      <p:sp>
        <p:nvSpPr>
          <p:cNvPr id="5" name="Title 1"/>
          <p:cNvSpPr>
            <a:spLocks noGrp="1"/>
          </p:cNvSpPr>
          <p:nvPr>
            <p:ph type="title"/>
          </p:nvPr>
        </p:nvSpPr>
        <p:spPr>
          <a:xfrm>
            <a:off x="152400" y="76200"/>
            <a:ext cx="8458200" cy="1143000"/>
          </a:xfrm>
        </p:spPr>
        <p:txBody>
          <a:bodyPr rtlCol="0">
            <a:noAutofit/>
          </a:bodyPr>
          <a:lstStyle/>
          <a:p>
            <a:pPr marL="0" indent="0"/>
            <a:r>
              <a:rPr lang="en-US" b="1" dirty="0" smtClean="0"/>
              <a:t>Teacher Incentive Fund (TIF)</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1943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Questions when Searching</a:t>
            </a:r>
            <a:endParaRPr lang="en-US" b="1" dirty="0"/>
          </a:p>
        </p:txBody>
      </p:sp>
      <p:sp>
        <p:nvSpPr>
          <p:cNvPr id="3" name="Content Placeholder 2"/>
          <p:cNvSpPr>
            <a:spLocks noGrp="1"/>
          </p:cNvSpPr>
          <p:nvPr>
            <p:ph idx="1"/>
          </p:nvPr>
        </p:nvSpPr>
        <p:spPr/>
        <p:txBody>
          <a:bodyPr/>
          <a:lstStyle/>
          <a:p>
            <a:r>
              <a:rPr lang="en-US" dirty="0" smtClean="0"/>
              <a:t>Who is eligible?</a:t>
            </a:r>
          </a:p>
          <a:p>
            <a:r>
              <a:rPr lang="en-US" dirty="0" smtClean="0"/>
              <a:t>Are there any other eligibility requirements?</a:t>
            </a:r>
          </a:p>
          <a:p>
            <a:pPr lvl="1"/>
            <a:r>
              <a:rPr lang="en-US" dirty="0" smtClean="0"/>
              <a:t>Eligibility Information</a:t>
            </a:r>
          </a:p>
          <a:p>
            <a:pPr lvl="1"/>
            <a:r>
              <a:rPr lang="en-US" dirty="0" smtClean="0"/>
              <a:t>Absolute Priorities</a:t>
            </a:r>
          </a:p>
          <a:p>
            <a:r>
              <a:rPr lang="en-US" dirty="0"/>
              <a:t>What is the award amount per grant?  Is there a limit, or is it an estimate?</a:t>
            </a:r>
          </a:p>
          <a:p>
            <a:r>
              <a:rPr lang="en-US" dirty="0"/>
              <a:t>How many projects might be funded?</a:t>
            </a:r>
          </a:p>
          <a:p>
            <a:r>
              <a:rPr lang="en-US" dirty="0"/>
              <a:t>Is there a pre application meeting?</a:t>
            </a:r>
          </a:p>
          <a:p>
            <a:r>
              <a:rPr lang="en-US" dirty="0"/>
              <a:t>How do I ask questions?</a:t>
            </a:r>
          </a:p>
          <a:p>
            <a:pPr lvl="1"/>
            <a:endParaRPr lang="en-US"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35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3761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Questions</a:t>
            </a:r>
            <a:endParaRPr lang="en-US" b="1" dirty="0"/>
          </a:p>
        </p:txBody>
      </p:sp>
      <p:sp>
        <p:nvSpPr>
          <p:cNvPr id="3" name="Content Placeholder 2"/>
          <p:cNvSpPr>
            <a:spLocks noGrp="1"/>
          </p:cNvSpPr>
          <p:nvPr>
            <p:ph idx="1"/>
          </p:nvPr>
        </p:nvSpPr>
        <p:spPr/>
        <p:txBody>
          <a:bodyPr/>
          <a:lstStyle/>
          <a:p>
            <a:r>
              <a:rPr lang="en-US" dirty="0" smtClean="0"/>
              <a:t>Is there a matching requirement?</a:t>
            </a:r>
          </a:p>
          <a:p>
            <a:r>
              <a:rPr lang="en-US" dirty="0" smtClean="0"/>
              <a:t>Is there a page limit?</a:t>
            </a:r>
          </a:p>
          <a:p>
            <a:r>
              <a:rPr lang="en-US" dirty="0" smtClean="0"/>
              <a:t>How will my application be scored?</a:t>
            </a:r>
          </a:p>
          <a:p>
            <a:r>
              <a:rPr lang="en-US" dirty="0"/>
              <a:t>Where can I find the application?</a:t>
            </a:r>
          </a:p>
          <a:p>
            <a:r>
              <a:rPr lang="en-US" dirty="0"/>
              <a:t>How can it be submitted?</a:t>
            </a:r>
          </a:p>
          <a:p>
            <a:r>
              <a:rPr lang="en-US" dirty="0"/>
              <a:t>When is the deadline for submission?</a:t>
            </a:r>
          </a:p>
          <a:p>
            <a:endParaRPr lang="en-US"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36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3710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533400" y="4038600"/>
            <a:ext cx="8001000" cy="1752600"/>
          </a:xfrm>
        </p:spPr>
        <p:txBody>
          <a:bodyPr/>
          <a:lstStyle/>
          <a:p>
            <a:pPr eaLnBrk="1" hangingPunct="1"/>
            <a:r>
              <a:rPr lang="en-US" sz="2000" smtClean="0"/>
              <a:t>					</a:t>
            </a:r>
          </a:p>
        </p:txBody>
      </p:sp>
      <p:sp>
        <p:nvSpPr>
          <p:cNvPr id="13315" name="Rectangle 2"/>
          <p:cNvSpPr>
            <a:spLocks noGrp="1" noChangeArrowheads="1"/>
          </p:cNvSpPr>
          <p:nvPr>
            <p:ph type="ctrTitle"/>
          </p:nvPr>
        </p:nvSpPr>
        <p:spPr>
          <a:xfrm>
            <a:off x="457200" y="1506538"/>
            <a:ext cx="8229600" cy="1470025"/>
          </a:xfrm>
        </p:spPr>
        <p:txBody>
          <a:bodyPr/>
          <a:lstStyle/>
          <a:p>
            <a:pPr eaLnBrk="1" hangingPunct="1"/>
            <a:r>
              <a:rPr dirty="0" smtClean="0"/>
              <a:t>Next Steps: Applying and </a:t>
            </a:r>
            <a:r>
              <a:rPr dirty="0"/>
              <a:t>O</a:t>
            </a:r>
            <a:r>
              <a:rPr dirty="0" smtClean="0"/>
              <a:t>ther </a:t>
            </a:r>
            <a:r>
              <a:rPr dirty="0"/>
              <a:t>S</a:t>
            </a:r>
            <a:r>
              <a:rPr dirty="0" smtClean="0"/>
              <a:t>upports</a:t>
            </a:r>
            <a:endParaRPr sz="4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092154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APPLYING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0579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Establish a Timeline</a:t>
            </a:r>
          </a:p>
        </p:txBody>
      </p:sp>
      <p:sp>
        <p:nvSpPr>
          <p:cNvPr id="3" name="Content Placeholder 2"/>
          <p:cNvSpPr>
            <a:spLocks noGrp="1"/>
          </p:cNvSpPr>
          <p:nvPr>
            <p:ph idx="1"/>
          </p:nvPr>
        </p:nvSpPr>
        <p:spPr/>
        <p:txBody>
          <a:bodyPr rtlCol="0">
            <a:normAutofit/>
          </a:bodyPr>
          <a:lstStyle/>
          <a:p>
            <a:pPr marL="342900" indent="-342900" eaLnBrk="1" hangingPunct="1">
              <a:buFont typeface="Arial" charset="0"/>
              <a:buChar char="•"/>
            </a:pPr>
            <a:r>
              <a:rPr lang="en-US" sz="3200" dirty="0"/>
              <a:t>Recipe:  2/3 planning and 1/3 writing.</a:t>
            </a:r>
          </a:p>
          <a:p>
            <a:pPr marL="342900" indent="-342900" eaLnBrk="1" hangingPunct="1">
              <a:buFont typeface="Arial" charset="0"/>
              <a:buChar char="•"/>
            </a:pPr>
            <a:r>
              <a:rPr lang="en-US" sz="3200" dirty="0"/>
              <a:t>Research program well in advance.</a:t>
            </a:r>
          </a:p>
          <a:p>
            <a:pPr marL="342900" indent="-342900" eaLnBrk="1" hangingPunct="1">
              <a:buFont typeface="Arial" charset="0"/>
              <a:buChar char="•"/>
            </a:pPr>
            <a:r>
              <a:rPr lang="en-US" sz="3200" dirty="0"/>
              <a:t>Assess time available until deadline.</a:t>
            </a:r>
          </a:p>
          <a:p>
            <a:pPr marL="342900" indent="-342900" eaLnBrk="1" hangingPunct="1">
              <a:buFont typeface="Arial" charset="0"/>
              <a:buChar char="•"/>
            </a:pPr>
            <a:r>
              <a:rPr lang="en-US" sz="3200" dirty="0"/>
              <a:t>Finalize any required partnerships.</a:t>
            </a:r>
          </a:p>
          <a:p>
            <a:pPr marL="342900" indent="-342900" eaLnBrk="1" hangingPunct="1">
              <a:buFont typeface="Arial" charset="0"/>
              <a:buChar char="•"/>
            </a:pPr>
            <a:r>
              <a:rPr lang="en-US" sz="3200" dirty="0"/>
              <a:t>Complete all necessary registrations.</a:t>
            </a:r>
          </a:p>
          <a:p>
            <a:pPr marL="342900" indent="-342900" eaLnBrk="1" hangingPunct="1">
              <a:buFont typeface="Arial" charset="0"/>
              <a:buChar char="•"/>
            </a:pPr>
            <a:r>
              <a:rPr lang="en-US" sz="3200" dirty="0"/>
              <a:t>Submit grant application 24 hours prior to deadline.</a:t>
            </a:r>
          </a:p>
          <a:p>
            <a:pPr eaLnBrk="1" fontAlgn="auto" hangingPunct="1">
              <a:spcAft>
                <a:spcPts val="0"/>
              </a:spcAft>
              <a:buFont typeface="Arial" pitchFamily="34" charset="0"/>
              <a:buChar char="•"/>
              <a:defRPr/>
            </a:pPr>
            <a:endParaRPr lang="en-US"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39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227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533400" y="4038600"/>
            <a:ext cx="8001000" cy="1752600"/>
          </a:xfrm>
        </p:spPr>
        <p:txBody>
          <a:bodyPr/>
          <a:lstStyle/>
          <a:p>
            <a:pPr eaLnBrk="1" hangingPunct="1"/>
            <a:r>
              <a:rPr lang="en-US" sz="2000" smtClean="0"/>
              <a:t>					</a:t>
            </a:r>
          </a:p>
        </p:txBody>
      </p:sp>
      <p:sp>
        <p:nvSpPr>
          <p:cNvPr id="13315" name="Rectangle 2"/>
          <p:cNvSpPr>
            <a:spLocks noGrp="1" noChangeArrowheads="1"/>
          </p:cNvSpPr>
          <p:nvPr>
            <p:ph type="ctrTitle"/>
          </p:nvPr>
        </p:nvSpPr>
        <p:spPr>
          <a:xfrm>
            <a:off x="457200" y="1506538"/>
            <a:ext cx="8229600" cy="1470025"/>
          </a:xfrm>
        </p:spPr>
        <p:txBody>
          <a:bodyPr/>
          <a:lstStyle/>
          <a:p>
            <a:pPr eaLnBrk="1" hangingPunct="1"/>
            <a:r>
              <a:rPr dirty="0" smtClean="0"/>
              <a:t>Overview – Office of Innovation Charter Schools Program</a:t>
            </a:r>
            <a:endParaRPr sz="4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38927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Writing the Proposal</a:t>
            </a:r>
          </a:p>
        </p:txBody>
      </p:sp>
      <p:sp>
        <p:nvSpPr>
          <p:cNvPr id="3" name="Content Placeholder 2"/>
          <p:cNvSpPr>
            <a:spLocks noGrp="1"/>
          </p:cNvSpPr>
          <p:nvPr>
            <p:ph idx="1"/>
          </p:nvPr>
        </p:nvSpPr>
        <p:spPr/>
        <p:txBody>
          <a:bodyPr rtlCol="0">
            <a:normAutofit/>
          </a:bodyPr>
          <a:lstStyle/>
          <a:p>
            <a:pPr marL="342900" indent="-342900" eaLnBrk="1" hangingPunct="1">
              <a:buFont typeface="Arial" charset="0"/>
              <a:buChar char="•"/>
            </a:pPr>
            <a:r>
              <a:rPr lang="en-US" sz="3600" dirty="0"/>
              <a:t>Select the individual or team to write the grant application.</a:t>
            </a:r>
          </a:p>
          <a:p>
            <a:pPr marL="890588" lvl="1" indent="-342900" eaLnBrk="1" hangingPunct="1">
              <a:spcBef>
                <a:spcPts val="575"/>
              </a:spcBef>
              <a:buFont typeface="Arial" charset="0"/>
              <a:buChar char="•"/>
            </a:pPr>
            <a:r>
              <a:rPr lang="en-US" sz="2200" dirty="0"/>
              <a:t>Narrative, budget, evaluation, editor</a:t>
            </a:r>
          </a:p>
          <a:p>
            <a:pPr marL="342900" indent="-342900" eaLnBrk="1" hangingPunct="1">
              <a:buFont typeface="Arial" charset="0"/>
              <a:buChar char="•"/>
            </a:pPr>
            <a:r>
              <a:rPr lang="en-US" sz="3600" dirty="0"/>
              <a:t>Leave time at the end for proofreading.</a:t>
            </a:r>
          </a:p>
          <a:p>
            <a:pPr marL="342900" indent="-342900" eaLnBrk="1" hangingPunct="1">
              <a:buFont typeface="Arial" charset="0"/>
              <a:buChar char="•"/>
            </a:pPr>
            <a:r>
              <a:rPr lang="en-US" sz="3600" dirty="0"/>
              <a:t>Ensure that the application is “reviewer-friendly”.</a:t>
            </a:r>
          </a:p>
          <a:p>
            <a:pPr eaLnBrk="1" fontAlgn="auto" hangingPunct="1">
              <a:spcAft>
                <a:spcPts val="0"/>
              </a:spcAft>
              <a:buFont typeface="Arial" pitchFamily="34" charset="0"/>
              <a:buChar char="•"/>
              <a:defRPr/>
            </a:pPr>
            <a:endParaRPr lang="en-US"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7981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Selection Criteria</a:t>
            </a:r>
          </a:p>
        </p:txBody>
      </p:sp>
      <p:sp>
        <p:nvSpPr>
          <p:cNvPr id="3" name="Content Placeholder 2"/>
          <p:cNvSpPr>
            <a:spLocks noGrp="1"/>
          </p:cNvSpPr>
          <p:nvPr>
            <p:ph idx="1"/>
          </p:nvPr>
        </p:nvSpPr>
        <p:spPr/>
        <p:txBody>
          <a:bodyPr rtlCol="0">
            <a:normAutofit/>
          </a:bodyPr>
          <a:lstStyle/>
          <a:p>
            <a:pPr marL="342900" indent="-342900" eaLnBrk="1" hangingPunct="1"/>
            <a:r>
              <a:rPr lang="en-US" sz="4000" dirty="0"/>
              <a:t>Common examples include:</a:t>
            </a:r>
          </a:p>
          <a:p>
            <a:pPr marL="617538" lvl="1" indent="-342900" eaLnBrk="1" hangingPunct="1">
              <a:buFont typeface="Arial" charset="0"/>
              <a:buChar char="•"/>
            </a:pPr>
            <a:r>
              <a:rPr lang="en-US" sz="3600" dirty="0"/>
              <a:t>Need for project</a:t>
            </a:r>
          </a:p>
          <a:p>
            <a:pPr marL="617538" lvl="1" indent="-342900" eaLnBrk="1" hangingPunct="1">
              <a:buFont typeface="Arial" charset="0"/>
              <a:buChar char="•"/>
            </a:pPr>
            <a:r>
              <a:rPr lang="en-US" sz="3600" dirty="0"/>
              <a:t>Project design</a:t>
            </a:r>
          </a:p>
          <a:p>
            <a:pPr marL="617538" lvl="1" indent="-342900" eaLnBrk="1" hangingPunct="1">
              <a:buFont typeface="Arial" charset="0"/>
              <a:buChar char="•"/>
            </a:pPr>
            <a:r>
              <a:rPr lang="en-US" sz="3600" dirty="0"/>
              <a:t>Project Services</a:t>
            </a:r>
          </a:p>
          <a:p>
            <a:pPr marL="617538" lvl="1" indent="-342900" eaLnBrk="1" hangingPunct="1">
              <a:buFont typeface="Arial" charset="0"/>
              <a:buChar char="•"/>
            </a:pPr>
            <a:r>
              <a:rPr lang="en-US" sz="3600" dirty="0"/>
              <a:t>Personnel</a:t>
            </a:r>
          </a:p>
          <a:p>
            <a:pPr marL="617538" lvl="1" indent="-342900" eaLnBrk="1" hangingPunct="1">
              <a:buFont typeface="Arial" charset="0"/>
              <a:buChar char="•"/>
            </a:pPr>
            <a:r>
              <a:rPr lang="en-US" sz="3600" dirty="0"/>
              <a:t>Project Evaluation</a:t>
            </a:r>
          </a:p>
          <a:p>
            <a:pPr marL="617538" lvl="1" indent="-342900" eaLnBrk="1" hangingPunct="1">
              <a:buFont typeface="Arial" charset="0"/>
              <a:buChar char="•"/>
            </a:pPr>
            <a:r>
              <a:rPr lang="en-US" sz="3600" dirty="0"/>
              <a:t>Budget</a:t>
            </a:r>
          </a:p>
          <a:p>
            <a:pPr eaLnBrk="1" fontAlgn="auto" hangingPunct="1">
              <a:spcAft>
                <a:spcPts val="0"/>
              </a:spcAft>
              <a:buFont typeface="Arial" pitchFamily="34" charset="0"/>
              <a:buChar char="•"/>
              <a:defRPr/>
            </a:pPr>
            <a:endParaRPr lang="en-US"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2443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Need for Project</a:t>
            </a:r>
          </a:p>
        </p:txBody>
      </p:sp>
      <p:sp>
        <p:nvSpPr>
          <p:cNvPr id="3" name="Content Placeholder 2"/>
          <p:cNvSpPr>
            <a:spLocks noGrp="1"/>
          </p:cNvSpPr>
          <p:nvPr>
            <p:ph idx="1"/>
          </p:nvPr>
        </p:nvSpPr>
        <p:spPr/>
        <p:txBody>
          <a:bodyPr rtlCol="0">
            <a:normAutofit/>
          </a:bodyPr>
          <a:lstStyle/>
          <a:p>
            <a:pPr marL="342900" indent="-342900" eaLnBrk="1" hangingPunct="1">
              <a:buFont typeface="Arial" charset="0"/>
              <a:buChar char="•"/>
            </a:pPr>
            <a:r>
              <a:rPr lang="en-US" sz="3600" dirty="0"/>
              <a:t>Explain how community need ties into the grant program’s purpose.</a:t>
            </a:r>
          </a:p>
          <a:p>
            <a:pPr marL="342900" indent="-342900" eaLnBrk="1" hangingPunct="1">
              <a:buFont typeface="Arial" charset="0"/>
              <a:buChar char="•"/>
            </a:pPr>
            <a:r>
              <a:rPr lang="en-US" sz="3600" dirty="0"/>
              <a:t>Use the most recent statistics.</a:t>
            </a:r>
          </a:p>
          <a:p>
            <a:pPr marL="342900" indent="-342900" eaLnBrk="1" hangingPunct="1">
              <a:buFont typeface="Arial" charset="0"/>
              <a:buChar char="•"/>
            </a:pPr>
            <a:r>
              <a:rPr lang="en-US" sz="3600" dirty="0"/>
              <a:t>Compare target area to region and nation.</a:t>
            </a:r>
          </a:p>
          <a:p>
            <a:pPr marL="342900" indent="-342900" eaLnBrk="1" hangingPunct="1">
              <a:buFont typeface="Arial" charset="0"/>
              <a:buChar char="•"/>
            </a:pPr>
            <a:r>
              <a:rPr lang="en-US" sz="3600" dirty="0"/>
              <a:t>Demonstrate through facts.</a:t>
            </a:r>
          </a:p>
          <a:p>
            <a:pPr marL="342900" indent="-342900" eaLnBrk="1" hangingPunct="1">
              <a:buFont typeface="Arial" charset="0"/>
              <a:buChar char="•"/>
            </a:pPr>
            <a:r>
              <a:rPr lang="en-US" sz="3600" dirty="0"/>
              <a:t>Avoid jargon and rhetoric.</a:t>
            </a:r>
          </a:p>
          <a:p>
            <a:pPr eaLnBrk="1" fontAlgn="auto" hangingPunct="1">
              <a:spcAft>
                <a:spcPts val="0"/>
              </a:spcAft>
              <a:buFont typeface="Arial" pitchFamily="34" charset="0"/>
              <a:buChar char="•"/>
              <a:defRPr/>
            </a:pPr>
            <a:endParaRPr lang="en-US" b="1"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1902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Project Design</a:t>
            </a:r>
          </a:p>
        </p:txBody>
      </p:sp>
      <p:sp>
        <p:nvSpPr>
          <p:cNvPr id="3" name="Content Placeholder 2"/>
          <p:cNvSpPr>
            <a:spLocks noGrp="1"/>
          </p:cNvSpPr>
          <p:nvPr>
            <p:ph idx="1"/>
          </p:nvPr>
        </p:nvSpPr>
        <p:spPr/>
        <p:txBody>
          <a:bodyPr rtlCol="0">
            <a:normAutofit/>
          </a:bodyPr>
          <a:lstStyle/>
          <a:p>
            <a:pPr marL="342900" indent="-342900" eaLnBrk="1" hangingPunct="1">
              <a:buFont typeface="Arial" charset="0"/>
              <a:buChar char="•"/>
            </a:pPr>
            <a:r>
              <a:rPr lang="en-US" sz="3600" dirty="0"/>
              <a:t>Design should meet the stated need.</a:t>
            </a:r>
          </a:p>
          <a:p>
            <a:pPr marL="342900" indent="-342900" eaLnBrk="1" hangingPunct="1">
              <a:buFont typeface="Arial" charset="0"/>
              <a:buChar char="•"/>
            </a:pPr>
            <a:r>
              <a:rPr lang="en-US" sz="3600" dirty="0"/>
              <a:t>Reflect the life of the grant project.</a:t>
            </a:r>
          </a:p>
          <a:p>
            <a:pPr marL="342900" indent="-342900" eaLnBrk="1" hangingPunct="1">
              <a:buFont typeface="Arial" charset="0"/>
              <a:buChar char="•"/>
            </a:pPr>
            <a:r>
              <a:rPr lang="en-US" sz="3600" dirty="0"/>
              <a:t>Demonstrate a well thought out </a:t>
            </a:r>
            <a:r>
              <a:rPr lang="en-US" sz="3600" dirty="0" smtClean="0"/>
              <a:t>plan.</a:t>
            </a:r>
          </a:p>
          <a:p>
            <a:pPr marL="1166813" lvl="3" indent="-342900" eaLnBrk="1" hangingPunct="1">
              <a:buFont typeface="Arial" charset="0"/>
              <a:buChar char="•"/>
            </a:pPr>
            <a:r>
              <a:rPr lang="en-US" sz="3200" dirty="0" smtClean="0"/>
              <a:t>Note </a:t>
            </a:r>
            <a:r>
              <a:rPr lang="en-US" sz="3200" dirty="0"/>
              <a:t>studies and research findings.</a:t>
            </a:r>
          </a:p>
          <a:p>
            <a:pPr marL="342900" indent="-342900" eaLnBrk="1" hangingPunct="1">
              <a:buFont typeface="Arial" charset="0"/>
              <a:buChar char="•"/>
            </a:pPr>
            <a:r>
              <a:rPr lang="en-US" sz="3600" dirty="0"/>
              <a:t>Detail recruitment of target populations.</a:t>
            </a:r>
          </a:p>
          <a:p>
            <a:pPr marL="342900" indent="-342900" eaLnBrk="1" hangingPunct="1">
              <a:buFont typeface="Arial" charset="0"/>
              <a:buChar char="•"/>
            </a:pPr>
            <a:r>
              <a:rPr lang="en-US" sz="3600" dirty="0"/>
              <a:t>Build community partnerships.</a:t>
            </a:r>
          </a:p>
          <a:p>
            <a:pPr marL="342900" indent="-342900" eaLnBrk="1" hangingPunct="1">
              <a:buFont typeface="Arial" charset="0"/>
              <a:buChar char="•"/>
            </a:pPr>
            <a:r>
              <a:rPr lang="en-US" sz="3600" dirty="0"/>
              <a:t>Develop contingency plans.</a:t>
            </a:r>
          </a:p>
          <a:p>
            <a:pPr eaLnBrk="1" fontAlgn="auto" hangingPunct="1">
              <a:spcAft>
                <a:spcPts val="0"/>
              </a:spcAft>
              <a:buFont typeface="Arial" pitchFamily="34" charset="0"/>
              <a:buChar char="•"/>
              <a:defRPr/>
            </a:pPr>
            <a:endParaRPr lang="en-US" b="1"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4592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Project Services</a:t>
            </a:r>
          </a:p>
        </p:txBody>
      </p:sp>
      <p:sp>
        <p:nvSpPr>
          <p:cNvPr id="3" name="Content Placeholder 2"/>
          <p:cNvSpPr>
            <a:spLocks noGrp="1"/>
          </p:cNvSpPr>
          <p:nvPr>
            <p:ph idx="1"/>
          </p:nvPr>
        </p:nvSpPr>
        <p:spPr/>
        <p:txBody>
          <a:bodyPr rtlCol="0">
            <a:normAutofit/>
          </a:bodyPr>
          <a:lstStyle/>
          <a:p>
            <a:pPr marL="342900" indent="-342900" eaLnBrk="1" hangingPunct="1">
              <a:buFont typeface="Arial" charset="0"/>
              <a:buChar char="•"/>
            </a:pPr>
            <a:r>
              <a:rPr lang="en-US" sz="3600" dirty="0"/>
              <a:t>Incorporate proven methods.</a:t>
            </a:r>
          </a:p>
          <a:p>
            <a:pPr marL="342900" indent="-342900" eaLnBrk="1" hangingPunct="1">
              <a:buFont typeface="Arial" charset="0"/>
              <a:buChar char="•"/>
            </a:pPr>
            <a:r>
              <a:rPr lang="en-US" sz="3600" dirty="0"/>
              <a:t>Tailor services to benefit your community.</a:t>
            </a:r>
          </a:p>
          <a:p>
            <a:pPr marL="342900" indent="-342900" eaLnBrk="1" hangingPunct="1">
              <a:buFont typeface="Arial" charset="0"/>
              <a:buChar char="•"/>
            </a:pPr>
            <a:r>
              <a:rPr lang="en-US" sz="3600" dirty="0"/>
              <a:t>Vary methods of meeting the need.</a:t>
            </a:r>
          </a:p>
          <a:p>
            <a:pPr marL="342900" indent="-342900" eaLnBrk="1" hangingPunct="1">
              <a:buFont typeface="Arial" charset="0"/>
              <a:buChar char="•"/>
            </a:pPr>
            <a:r>
              <a:rPr lang="en-US" sz="3600" dirty="0"/>
              <a:t>Emphasize individualized services.</a:t>
            </a:r>
          </a:p>
          <a:p>
            <a:pPr marL="342900" indent="-342900" eaLnBrk="1" hangingPunct="1">
              <a:buFont typeface="Arial" charset="0"/>
              <a:buChar char="•"/>
            </a:pPr>
            <a:r>
              <a:rPr lang="en-US" sz="3600" dirty="0"/>
              <a:t>Cite examples of activities.</a:t>
            </a:r>
          </a:p>
          <a:p>
            <a:pPr eaLnBrk="1" fontAlgn="auto" hangingPunct="1">
              <a:spcAft>
                <a:spcPts val="0"/>
              </a:spcAft>
              <a:buFont typeface="Arial" pitchFamily="34" charset="0"/>
              <a:buChar char="•"/>
              <a:defRPr/>
            </a:pPr>
            <a:endParaRPr lang="en-US" b="1"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8493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Project Personnel</a:t>
            </a:r>
          </a:p>
        </p:txBody>
      </p:sp>
      <p:sp>
        <p:nvSpPr>
          <p:cNvPr id="3" name="Content Placeholder 2"/>
          <p:cNvSpPr>
            <a:spLocks noGrp="1"/>
          </p:cNvSpPr>
          <p:nvPr>
            <p:ph idx="1"/>
          </p:nvPr>
        </p:nvSpPr>
        <p:spPr/>
        <p:txBody>
          <a:bodyPr rtlCol="0">
            <a:normAutofit lnSpcReduction="10000"/>
          </a:bodyPr>
          <a:lstStyle/>
          <a:p>
            <a:pPr marL="342900" indent="-342900" eaLnBrk="1" hangingPunct="1">
              <a:buFont typeface="Arial" charset="0"/>
              <a:buChar char="•"/>
            </a:pPr>
            <a:r>
              <a:rPr lang="en-US" sz="3600" dirty="0"/>
              <a:t>Provide detailed job descriptions.</a:t>
            </a:r>
          </a:p>
          <a:p>
            <a:pPr marL="890588" lvl="1" indent="-342900" eaLnBrk="1" hangingPunct="1">
              <a:spcBef>
                <a:spcPts val="575"/>
              </a:spcBef>
              <a:buFont typeface="Arial" charset="0"/>
              <a:buChar char="•"/>
            </a:pPr>
            <a:r>
              <a:rPr lang="en-US" dirty="0"/>
              <a:t>Paid staff and volunteers</a:t>
            </a:r>
          </a:p>
          <a:p>
            <a:pPr marL="342900" indent="-342900" eaLnBrk="1" hangingPunct="1">
              <a:buFont typeface="Arial" charset="0"/>
              <a:buChar char="•"/>
            </a:pPr>
            <a:r>
              <a:rPr lang="en-US" sz="3600" dirty="0"/>
              <a:t>Highlight qualifications of proposed staff.</a:t>
            </a:r>
          </a:p>
          <a:p>
            <a:pPr marL="890588" lvl="1" indent="-342900" eaLnBrk="1" hangingPunct="1">
              <a:spcBef>
                <a:spcPts val="575"/>
              </a:spcBef>
              <a:buFont typeface="Arial" charset="0"/>
              <a:buChar char="•"/>
            </a:pPr>
            <a:r>
              <a:rPr lang="en-US" dirty="0"/>
              <a:t>Include resumes (if applicable)</a:t>
            </a:r>
          </a:p>
          <a:p>
            <a:pPr marL="342900" indent="-342900" eaLnBrk="1" hangingPunct="1">
              <a:buFont typeface="Arial" charset="0"/>
              <a:buChar char="•"/>
            </a:pPr>
            <a:r>
              <a:rPr lang="en-US" sz="3600" dirty="0"/>
              <a:t>Demonstrate staff’s ability to relate to target population.</a:t>
            </a:r>
          </a:p>
          <a:p>
            <a:pPr marL="342900" indent="-342900" eaLnBrk="1" hangingPunct="1">
              <a:buFont typeface="Arial" charset="0"/>
              <a:buChar char="•"/>
            </a:pPr>
            <a:r>
              <a:rPr lang="en-US" sz="3600" dirty="0"/>
              <a:t>Address staff’s professional development.</a:t>
            </a:r>
          </a:p>
          <a:p>
            <a:pPr marL="342900" indent="-342900" eaLnBrk="1" hangingPunct="1">
              <a:buFont typeface="Arial" charset="0"/>
              <a:buChar char="•"/>
            </a:pPr>
            <a:r>
              <a:rPr lang="en-US" sz="3600" dirty="0"/>
              <a:t>Align salaries with time and effort.</a:t>
            </a:r>
          </a:p>
          <a:p>
            <a:pPr eaLnBrk="1" fontAlgn="auto" hangingPunct="1">
              <a:spcAft>
                <a:spcPts val="0"/>
              </a:spcAft>
              <a:buFont typeface="Arial" pitchFamily="34" charset="0"/>
              <a:buChar char="•"/>
              <a:defRPr/>
            </a:pPr>
            <a:endParaRPr lang="en-US"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4844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Project Evaluation</a:t>
            </a:r>
          </a:p>
        </p:txBody>
      </p:sp>
      <p:sp>
        <p:nvSpPr>
          <p:cNvPr id="3" name="Content Placeholder 2"/>
          <p:cNvSpPr>
            <a:spLocks noGrp="1"/>
          </p:cNvSpPr>
          <p:nvPr>
            <p:ph idx="1"/>
          </p:nvPr>
        </p:nvSpPr>
        <p:spPr/>
        <p:txBody>
          <a:bodyPr rtlCol="0">
            <a:normAutofit fontScale="77500" lnSpcReduction="20000"/>
          </a:bodyPr>
          <a:lstStyle/>
          <a:p>
            <a:pPr marL="342900" indent="-342900" eaLnBrk="1" hangingPunct="1">
              <a:buFont typeface="Arial" charset="0"/>
              <a:buChar char="•"/>
            </a:pPr>
            <a:r>
              <a:rPr lang="en-US" sz="3600" dirty="0"/>
              <a:t>Are your goals and objectives measureable?</a:t>
            </a:r>
          </a:p>
          <a:p>
            <a:pPr marL="342900" indent="-342900" eaLnBrk="1" hangingPunct="1">
              <a:buFont typeface="Arial" charset="0"/>
              <a:buChar char="•"/>
            </a:pPr>
            <a:r>
              <a:rPr lang="en-US" sz="3600" dirty="0"/>
              <a:t>Are your goals and objectives ambitious and attainable?</a:t>
            </a:r>
          </a:p>
          <a:p>
            <a:pPr marL="342900" indent="-342900" eaLnBrk="1" hangingPunct="1">
              <a:buFont typeface="Arial" charset="0"/>
              <a:buChar char="•"/>
            </a:pPr>
            <a:r>
              <a:rPr lang="en-US" sz="3600" dirty="0"/>
              <a:t>What indicators will demonstrate progress?</a:t>
            </a:r>
          </a:p>
          <a:p>
            <a:pPr marL="342900" indent="-342900" eaLnBrk="1" hangingPunct="1">
              <a:buFont typeface="Arial" charset="0"/>
              <a:buChar char="•"/>
            </a:pPr>
            <a:r>
              <a:rPr lang="en-US" sz="3600" dirty="0"/>
              <a:t>Are your goals and objectives clearly related to the intended outcomes of the project?</a:t>
            </a:r>
          </a:p>
          <a:p>
            <a:pPr marL="342900" indent="-342900" eaLnBrk="1" hangingPunct="1">
              <a:buFont typeface="Arial" charset="0"/>
              <a:buChar char="•"/>
            </a:pPr>
            <a:r>
              <a:rPr lang="en-US" sz="3600" dirty="0"/>
              <a:t>Will they produce quantitative and qualitative data to the extent possible?</a:t>
            </a:r>
          </a:p>
          <a:p>
            <a:pPr marL="342900" indent="-342900" eaLnBrk="1" hangingPunct="1">
              <a:buFont typeface="Arial" charset="0"/>
              <a:buChar char="•"/>
            </a:pPr>
            <a:r>
              <a:rPr lang="en-US" sz="3600" dirty="0"/>
              <a:t>What types of data will be collected, and how will it be analyzed?</a:t>
            </a:r>
          </a:p>
          <a:p>
            <a:pPr marL="342900" indent="-342900" eaLnBrk="1" hangingPunct="1">
              <a:buFont typeface="Arial" charset="0"/>
              <a:buChar char="•"/>
            </a:pPr>
            <a:r>
              <a:rPr lang="en-US" sz="3600" dirty="0"/>
              <a:t>How will the applicant use the information collected?</a:t>
            </a:r>
          </a:p>
          <a:p>
            <a:pPr eaLnBrk="1" fontAlgn="auto" hangingPunct="1">
              <a:spcAft>
                <a:spcPts val="0"/>
              </a:spcAft>
              <a:buFont typeface="Arial" pitchFamily="34" charset="0"/>
              <a:buChar char="•"/>
              <a:defRPr/>
            </a:pPr>
            <a:endParaRPr lang="en-US"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4889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Project Budget</a:t>
            </a:r>
          </a:p>
        </p:txBody>
      </p:sp>
      <p:sp>
        <p:nvSpPr>
          <p:cNvPr id="3" name="Content Placeholder 2"/>
          <p:cNvSpPr>
            <a:spLocks noGrp="1"/>
          </p:cNvSpPr>
          <p:nvPr>
            <p:ph idx="1"/>
          </p:nvPr>
        </p:nvSpPr>
        <p:spPr/>
        <p:txBody>
          <a:bodyPr rtlCol="0">
            <a:normAutofit/>
          </a:bodyPr>
          <a:lstStyle/>
          <a:p>
            <a:pPr marL="342900" indent="-342900" eaLnBrk="1" hangingPunct="1">
              <a:buFont typeface="Arial" charset="0"/>
              <a:buChar char="•"/>
            </a:pPr>
            <a:r>
              <a:rPr lang="en-US" sz="3200" dirty="0"/>
              <a:t>Budget for the life of the grant:</a:t>
            </a:r>
          </a:p>
          <a:p>
            <a:pPr marL="342900" indent="-342900" eaLnBrk="1" hangingPunct="1">
              <a:buFont typeface="Arial" charset="0"/>
              <a:buChar char="•"/>
            </a:pPr>
            <a:endParaRPr lang="en-US" sz="3200" dirty="0" smtClean="0"/>
          </a:p>
          <a:p>
            <a:pPr marL="342900" indent="-342900" eaLnBrk="1" hangingPunct="1">
              <a:buFont typeface="Arial" charset="0"/>
              <a:buChar char="•"/>
            </a:pPr>
            <a:endParaRPr lang="en-US" sz="3200" dirty="0"/>
          </a:p>
          <a:p>
            <a:pPr marL="342900" indent="-342900" eaLnBrk="1" hangingPunct="1">
              <a:buFont typeface="Arial" charset="0"/>
              <a:buChar char="•"/>
            </a:pPr>
            <a:endParaRPr lang="en-US" sz="3200" dirty="0" smtClean="0"/>
          </a:p>
          <a:p>
            <a:pPr marL="342900" indent="-342900" eaLnBrk="1" hangingPunct="1">
              <a:buFont typeface="Arial" charset="0"/>
              <a:buChar char="•"/>
            </a:pPr>
            <a:endParaRPr lang="en-US" sz="1200" dirty="0" smtClean="0"/>
          </a:p>
          <a:p>
            <a:pPr marL="342900" indent="-342900" eaLnBrk="1" hangingPunct="1">
              <a:buFont typeface="Arial" charset="0"/>
              <a:buChar char="•"/>
            </a:pPr>
            <a:r>
              <a:rPr lang="en-US" sz="3200" dirty="0" smtClean="0"/>
              <a:t>Address </a:t>
            </a:r>
            <a:r>
              <a:rPr lang="en-US" sz="3200" dirty="0"/>
              <a:t>any matching requirements.</a:t>
            </a:r>
          </a:p>
          <a:p>
            <a:pPr marL="342900" indent="-342900" eaLnBrk="1" hangingPunct="1">
              <a:buFont typeface="Arial" charset="0"/>
              <a:buChar char="•"/>
            </a:pPr>
            <a:r>
              <a:rPr lang="en-US" sz="3200" dirty="0"/>
              <a:t>Seek non-Federal support.</a:t>
            </a:r>
          </a:p>
          <a:p>
            <a:pPr marL="342900" indent="-342900" eaLnBrk="1" hangingPunct="1">
              <a:buFont typeface="Arial" charset="0"/>
              <a:buChar char="•"/>
            </a:pPr>
            <a:r>
              <a:rPr lang="en-US" sz="3200" dirty="0"/>
              <a:t>Focus on sustainability.</a:t>
            </a:r>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47</a:t>
            </a:fld>
            <a:endParaRPr lang="en-US" dirty="0"/>
          </a:p>
        </p:txBody>
      </p:sp>
      <p:sp>
        <p:nvSpPr>
          <p:cNvPr id="6" name="Content Placeholder 2"/>
          <p:cNvSpPr txBox="1">
            <a:spLocks/>
          </p:cNvSpPr>
          <p:nvPr/>
        </p:nvSpPr>
        <p:spPr bwMode="auto">
          <a:xfrm>
            <a:off x="838200" y="1981200"/>
            <a:ext cx="8305800" cy="1981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CAEDD"/>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90588" lvl="1" indent="-342900" eaLnBrk="1" hangingPunct="1">
              <a:spcBef>
                <a:spcPts val="575"/>
              </a:spcBef>
            </a:pPr>
            <a:r>
              <a:rPr lang="en-US" sz="2000" dirty="0" smtClean="0"/>
              <a:t>Adequate for all years of the grant</a:t>
            </a:r>
          </a:p>
          <a:p>
            <a:pPr marL="890588" lvl="1" indent="-342900" eaLnBrk="1" hangingPunct="1">
              <a:spcBef>
                <a:spcPts val="575"/>
              </a:spcBef>
            </a:pPr>
            <a:r>
              <a:rPr lang="en-US" sz="2000" dirty="0" smtClean="0"/>
              <a:t>Allowable costs</a:t>
            </a:r>
          </a:p>
          <a:p>
            <a:pPr marL="890588" lvl="1" indent="-342900" eaLnBrk="1" hangingPunct="1">
              <a:spcBef>
                <a:spcPts val="575"/>
              </a:spcBef>
            </a:pPr>
            <a:r>
              <a:rPr lang="en-US" sz="2000" dirty="0" smtClean="0"/>
              <a:t>Reasonable costs</a:t>
            </a:r>
            <a:r>
              <a:rPr lang="en-US" sz="2000" dirty="0"/>
              <a:t>	</a:t>
            </a:r>
            <a:endParaRPr lang="en-US" sz="2000" dirty="0" smtClean="0"/>
          </a:p>
          <a:p>
            <a:pPr marL="890588" lvl="1" indent="-342900" eaLnBrk="1" hangingPunct="1">
              <a:spcBef>
                <a:spcPts val="575"/>
              </a:spcBef>
            </a:pPr>
            <a:r>
              <a:rPr lang="en-US" sz="2000" dirty="0" smtClean="0"/>
              <a:t>Indirect Cost Rate Agreement</a:t>
            </a:r>
          </a:p>
          <a:p>
            <a:pPr marL="890588" lvl="1" indent="-342900" eaLnBrk="1" hangingPunct="1">
              <a:spcBef>
                <a:spcPts val="575"/>
              </a:spcBef>
            </a:pPr>
            <a:r>
              <a:rPr lang="en-US" sz="2000" dirty="0" smtClean="0"/>
              <a:t>Administrative costs</a:t>
            </a:r>
          </a:p>
          <a:p>
            <a:pPr marL="890588" lvl="1" indent="-342900" eaLnBrk="1" hangingPunct="1">
              <a:spcBef>
                <a:spcPts val="575"/>
              </a:spcBef>
            </a:pPr>
            <a:r>
              <a:rPr lang="en-US" sz="2000" dirty="0" smtClean="0"/>
              <a:t>Budget justification</a:t>
            </a:r>
          </a:p>
          <a:p>
            <a:pPr marL="890588" lvl="1" indent="-342900" eaLnBrk="1" hangingPunct="1">
              <a:spcBef>
                <a:spcPts val="575"/>
              </a:spcBef>
            </a:pPr>
            <a:r>
              <a:rPr lang="en-US" sz="2000" dirty="0" smtClean="0"/>
              <a:t>Cost of living increases</a:t>
            </a:r>
            <a:r>
              <a:rPr lang="en-US" dirty="0"/>
              <a:t>	</a:t>
            </a: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5447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5400" b="1" dirty="0" smtClean="0"/>
              <a:t>Submitting the Application</a:t>
            </a:r>
          </a:p>
        </p:txBody>
      </p:sp>
      <p:sp>
        <p:nvSpPr>
          <p:cNvPr id="3" name="Content Placeholder 2"/>
          <p:cNvSpPr>
            <a:spLocks noGrp="1"/>
          </p:cNvSpPr>
          <p:nvPr>
            <p:ph idx="1"/>
          </p:nvPr>
        </p:nvSpPr>
        <p:spPr/>
        <p:txBody>
          <a:bodyPr rtlCol="0">
            <a:normAutofit/>
          </a:bodyPr>
          <a:lstStyle/>
          <a:p>
            <a:pPr marL="342900" indent="-342900" eaLnBrk="1" hangingPunct="1">
              <a:buFont typeface="Arial" charset="0"/>
              <a:buChar char="•"/>
            </a:pPr>
            <a:r>
              <a:rPr lang="en-US" sz="3600" dirty="0"/>
              <a:t>See application notice for submission details.</a:t>
            </a:r>
          </a:p>
          <a:p>
            <a:pPr marL="342900" indent="-342900" eaLnBrk="1" hangingPunct="1">
              <a:buFont typeface="Arial" charset="0"/>
              <a:buChar char="•"/>
            </a:pPr>
            <a:r>
              <a:rPr lang="en-US" sz="3600" dirty="0"/>
              <a:t>Be aware of registration procedures and complete early.</a:t>
            </a:r>
          </a:p>
          <a:p>
            <a:pPr marL="342900" indent="-342900" eaLnBrk="1" hangingPunct="1">
              <a:buFont typeface="Arial" charset="0"/>
              <a:buChar char="•"/>
            </a:pPr>
            <a:r>
              <a:rPr lang="en-US" sz="3600" dirty="0"/>
              <a:t>Allow time for application to be submitted.</a:t>
            </a:r>
          </a:p>
          <a:p>
            <a:pPr marL="342900" indent="-342900" eaLnBrk="1" hangingPunct="1">
              <a:buFont typeface="Arial" charset="0"/>
              <a:buChar char="•"/>
            </a:pPr>
            <a:r>
              <a:rPr lang="en-US" sz="3600" dirty="0"/>
              <a:t>Be aware of the application deadline – including both date and time.</a:t>
            </a:r>
          </a:p>
          <a:p>
            <a:pPr eaLnBrk="1" fontAlgn="auto" hangingPunct="1">
              <a:spcAft>
                <a:spcPts val="0"/>
              </a:spcAft>
              <a:buFont typeface="Arial" pitchFamily="34" charset="0"/>
              <a:buChar char="•"/>
              <a:defRPr/>
            </a:pPr>
            <a:endParaRPr lang="en-US"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83414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t>Grantee Responsibility</a:t>
            </a:r>
          </a:p>
        </p:txBody>
      </p:sp>
      <p:sp>
        <p:nvSpPr>
          <p:cNvPr id="3" name="Content Placeholder 2"/>
          <p:cNvSpPr>
            <a:spLocks noGrp="1"/>
          </p:cNvSpPr>
          <p:nvPr>
            <p:ph idx="1"/>
          </p:nvPr>
        </p:nvSpPr>
        <p:spPr/>
        <p:txBody>
          <a:bodyPr rtlCol="0">
            <a:noAutofit/>
          </a:bodyPr>
          <a:lstStyle/>
          <a:p>
            <a:pPr marL="342900" indent="-342900" eaLnBrk="1" hangingPunct="1">
              <a:buFont typeface="Arial" charset="0"/>
              <a:buChar char="•"/>
            </a:pPr>
            <a:r>
              <a:rPr lang="en-US" sz="3600" dirty="0"/>
              <a:t>Project success and financial accountability.</a:t>
            </a:r>
          </a:p>
          <a:p>
            <a:pPr marL="342900" indent="-342900" eaLnBrk="1" hangingPunct="1">
              <a:buFont typeface="Arial" charset="0"/>
              <a:buChar char="•"/>
            </a:pPr>
            <a:r>
              <a:rPr lang="en-US" sz="3600" dirty="0"/>
              <a:t>Submission of annual and final performance reports.</a:t>
            </a:r>
          </a:p>
          <a:p>
            <a:pPr marL="890588" lvl="1" indent="-342900" eaLnBrk="1" hangingPunct="1">
              <a:spcBef>
                <a:spcPts val="575"/>
              </a:spcBef>
              <a:buFont typeface="Arial" charset="0"/>
              <a:buChar char="•"/>
            </a:pPr>
            <a:r>
              <a:rPr lang="en-US" sz="3000" dirty="0"/>
              <a:t>Annual substantial progress met.</a:t>
            </a:r>
          </a:p>
          <a:p>
            <a:pPr marL="890588" lvl="1" indent="-342900" eaLnBrk="1" hangingPunct="1">
              <a:spcBef>
                <a:spcPts val="575"/>
              </a:spcBef>
              <a:buFont typeface="Arial" charset="0"/>
              <a:buChar char="•"/>
            </a:pPr>
            <a:r>
              <a:rPr lang="en-US" sz="3000" dirty="0"/>
              <a:t>Recordkeeping and fiscal accountability.</a:t>
            </a:r>
          </a:p>
          <a:p>
            <a:pPr marL="342900" indent="-342900" eaLnBrk="1" hangingPunct="1">
              <a:buFont typeface="Arial" charset="0"/>
              <a:buChar char="•"/>
            </a:pPr>
            <a:r>
              <a:rPr lang="en-US" sz="3600" dirty="0"/>
              <a:t>A-133 audit: if grantee expends $500,000 or more in Federal awards annually.</a:t>
            </a:r>
          </a:p>
          <a:p>
            <a:pPr eaLnBrk="1" fontAlgn="auto" hangingPunct="1">
              <a:spcAft>
                <a:spcPts val="0"/>
              </a:spcAft>
              <a:buFont typeface="Arial" pitchFamily="34" charset="0"/>
              <a:buChar char="•"/>
              <a:defRPr/>
            </a:pPr>
            <a:endParaRPr lang="en-US" sz="3600"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49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149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74638"/>
            <a:ext cx="8305800" cy="1143000"/>
          </a:xfrm>
        </p:spPr>
        <p:txBody>
          <a:bodyPr anchor="t"/>
          <a:lstStyle/>
          <a:p>
            <a:pPr algn="ctr" eaLnBrk="1" hangingPunct="1"/>
            <a:r>
              <a:rPr lang="en-US" b="1" dirty="0" smtClean="0"/>
              <a:t>OII Organization Chart</a:t>
            </a:r>
          </a:p>
        </p:txBody>
      </p:sp>
      <p:sp>
        <p:nvSpPr>
          <p:cNvPr id="4" name="Slide Number Placeholder 3"/>
          <p:cNvSpPr>
            <a:spLocks noGrp="1"/>
          </p:cNvSpPr>
          <p:nvPr>
            <p:ph type="sldNum" sz="quarter" idx="12"/>
          </p:nvPr>
        </p:nvSpPr>
        <p:spPr/>
        <p:txBody>
          <a:bodyPr/>
          <a:lstStyle/>
          <a:p>
            <a:pPr>
              <a:defRPr/>
            </a:pPr>
            <a:fld id="{E962D500-70FD-4707-A391-9634F9F53FE0}" type="slidenum">
              <a:rPr lang="en-US" smtClean="0"/>
              <a:pPr>
                <a:defRPr/>
              </a:pPr>
              <a:t>5</a:t>
            </a:fld>
            <a:endParaRPr lang="en-US" dirty="0"/>
          </a:p>
        </p:txBody>
      </p:sp>
      <p:graphicFrame>
        <p:nvGraphicFramePr>
          <p:cNvPr id="7" name="Diagram 6"/>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780159"/>
              </p:ext>
            </p:extLst>
          </p:nvPr>
        </p:nvGraphicFramePr>
        <p:xfrm>
          <a:off x="152400" y="685800"/>
          <a:ext cx="8839200" cy="5638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4859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Other Charter Support</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5241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How Can I Find Money for Facilities?</a:t>
            </a:r>
          </a:p>
        </p:txBody>
      </p:sp>
      <p:pic>
        <p:nvPicPr>
          <p:cNvPr id="2051" name="Picture 4" descr="C:\Users\Erin.Pfeltz\AppData\Local\Microsoft\Windows\Temporary Internet Files\Content.IE5\DODE95BR\MC900382578[1].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38800" y="3200400"/>
            <a:ext cx="3429000" cy="3429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3158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Credit Enhancement for Charter School Facilities</a:t>
            </a:r>
          </a:p>
        </p:txBody>
      </p:sp>
      <p:sp>
        <p:nvSpPr>
          <p:cNvPr id="3075" name="Content Placeholder 2"/>
          <p:cNvSpPr>
            <a:spLocks noGrp="1"/>
          </p:cNvSpPr>
          <p:nvPr>
            <p:ph idx="1"/>
          </p:nvPr>
        </p:nvSpPr>
        <p:spPr/>
        <p:txBody>
          <a:bodyPr/>
          <a:lstStyle/>
          <a:p>
            <a:pPr marL="0" indent="0" eaLnBrk="1" hangingPunct="1">
              <a:buFont typeface="Arial" charset="0"/>
              <a:buNone/>
              <a:defRPr/>
            </a:pPr>
            <a:r>
              <a:rPr lang="en-US" dirty="0">
                <a:latin typeface="+mj-lt"/>
              </a:rPr>
              <a:t>This program provides grants to </a:t>
            </a:r>
            <a:r>
              <a:rPr lang="en-US" dirty="0" smtClean="0">
                <a:latin typeface="+mj-lt"/>
              </a:rPr>
              <a:t>a </a:t>
            </a:r>
            <a:r>
              <a:rPr lang="en-US" dirty="0">
                <a:latin typeface="+mj-lt"/>
              </a:rPr>
              <a:t>public entity, </a:t>
            </a:r>
            <a:r>
              <a:rPr lang="en-US" dirty="0" smtClean="0">
                <a:latin typeface="+mj-lt"/>
              </a:rPr>
              <a:t>a  </a:t>
            </a:r>
            <a:r>
              <a:rPr lang="en-US" dirty="0">
                <a:latin typeface="+mj-lt"/>
              </a:rPr>
              <a:t>private, nonprofit </a:t>
            </a:r>
            <a:r>
              <a:rPr lang="en-US" dirty="0" smtClean="0">
                <a:latin typeface="+mj-lt"/>
              </a:rPr>
              <a:t>entity, or a </a:t>
            </a:r>
            <a:r>
              <a:rPr lang="en-US" dirty="0">
                <a:latin typeface="+mj-lt"/>
              </a:rPr>
              <a:t>consortium of entities described </a:t>
            </a:r>
            <a:r>
              <a:rPr lang="en-US" dirty="0" smtClean="0">
                <a:latin typeface="+mj-lt"/>
              </a:rPr>
              <a:t>above to </a:t>
            </a:r>
            <a:r>
              <a:rPr lang="en-US" dirty="0">
                <a:latin typeface="+mj-lt"/>
              </a:rPr>
              <a:t>permit them to enhance the credit of charter schools so that the charter schools can access private-sector and other non-Federal capital in order to acquire, construct, and renovate facilities at a reasonable cost. </a:t>
            </a:r>
          </a:p>
          <a:p>
            <a:pPr eaLnBrk="1" hangingPunct="1">
              <a:defRPr/>
            </a:pPr>
            <a:endParaRPr lang="en-US"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52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83825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Credit Enhancement for Charter School Facilities</a:t>
            </a:r>
          </a:p>
        </p:txBody>
      </p:sp>
      <p:sp>
        <p:nvSpPr>
          <p:cNvPr id="3" name="Content Placeholder 2"/>
          <p:cNvSpPr>
            <a:spLocks noGrp="1"/>
          </p:cNvSpPr>
          <p:nvPr>
            <p:ph idx="1"/>
          </p:nvPr>
        </p:nvSpPr>
        <p:spPr/>
        <p:txBody>
          <a:bodyPr rtlCol="0">
            <a:normAutofit fontScale="77500" lnSpcReduction="20000"/>
          </a:bodyPr>
          <a:lstStyle/>
          <a:p>
            <a:pPr marL="0" indent="0" eaLnBrk="1" fontAlgn="auto" hangingPunct="1">
              <a:spcAft>
                <a:spcPts val="0"/>
              </a:spcAft>
              <a:buFont typeface="Arial" charset="0"/>
              <a:buNone/>
              <a:defRPr/>
            </a:pPr>
            <a:r>
              <a:rPr lang="en-US" sz="3600" dirty="0" smtClean="0">
                <a:latin typeface="+mj-lt"/>
              </a:rPr>
              <a:t>Since June 6, 2002, the U.S. Department of Education has awarded 31 grants </a:t>
            </a:r>
            <a:r>
              <a:rPr lang="en-US" sz="3600" dirty="0">
                <a:latin typeface="+mj-lt"/>
              </a:rPr>
              <a:t>totaling approximately $231 million</a:t>
            </a:r>
            <a:r>
              <a:rPr lang="en-US" sz="3600" dirty="0" smtClean="0">
                <a:latin typeface="+mj-lt"/>
              </a:rPr>
              <a:t> to 19 grant recipients. </a:t>
            </a:r>
          </a:p>
          <a:p>
            <a:pPr eaLnBrk="1" fontAlgn="auto" hangingPunct="1">
              <a:spcAft>
                <a:spcPts val="0"/>
              </a:spcAft>
              <a:buFont typeface="Arial" pitchFamily="34" charset="0"/>
              <a:buChar char="•"/>
              <a:defRPr/>
            </a:pPr>
            <a:endParaRPr lang="en-US" sz="3600" dirty="0">
              <a:latin typeface="+mj-lt"/>
            </a:endParaRPr>
          </a:p>
          <a:p>
            <a:pPr marL="0" indent="0" eaLnBrk="1" hangingPunct="1">
              <a:buFont typeface="Arial" charset="0"/>
              <a:buNone/>
              <a:defRPr/>
            </a:pPr>
            <a:r>
              <a:rPr lang="en-US" sz="3600" dirty="0">
                <a:latin typeface="+mj-lt"/>
              </a:rPr>
              <a:t>The cumulative accomplishments of these grantees ending September 30, 2010, include: </a:t>
            </a:r>
          </a:p>
          <a:p>
            <a:pPr eaLnBrk="1" hangingPunct="1">
              <a:defRPr/>
            </a:pPr>
            <a:r>
              <a:rPr lang="en-US" sz="3600" dirty="0" smtClean="0">
                <a:latin typeface="+mj-lt"/>
              </a:rPr>
              <a:t>providing </a:t>
            </a:r>
            <a:r>
              <a:rPr lang="en-US" sz="3600" dirty="0">
                <a:latin typeface="+mj-lt"/>
              </a:rPr>
              <a:t>379 charter schools, about 8 percent of charter schools nationwide, with access to financing to help them acquire, build, lease, or renovate school facilities; and </a:t>
            </a:r>
          </a:p>
          <a:p>
            <a:pPr eaLnBrk="1" hangingPunct="1">
              <a:defRPr/>
            </a:pPr>
            <a:r>
              <a:rPr lang="en-US" sz="3600" dirty="0">
                <a:latin typeface="+mj-lt"/>
              </a:rPr>
              <a:t>supporting or enabling $2.26 billion in total financing for charter school facilities. </a:t>
            </a:r>
          </a:p>
          <a:p>
            <a:pPr eaLnBrk="1" fontAlgn="auto" hangingPunct="1">
              <a:spcAft>
                <a:spcPts val="0"/>
              </a:spcAft>
              <a:buFont typeface="Arial" pitchFamily="34" charset="0"/>
              <a:buChar char="•"/>
              <a:defRPr/>
            </a:pPr>
            <a:endParaRPr lang="en-US"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53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22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Credit Enhancement for Charter School Facilities Resources</a:t>
            </a:r>
          </a:p>
        </p:txBody>
      </p:sp>
      <p:sp>
        <p:nvSpPr>
          <p:cNvPr id="3" name="Content Placeholder 2"/>
          <p:cNvSpPr>
            <a:spLocks noGrp="1"/>
          </p:cNvSpPr>
          <p:nvPr>
            <p:ph idx="1"/>
          </p:nvPr>
        </p:nvSpPr>
        <p:spPr>
          <a:xfrm>
            <a:off x="914400" y="1447800"/>
            <a:ext cx="7772400" cy="4800600"/>
          </a:xfrm>
        </p:spPr>
        <p:txBody>
          <a:bodyPr rtlCol="0">
            <a:normAutofit/>
          </a:bodyPr>
          <a:lstStyle/>
          <a:p>
            <a:pPr marL="0" indent="0" eaLnBrk="1" fontAlgn="auto" hangingPunct="1">
              <a:spcAft>
                <a:spcPts val="600"/>
              </a:spcAft>
              <a:buFont typeface="Arial" pitchFamily="34" charset="0"/>
              <a:buNone/>
              <a:defRPr/>
            </a:pPr>
            <a:r>
              <a:rPr lang="en-US" sz="2400" u="sng" dirty="0" smtClean="0">
                <a:solidFill>
                  <a:srgbClr val="130482"/>
                </a:solidFill>
              </a:rPr>
              <a:t>http://www2.ed.gov/programs/charterfacilities/resources.html </a:t>
            </a:r>
          </a:p>
          <a:p>
            <a:pPr eaLnBrk="1" fontAlgn="auto" hangingPunct="1">
              <a:spcBef>
                <a:spcPts val="1200"/>
              </a:spcBef>
              <a:spcAft>
                <a:spcPts val="600"/>
              </a:spcAft>
              <a:buFont typeface="Arial" pitchFamily="34" charset="0"/>
              <a:buChar char="•"/>
              <a:defRPr/>
            </a:pPr>
            <a:r>
              <a:rPr lang="en-US" sz="2400" dirty="0" smtClean="0"/>
              <a:t>Presentations from the 2010 National Charter School Facilities Institute can be found at: </a:t>
            </a:r>
            <a:r>
              <a:rPr lang="en-US" sz="2400" u="sng" dirty="0" smtClean="0">
                <a:solidFill>
                  <a:srgbClr val="130482"/>
                </a:solidFill>
              </a:rPr>
              <a:t>http://www.charterschoolcenter.org/event/2010-national-charter-school-facilities-institute</a:t>
            </a:r>
            <a:r>
              <a:rPr lang="en-US" sz="2400" dirty="0" smtClean="0"/>
              <a:t>.</a:t>
            </a:r>
          </a:p>
          <a:p>
            <a:pPr eaLnBrk="1" fontAlgn="auto" hangingPunct="1">
              <a:spcBef>
                <a:spcPts val="1200"/>
              </a:spcBef>
              <a:spcAft>
                <a:spcPts val="600"/>
              </a:spcAft>
              <a:buFont typeface="Arial" pitchFamily="34" charset="0"/>
              <a:buChar char="•"/>
              <a:defRPr/>
            </a:pPr>
            <a:r>
              <a:rPr lang="en-US" sz="2400" i="1" dirty="0" smtClean="0"/>
              <a:t>Charter School Facility Finance Landscape</a:t>
            </a:r>
            <a:r>
              <a:rPr lang="en-US" sz="2400" dirty="0" smtClean="0"/>
              <a:t>. This link provides access to an updated national survey of private and public providers of funding and finances for charter school facilities. </a:t>
            </a:r>
            <a:r>
              <a:rPr lang="en-US" sz="2400" u="sng" dirty="0" smtClean="0">
                <a:solidFill>
                  <a:srgbClr val="130482"/>
                </a:solidFill>
              </a:rPr>
              <a:t>http://www.lisc.org/section/ourwork/national/</a:t>
            </a:r>
            <a:br>
              <a:rPr lang="en-US" sz="2400" u="sng" dirty="0" smtClean="0">
                <a:solidFill>
                  <a:srgbClr val="130482"/>
                </a:solidFill>
              </a:rPr>
            </a:br>
            <a:r>
              <a:rPr lang="en-US" sz="2400" u="sng" dirty="0" smtClean="0">
                <a:solidFill>
                  <a:srgbClr val="130482"/>
                </a:solidFill>
              </a:rPr>
              <a:t>education/2010landscape</a:t>
            </a:r>
            <a:r>
              <a:rPr lang="en-US" sz="2400" dirty="0" smtClean="0"/>
              <a:t>.</a:t>
            </a:r>
          </a:p>
          <a:p>
            <a:pPr eaLnBrk="1" fontAlgn="auto" hangingPunct="1">
              <a:spcBef>
                <a:spcPts val="1200"/>
              </a:spcBef>
              <a:spcAft>
                <a:spcPts val="0"/>
              </a:spcAft>
              <a:buFont typeface="Arial" pitchFamily="34" charset="0"/>
              <a:buChar char="•"/>
              <a:defRPr/>
            </a:pPr>
            <a:endParaRPr lang="en-US" sz="2400" dirty="0" smtClean="0"/>
          </a:p>
          <a:p>
            <a:pPr marL="0" indent="0" eaLnBrk="1" fontAlgn="auto" hangingPunct="1">
              <a:spcBef>
                <a:spcPts val="1200"/>
              </a:spcBef>
              <a:spcAft>
                <a:spcPts val="0"/>
              </a:spcAft>
              <a:buFont typeface="Arial" pitchFamily="34" charset="0"/>
              <a:buNone/>
              <a:defRPr/>
            </a:pPr>
            <a:endParaRPr lang="en-US" sz="2400"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54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30259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rtlCol="0">
            <a:normAutofit/>
          </a:bodyPr>
          <a:lstStyle/>
          <a:p>
            <a:pPr eaLnBrk="1" fontAlgn="auto" hangingPunct="1">
              <a:spcAft>
                <a:spcPts val="0"/>
              </a:spcAft>
              <a:defRPr/>
            </a:pPr>
            <a:r>
              <a:rPr lang="en-US" b="1" dirty="0" smtClean="0"/>
              <a:t>National Leadership Grantees</a:t>
            </a:r>
          </a:p>
        </p:txBody>
      </p:sp>
      <p:sp>
        <p:nvSpPr>
          <p:cNvPr id="3" name="Content Placeholder 2"/>
          <p:cNvSpPr>
            <a:spLocks noGrp="1"/>
          </p:cNvSpPr>
          <p:nvPr>
            <p:ph idx="1"/>
          </p:nvPr>
        </p:nvSpPr>
        <p:spPr>
          <a:xfrm>
            <a:off x="304800" y="1447800"/>
            <a:ext cx="8686800" cy="4572000"/>
          </a:xfrm>
        </p:spPr>
        <p:txBody>
          <a:bodyPr rtlCol="0">
            <a:normAutofit fontScale="77500" lnSpcReduction="20000"/>
          </a:bodyPr>
          <a:lstStyle/>
          <a:p>
            <a:pPr marL="342900" indent="-342900" eaLnBrk="1" hangingPunct="1">
              <a:lnSpc>
                <a:spcPct val="120000"/>
              </a:lnSpc>
              <a:spcBef>
                <a:spcPts val="1200"/>
              </a:spcBef>
            </a:pPr>
            <a:r>
              <a:rPr lang="en-US" sz="4000" dirty="0" smtClean="0"/>
              <a:t>Building Charter School Quality</a:t>
            </a:r>
          </a:p>
          <a:p>
            <a:pPr marL="617538" lvl="1" indent="-342900" eaLnBrk="1" hangingPunct="1">
              <a:lnSpc>
                <a:spcPct val="120000"/>
              </a:lnSpc>
              <a:spcBef>
                <a:spcPts val="0"/>
              </a:spcBef>
            </a:pPr>
            <a:r>
              <a:rPr lang="en-US" sz="2900" dirty="0" smtClean="0"/>
              <a:t>The Colorado League of Charter Schools</a:t>
            </a:r>
          </a:p>
          <a:p>
            <a:pPr marL="617538" lvl="1" indent="-342900" eaLnBrk="1" hangingPunct="1">
              <a:lnSpc>
                <a:spcPct val="120000"/>
              </a:lnSpc>
              <a:spcBef>
                <a:spcPts val="0"/>
              </a:spcBef>
            </a:pPr>
            <a:r>
              <a:rPr lang="en-US" sz="2900" dirty="0" smtClean="0"/>
              <a:t>The Center for Research on Education Outcomes at Stanford University</a:t>
            </a:r>
          </a:p>
          <a:p>
            <a:pPr marL="617538" lvl="1" indent="-342900" eaLnBrk="1" hangingPunct="1">
              <a:lnSpc>
                <a:spcPct val="120000"/>
              </a:lnSpc>
              <a:spcBef>
                <a:spcPts val="0"/>
              </a:spcBef>
            </a:pPr>
            <a:r>
              <a:rPr lang="en-US" sz="2900" dirty="0" smtClean="0"/>
              <a:t>The National Alliance for Public Charter Schools</a:t>
            </a:r>
          </a:p>
          <a:p>
            <a:pPr marL="617538" lvl="1" indent="-342900" eaLnBrk="1" hangingPunct="1">
              <a:lnSpc>
                <a:spcPct val="120000"/>
              </a:lnSpc>
              <a:spcBef>
                <a:spcPts val="0"/>
              </a:spcBef>
            </a:pPr>
            <a:r>
              <a:rPr lang="en-US" sz="2900" dirty="0" smtClean="0"/>
              <a:t>The National Association of Charter School Authorizers</a:t>
            </a:r>
          </a:p>
          <a:p>
            <a:pPr marL="342900" indent="-342900" eaLnBrk="1" hangingPunct="1">
              <a:lnSpc>
                <a:spcPct val="120000"/>
              </a:lnSpc>
              <a:spcBef>
                <a:spcPts val="1200"/>
              </a:spcBef>
            </a:pPr>
            <a:r>
              <a:rPr lang="en-US" sz="4000" dirty="0" smtClean="0"/>
              <a:t>Arizona Charter Schools Association:                      Charter Starter Program</a:t>
            </a:r>
            <a:endParaRPr lang="en-US" sz="3800" dirty="0" smtClean="0"/>
          </a:p>
          <a:p>
            <a:pPr marL="342900" indent="-342900" eaLnBrk="1" hangingPunct="1">
              <a:lnSpc>
                <a:spcPct val="120000"/>
              </a:lnSpc>
              <a:spcBef>
                <a:spcPts val="1200"/>
              </a:spcBef>
            </a:pPr>
            <a:r>
              <a:rPr lang="en-US" sz="4000" dirty="0" smtClean="0"/>
              <a:t>Illinois Network of Charter Schools:                       Building Better Charter Schools Project</a:t>
            </a:r>
          </a:p>
          <a:p>
            <a:pPr marL="342900" indent="-342900" eaLnBrk="1" hangingPunct="1"/>
            <a:endParaRPr lang="en-US" sz="4000" dirty="0" smtClean="0"/>
          </a:p>
          <a:p>
            <a:pPr eaLnBrk="1" fontAlgn="auto" hangingPunct="1">
              <a:spcAft>
                <a:spcPts val="0"/>
              </a:spcAft>
              <a:buFont typeface="Arial" pitchFamily="34" charset="0"/>
              <a:buChar char="•"/>
              <a:defRPr/>
            </a:pPr>
            <a:endParaRPr lang="en-US" dirty="0" smtClean="0"/>
          </a:p>
        </p:txBody>
      </p:sp>
      <p:sp>
        <p:nvSpPr>
          <p:cNvPr id="5"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55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81490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274638"/>
            <a:ext cx="7772400" cy="1143000"/>
          </a:xfrm>
        </p:spPr>
        <p:txBody>
          <a:bodyPr/>
          <a:lstStyle/>
          <a:p>
            <a:pPr eaLnBrk="1" hangingPunct="1"/>
            <a:r>
              <a:rPr lang="en-US" b="1" dirty="0" smtClean="0"/>
              <a:t>Building Charter School Quality</a:t>
            </a:r>
          </a:p>
        </p:txBody>
      </p:sp>
      <p:sp>
        <p:nvSpPr>
          <p:cNvPr id="3" name="Content Placeholder 2"/>
          <p:cNvSpPr>
            <a:spLocks noGrp="1"/>
          </p:cNvSpPr>
          <p:nvPr>
            <p:ph idx="1"/>
          </p:nvPr>
        </p:nvSpPr>
        <p:spPr>
          <a:xfrm>
            <a:off x="685800" y="1447800"/>
            <a:ext cx="8001000" cy="4953000"/>
          </a:xfrm>
        </p:spPr>
        <p:txBody>
          <a:bodyPr rtlCol="0">
            <a:normAutofit fontScale="70000" lnSpcReduction="20000"/>
          </a:bodyPr>
          <a:lstStyle/>
          <a:p>
            <a:pPr marL="0" indent="0" eaLnBrk="1" fontAlgn="auto" hangingPunct="1">
              <a:spcAft>
                <a:spcPts val="0"/>
              </a:spcAft>
              <a:buFont typeface="Arial" charset="0"/>
              <a:buNone/>
              <a:defRPr/>
            </a:pPr>
            <a:r>
              <a:rPr lang="en-US" sz="3300" b="1" dirty="0" smtClean="0"/>
              <a:t>U.S. Department of Education Funding supported the creation of </a:t>
            </a:r>
            <a:r>
              <a:rPr lang="en-US" sz="3300" b="1" dirty="0"/>
              <a:t>a variety of </a:t>
            </a:r>
            <a:r>
              <a:rPr lang="en-US" sz="3300" b="1" dirty="0" smtClean="0"/>
              <a:t>Publications </a:t>
            </a:r>
            <a:r>
              <a:rPr lang="en-US" sz="3300" b="1" dirty="0"/>
              <a:t>and </a:t>
            </a:r>
            <a:r>
              <a:rPr lang="en-US" sz="3300" b="1" dirty="0" smtClean="0"/>
              <a:t>Tools for the charter sector:</a:t>
            </a:r>
          </a:p>
          <a:p>
            <a:pPr eaLnBrk="1" fontAlgn="auto" hangingPunct="1">
              <a:spcAft>
                <a:spcPts val="600"/>
              </a:spcAft>
              <a:buFont typeface="Arial" pitchFamily="34" charset="0"/>
              <a:buChar char="•"/>
              <a:defRPr/>
            </a:pPr>
            <a:r>
              <a:rPr lang="en-US" sz="3000" dirty="0"/>
              <a:t>Charter School Operators: </a:t>
            </a:r>
            <a:r>
              <a:rPr lang="en-US" sz="3000" b="1" u="sng" dirty="0">
                <a:solidFill>
                  <a:srgbClr val="130482"/>
                </a:solidFill>
              </a:rPr>
              <a:t>http://www.charterschoolquality.org/publications-tools/for-charter-schools/</a:t>
            </a:r>
          </a:p>
          <a:p>
            <a:pPr eaLnBrk="1" fontAlgn="auto" hangingPunct="1">
              <a:spcAft>
                <a:spcPts val="600"/>
              </a:spcAft>
              <a:buFont typeface="Arial" pitchFamily="34" charset="0"/>
              <a:buChar char="•"/>
              <a:defRPr/>
            </a:pPr>
            <a:r>
              <a:rPr lang="en-US" sz="3000" dirty="0"/>
              <a:t>Charter School Support Organizations: </a:t>
            </a:r>
            <a:r>
              <a:rPr lang="en-US" sz="3000" b="1" u="sng" dirty="0">
                <a:solidFill>
                  <a:srgbClr val="130482"/>
                </a:solidFill>
              </a:rPr>
              <a:t>http://www.charterschoolquality.org/publications-tools/for-charter-support-organizations/</a:t>
            </a:r>
          </a:p>
          <a:p>
            <a:pPr eaLnBrk="1" fontAlgn="auto" hangingPunct="1">
              <a:spcAft>
                <a:spcPts val="600"/>
              </a:spcAft>
              <a:buFont typeface="Arial" pitchFamily="34" charset="0"/>
              <a:buChar char="•"/>
              <a:defRPr/>
            </a:pPr>
            <a:r>
              <a:rPr lang="en-US" sz="3000" dirty="0"/>
              <a:t>Charter School Authorizers: </a:t>
            </a:r>
            <a:r>
              <a:rPr lang="en-US" sz="3000" b="1" u="sng" dirty="0">
                <a:solidFill>
                  <a:srgbClr val="130482"/>
                </a:solidFill>
              </a:rPr>
              <a:t>http://www.charterschoolquality.org/publications-tools/for-charter-authorizers/</a:t>
            </a:r>
          </a:p>
          <a:p>
            <a:pPr eaLnBrk="1" fontAlgn="auto" hangingPunct="1">
              <a:spcAft>
                <a:spcPts val="600"/>
              </a:spcAft>
              <a:buFont typeface="Arial" pitchFamily="34" charset="0"/>
              <a:buChar char="•"/>
              <a:defRPr/>
            </a:pPr>
            <a:r>
              <a:rPr lang="en-US" sz="3000" dirty="0"/>
              <a:t>State and Local Policy Makers: </a:t>
            </a:r>
            <a:r>
              <a:rPr lang="en-US" sz="3000" b="1" u="sng" dirty="0">
                <a:solidFill>
                  <a:srgbClr val="130482"/>
                </a:solidFill>
              </a:rPr>
              <a:t>http://www.charterschoolquality.org/publications-tools/for-charter-policymakers/</a:t>
            </a:r>
          </a:p>
          <a:p>
            <a:pPr lvl="1"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56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9382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74638"/>
            <a:ext cx="8305800" cy="1143000"/>
          </a:xfrm>
        </p:spPr>
        <p:txBody>
          <a:bodyPr>
            <a:noAutofit/>
          </a:bodyPr>
          <a:lstStyle/>
          <a:p>
            <a:pPr eaLnBrk="1" hangingPunct="1"/>
            <a:r>
              <a:rPr lang="en-US" sz="3600" b="1" dirty="0" smtClean="0"/>
              <a:t>Arizona Charter Schools Association: Charter Starter Program</a:t>
            </a:r>
          </a:p>
        </p:txBody>
      </p:sp>
      <p:sp>
        <p:nvSpPr>
          <p:cNvPr id="6147" name="Content Placeholder 2"/>
          <p:cNvSpPr>
            <a:spLocks noGrp="1"/>
          </p:cNvSpPr>
          <p:nvPr>
            <p:ph idx="1"/>
          </p:nvPr>
        </p:nvSpPr>
        <p:spPr>
          <a:xfrm>
            <a:off x="990600" y="1600200"/>
            <a:ext cx="8153400" cy="4525963"/>
          </a:xfrm>
        </p:spPr>
        <p:txBody>
          <a:bodyPr>
            <a:normAutofit/>
          </a:bodyPr>
          <a:lstStyle/>
          <a:p>
            <a:pPr eaLnBrk="1" hangingPunct="1"/>
            <a:r>
              <a:rPr lang="en-US" sz="3200" dirty="0"/>
              <a:t>Selective cohort </a:t>
            </a:r>
            <a:endParaRPr lang="en-US" sz="3200" dirty="0" smtClean="0"/>
          </a:p>
          <a:p>
            <a:pPr lvl="1" eaLnBrk="1" hangingPunct="1"/>
            <a:r>
              <a:rPr lang="en-US" sz="2800" dirty="0"/>
              <a:t>Application and interview based on core </a:t>
            </a:r>
            <a:r>
              <a:rPr lang="en-US" sz="2800" dirty="0" smtClean="0"/>
              <a:t>competencies</a:t>
            </a:r>
          </a:p>
          <a:p>
            <a:pPr eaLnBrk="1" hangingPunct="1"/>
            <a:r>
              <a:rPr lang="en-US" sz="3200" dirty="0" smtClean="0"/>
              <a:t>12 </a:t>
            </a:r>
            <a:r>
              <a:rPr lang="en-US" sz="3200" dirty="0"/>
              <a:t>months of intensive support </a:t>
            </a:r>
            <a:endParaRPr lang="en-US" sz="3200" dirty="0" smtClean="0"/>
          </a:p>
          <a:p>
            <a:pPr lvl="1" eaLnBrk="1" hangingPunct="1"/>
            <a:r>
              <a:rPr lang="en-US" sz="2800" dirty="0" smtClean="0"/>
              <a:t>Recorded </a:t>
            </a:r>
            <a:r>
              <a:rPr lang="en-US" sz="2800" dirty="0"/>
              <a:t>videos </a:t>
            </a:r>
            <a:endParaRPr lang="en-US" sz="2800" dirty="0" smtClean="0"/>
          </a:p>
          <a:p>
            <a:pPr lvl="1" eaLnBrk="1" hangingPunct="1"/>
            <a:r>
              <a:rPr lang="en-US" sz="2800" dirty="0" smtClean="0"/>
              <a:t>Full-day </a:t>
            </a:r>
            <a:r>
              <a:rPr lang="en-US" sz="2800" dirty="0"/>
              <a:t>training workshops </a:t>
            </a:r>
            <a:endParaRPr lang="en-US" sz="2800" dirty="0" smtClean="0"/>
          </a:p>
          <a:p>
            <a:pPr lvl="1" eaLnBrk="1" hangingPunct="1"/>
            <a:r>
              <a:rPr lang="en-US" sz="2800" dirty="0" smtClean="0"/>
              <a:t>Individualized </a:t>
            </a:r>
            <a:r>
              <a:rPr lang="en-US" sz="2800" dirty="0"/>
              <a:t>consulting </a:t>
            </a:r>
            <a:endParaRPr lang="en-US" sz="2800" dirty="0" smtClean="0"/>
          </a:p>
          <a:p>
            <a:pPr lvl="1" eaLnBrk="1" hangingPunct="1"/>
            <a:r>
              <a:rPr lang="en-US" sz="2800" dirty="0" smtClean="0"/>
              <a:t>School </a:t>
            </a:r>
            <a:r>
              <a:rPr lang="en-US" sz="2800" dirty="0"/>
              <a:t>visits </a:t>
            </a:r>
            <a:endParaRPr lang="en-US" sz="2800" dirty="0" smtClean="0"/>
          </a:p>
          <a:p>
            <a:pPr lvl="1" eaLnBrk="1" hangingPunct="1"/>
            <a:r>
              <a:rPr lang="en-US" sz="2800" dirty="0" smtClean="0"/>
              <a:t>Application </a:t>
            </a:r>
            <a:r>
              <a:rPr lang="en-US" sz="2800" dirty="0"/>
              <a:t>and grant writing support </a:t>
            </a: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57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66371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74638"/>
            <a:ext cx="8305800" cy="1143000"/>
          </a:xfrm>
        </p:spPr>
        <p:txBody>
          <a:bodyPr>
            <a:noAutofit/>
          </a:bodyPr>
          <a:lstStyle/>
          <a:p>
            <a:pPr eaLnBrk="1" hangingPunct="1"/>
            <a:r>
              <a:rPr lang="en-US" sz="3600" b="1" dirty="0" smtClean="0"/>
              <a:t>Illinois Network of Charter Schools:</a:t>
            </a:r>
            <a:br>
              <a:rPr lang="en-US" sz="3600" b="1" dirty="0" smtClean="0"/>
            </a:br>
            <a:r>
              <a:rPr lang="en-US" sz="3600" b="1" dirty="0" smtClean="0"/>
              <a:t>Building Better Charter Schools Project</a:t>
            </a:r>
          </a:p>
        </p:txBody>
      </p:sp>
      <p:sp>
        <p:nvSpPr>
          <p:cNvPr id="6147" name="Content Placeholder 2"/>
          <p:cNvSpPr>
            <a:spLocks noGrp="1"/>
          </p:cNvSpPr>
          <p:nvPr>
            <p:ph idx="1"/>
          </p:nvPr>
        </p:nvSpPr>
        <p:spPr>
          <a:xfrm>
            <a:off x="990600" y="1600200"/>
            <a:ext cx="8153400" cy="4525963"/>
          </a:xfrm>
        </p:spPr>
        <p:txBody>
          <a:bodyPr>
            <a:normAutofit/>
          </a:bodyPr>
          <a:lstStyle/>
          <a:p>
            <a:pPr eaLnBrk="1" hangingPunct="1"/>
            <a:r>
              <a:rPr lang="en-US" sz="2800" dirty="0" smtClean="0"/>
              <a:t>Regional public interest meetings</a:t>
            </a:r>
          </a:p>
          <a:p>
            <a:pPr eaLnBrk="1" hangingPunct="1"/>
            <a:r>
              <a:rPr lang="en-US" sz="2800" dirty="0" smtClean="0"/>
              <a:t>In-depth workshops</a:t>
            </a:r>
          </a:p>
          <a:p>
            <a:pPr eaLnBrk="1" hangingPunct="1"/>
            <a:r>
              <a:rPr lang="en-US" sz="2800" dirty="0" smtClean="0"/>
              <a:t>Webinars</a:t>
            </a:r>
          </a:p>
          <a:p>
            <a:pPr eaLnBrk="1" hangingPunct="1"/>
            <a:r>
              <a:rPr lang="en-US" sz="2800" dirty="0" smtClean="0"/>
              <a:t>Coach for local groups and design teams</a:t>
            </a:r>
          </a:p>
          <a:p>
            <a:pPr eaLnBrk="1" hangingPunct="1"/>
            <a:r>
              <a:rPr lang="en-US" sz="2800" dirty="0" smtClean="0"/>
              <a:t>Orientation sessions for school administrators and boards</a:t>
            </a:r>
          </a:p>
          <a:p>
            <a:pPr eaLnBrk="1" hangingPunct="1"/>
            <a:r>
              <a:rPr lang="en-US" sz="2800" dirty="0" smtClean="0"/>
              <a:t>Cross-community meetings.</a:t>
            </a: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58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56236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152400"/>
            <a:ext cx="7772400" cy="838200"/>
          </a:xfrm>
        </p:spPr>
        <p:txBody>
          <a:bodyPr/>
          <a:lstStyle/>
          <a:p>
            <a:pPr eaLnBrk="1" hangingPunct="1"/>
            <a:r>
              <a:rPr lang="en-US" b="1" dirty="0" smtClean="0"/>
              <a:t>Illinois Network of Charter Schools</a:t>
            </a:r>
          </a:p>
        </p:txBody>
      </p:sp>
      <p:sp>
        <p:nvSpPr>
          <p:cNvPr id="8195" name="Content Placeholder 2"/>
          <p:cNvSpPr>
            <a:spLocks noGrp="1"/>
          </p:cNvSpPr>
          <p:nvPr>
            <p:ph idx="1"/>
          </p:nvPr>
        </p:nvSpPr>
        <p:spPr>
          <a:xfrm>
            <a:off x="152400" y="914400"/>
            <a:ext cx="8915400" cy="5334000"/>
          </a:xfrm>
        </p:spPr>
        <p:txBody>
          <a:bodyPr/>
          <a:lstStyle/>
          <a:p>
            <a:pPr marL="0" indent="0">
              <a:buFont typeface="Arial" charset="0"/>
              <a:buNone/>
            </a:pPr>
            <a:r>
              <a:rPr lang="en-US" sz="2000" b="1" dirty="0" smtClean="0"/>
              <a:t>Paving a New Path: A Guidebook for Illinois Charter Public School Development</a:t>
            </a:r>
          </a:p>
          <a:p>
            <a:pPr marL="0" indent="0">
              <a:buFont typeface="Arial" charset="0"/>
              <a:buNone/>
            </a:pPr>
            <a:r>
              <a:rPr lang="en-US" sz="2000" i="1" dirty="0" smtClean="0"/>
              <a:t>Providing practical advice for the key phases of planning a charter school </a:t>
            </a:r>
            <a:r>
              <a:rPr lang="en-US" sz="2000" b="1" i="1" u="sng" dirty="0" smtClean="0">
                <a:solidFill>
                  <a:srgbClr val="130482"/>
                </a:solidFill>
              </a:rPr>
              <a:t>http://incschools.org/start_a_charter/charter_starter_program/PNP/</a:t>
            </a:r>
          </a:p>
          <a:p>
            <a:pPr marL="0" indent="0">
              <a:buFont typeface="Arial" charset="0"/>
              <a:buNone/>
            </a:pPr>
            <a:endParaRPr lang="en-US" sz="1000" i="1" dirty="0" smtClean="0"/>
          </a:p>
          <a:p>
            <a:pPr marL="0" indent="0">
              <a:buFont typeface="Arial" charset="0"/>
              <a:buNone/>
            </a:pPr>
            <a:r>
              <a:rPr lang="en-US" sz="2000" b="1" dirty="0" smtClean="0"/>
              <a:t>Charter Design Institute</a:t>
            </a:r>
          </a:p>
          <a:p>
            <a:pPr marL="0" indent="0">
              <a:buFont typeface="Arial" charset="0"/>
              <a:buNone/>
            </a:pPr>
            <a:r>
              <a:rPr lang="en-US" sz="2000" i="1" dirty="0" smtClean="0"/>
              <a:t>Providing in-depth training on charter school design for those interested in starting charter schools in Chicago and across the state. </a:t>
            </a:r>
          </a:p>
          <a:p>
            <a:pPr marL="0" indent="0">
              <a:buFont typeface="Arial" charset="0"/>
              <a:buNone/>
            </a:pPr>
            <a:r>
              <a:rPr lang="en-US" sz="2000" b="1" i="1" u="sng" dirty="0" smtClean="0">
                <a:solidFill>
                  <a:srgbClr val="130482"/>
                </a:solidFill>
              </a:rPr>
              <a:t>http://incschools.org/start_a_charter/charter_starter_program/design_institute/</a:t>
            </a:r>
          </a:p>
          <a:p>
            <a:pPr marL="0" indent="0">
              <a:buFont typeface="Arial" charset="0"/>
              <a:buNone/>
            </a:pPr>
            <a:endParaRPr lang="en-US" sz="1000" b="1" dirty="0" smtClean="0"/>
          </a:p>
          <a:p>
            <a:pPr marL="0" indent="0">
              <a:buFont typeface="Arial" charset="0"/>
              <a:buNone/>
            </a:pPr>
            <a:r>
              <a:rPr lang="en-US" sz="2000" b="1" dirty="0" smtClean="0"/>
              <a:t>INCS Charter Starter Consulting Program</a:t>
            </a:r>
          </a:p>
          <a:p>
            <a:pPr marL="0" indent="0">
              <a:buFont typeface="Arial" charset="0"/>
              <a:buNone/>
            </a:pPr>
            <a:r>
              <a:rPr lang="en-US" sz="2000" i="1" dirty="0" smtClean="0"/>
              <a:t>Charter Starter delivers customized, ongoing support to propel strong design teams forward in the charter application and post-approval implementation process. </a:t>
            </a:r>
          </a:p>
          <a:p>
            <a:pPr marL="0" indent="0">
              <a:buFont typeface="Arial" charset="0"/>
              <a:buNone/>
            </a:pPr>
            <a:r>
              <a:rPr lang="en-US" sz="2000" b="1" i="1" u="sng" dirty="0" smtClean="0">
                <a:solidFill>
                  <a:srgbClr val="130482"/>
                </a:solidFill>
              </a:rPr>
              <a:t>http://incschools.org/start_a_charter/charter_starter_program/consulting/</a:t>
            </a:r>
          </a:p>
          <a:p>
            <a:pPr marL="0" indent="0">
              <a:buFont typeface="Arial" charset="0"/>
              <a:buNone/>
            </a:pPr>
            <a:endParaRPr lang="en-US" sz="1000" i="1" dirty="0" smtClean="0"/>
          </a:p>
          <a:p>
            <a:pPr marL="0" indent="0">
              <a:buFont typeface="Arial" charset="0"/>
              <a:buNone/>
            </a:pPr>
            <a:r>
              <a:rPr lang="en-US" sz="2000" b="1" dirty="0" smtClean="0"/>
              <a:t>The Authorizer Primer: A Guide for Illinois School Districts </a:t>
            </a:r>
            <a:r>
              <a:rPr lang="en-US" sz="2000" b="1" i="1" u="sng" dirty="0" smtClean="0">
                <a:solidFill>
                  <a:srgbClr val="130482"/>
                </a:solidFill>
              </a:rPr>
              <a:t>http://incschools.org/docs/AuthorizersPrimer_final2.pdf</a:t>
            </a: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59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879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76200"/>
            <a:ext cx="8305800" cy="1143000"/>
          </a:xfrm>
        </p:spPr>
        <p:txBody>
          <a:bodyPr/>
          <a:lstStyle/>
          <a:p>
            <a:pPr eaLnBrk="1" hangingPunct="1"/>
            <a:r>
              <a:rPr lang="en-US" b="1" dirty="0" smtClean="0"/>
              <a:t>CSP – A History</a:t>
            </a:r>
          </a:p>
        </p:txBody>
      </p:sp>
      <p:sp>
        <p:nvSpPr>
          <p:cNvPr id="4" name="Slide Number Placeholder 3"/>
          <p:cNvSpPr>
            <a:spLocks noGrp="1"/>
          </p:cNvSpPr>
          <p:nvPr>
            <p:ph type="sldNum" sz="quarter" idx="12"/>
          </p:nvPr>
        </p:nvSpPr>
        <p:spPr/>
        <p:txBody>
          <a:bodyPr/>
          <a:lstStyle/>
          <a:p>
            <a:pPr>
              <a:defRPr/>
            </a:pPr>
            <a:fld id="{F9A54BDB-9CB2-4BF7-9AE2-FAAEF669A115}" type="slidenum">
              <a:rPr lang="en-US" smtClean="0"/>
              <a:pPr>
                <a:defRPr/>
              </a:pPr>
              <a:t>6</a:t>
            </a:fld>
            <a:endParaRPr lang="en-US"/>
          </a:p>
        </p:txBody>
      </p:sp>
      <p:sp>
        <p:nvSpPr>
          <p:cNvPr id="6" name="TextBox 5"/>
          <p:cNvSpPr txBox="1"/>
          <p:nvPr/>
        </p:nvSpPr>
        <p:spPr>
          <a:xfrm>
            <a:off x="609600" y="990600"/>
            <a:ext cx="8153400" cy="5324535"/>
          </a:xfrm>
          <a:prstGeom prst="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0"/>
              <a:tileRect/>
            </a:gradFill>
          </a:ln>
        </p:spPr>
        <p:txBody>
          <a:bodyPr>
            <a:spAutoFit/>
          </a:bodyPr>
          <a:lstStyle/>
          <a:p>
            <a:pPr>
              <a:defRPr/>
            </a:pPr>
            <a:r>
              <a:rPr lang="en-US" sz="2000" dirty="0">
                <a:solidFill>
                  <a:prstClr val="black"/>
                </a:solidFill>
                <a:latin typeface="Calibri" pitchFamily="34" charset="0"/>
              </a:rPr>
              <a:t>The Charter Schools Program began in the Office of Elementary and Secondary Education (OESE).</a:t>
            </a:r>
          </a:p>
          <a:p>
            <a:pPr>
              <a:defRPr/>
            </a:pPr>
            <a:endParaRPr lang="en-US" sz="2000" dirty="0">
              <a:solidFill>
                <a:prstClr val="black"/>
              </a:solidFill>
              <a:latin typeface="Calibri" pitchFamily="34" charset="0"/>
            </a:endParaRPr>
          </a:p>
          <a:p>
            <a:pPr>
              <a:defRPr/>
            </a:pPr>
            <a:r>
              <a:rPr lang="en-US" sz="2000" dirty="0">
                <a:solidFill>
                  <a:prstClr val="black"/>
                </a:solidFill>
                <a:latin typeface="Calibri" pitchFamily="34" charset="0"/>
              </a:rPr>
              <a:t>In 1995 the first SEA grant awards were made.</a:t>
            </a:r>
          </a:p>
          <a:p>
            <a:pPr>
              <a:defRPr/>
            </a:pPr>
            <a:endParaRPr lang="en-US" sz="2000" i="1" dirty="0">
              <a:solidFill>
                <a:prstClr val="black"/>
              </a:solidFill>
              <a:latin typeface="Calibri" pitchFamily="34" charset="0"/>
            </a:endParaRPr>
          </a:p>
          <a:p>
            <a:pPr>
              <a:defRPr/>
            </a:pPr>
            <a:r>
              <a:rPr lang="en-US" sz="2000" dirty="0">
                <a:solidFill>
                  <a:prstClr val="black"/>
                </a:solidFill>
                <a:latin typeface="Calibri" pitchFamily="34" charset="0"/>
              </a:rPr>
              <a:t>While grants could always be made to charter developers in States without a grant, the first specific non-SEA competition was run in 2002.</a:t>
            </a:r>
          </a:p>
          <a:p>
            <a:pPr>
              <a:defRPr/>
            </a:pPr>
            <a:endParaRPr lang="en-US" sz="2000" dirty="0">
              <a:solidFill>
                <a:prstClr val="black"/>
              </a:solidFill>
              <a:latin typeface="Calibri" pitchFamily="34" charset="0"/>
            </a:endParaRPr>
          </a:p>
          <a:p>
            <a:pPr>
              <a:defRPr/>
            </a:pPr>
            <a:r>
              <a:rPr lang="en-US" sz="2000" dirty="0">
                <a:solidFill>
                  <a:prstClr val="black"/>
                </a:solidFill>
                <a:latin typeface="Calibri" pitchFamily="34" charset="0"/>
              </a:rPr>
              <a:t>By 2003, the Office of Innovation and Improvement (OII) had been created.  The Charter Schools  Program was in Parental Options and Information (POI).  </a:t>
            </a:r>
          </a:p>
          <a:p>
            <a:pPr>
              <a:defRPr/>
            </a:pPr>
            <a:endParaRPr lang="en-US" sz="2000" dirty="0">
              <a:solidFill>
                <a:prstClr val="black"/>
              </a:solidFill>
              <a:latin typeface="Calibri" pitchFamily="34" charset="0"/>
            </a:endParaRPr>
          </a:p>
          <a:p>
            <a:pPr>
              <a:defRPr/>
            </a:pPr>
            <a:r>
              <a:rPr lang="en-US" sz="2000" dirty="0">
                <a:solidFill>
                  <a:prstClr val="black"/>
                </a:solidFill>
                <a:latin typeface="Calibri" pitchFamily="34" charset="0"/>
              </a:rPr>
              <a:t>The first National Leadership grant was awarded in 2003; subsequent competitions occurred in 2006 and 2010.  </a:t>
            </a:r>
          </a:p>
          <a:p>
            <a:pPr>
              <a:defRPr/>
            </a:pPr>
            <a:endParaRPr lang="en-US" sz="2000" dirty="0">
              <a:solidFill>
                <a:prstClr val="black"/>
              </a:solidFill>
              <a:latin typeface="Calibri" pitchFamily="34" charset="0"/>
            </a:endParaRPr>
          </a:p>
          <a:p>
            <a:pPr>
              <a:defRPr/>
            </a:pPr>
            <a:r>
              <a:rPr lang="en-US" sz="2000" dirty="0">
                <a:solidFill>
                  <a:prstClr val="black"/>
                </a:solidFill>
                <a:latin typeface="Calibri" pitchFamily="34" charset="0"/>
              </a:rPr>
              <a:t>In 2009 the Charter Schools Program became their own division.</a:t>
            </a:r>
          </a:p>
          <a:p>
            <a:pPr>
              <a:defRPr/>
            </a:pPr>
            <a:endParaRPr lang="en-US" sz="2000" dirty="0">
              <a:solidFill>
                <a:prstClr val="black"/>
              </a:solidFill>
              <a:latin typeface="Calibri" pitchFamily="34" charset="0"/>
            </a:endParaRPr>
          </a:p>
          <a:p>
            <a:pPr>
              <a:defRPr/>
            </a:pPr>
            <a:r>
              <a:rPr lang="en-US" sz="2000" dirty="0">
                <a:solidFill>
                  <a:prstClr val="black"/>
                </a:solidFill>
                <a:latin typeface="Calibri" pitchFamily="34" charset="0"/>
              </a:rPr>
              <a:t>CMO awards began in 2010.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20396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152400"/>
            <a:ext cx="7772400" cy="1295400"/>
          </a:xfrm>
        </p:spPr>
        <p:txBody>
          <a:bodyPr/>
          <a:lstStyle/>
          <a:p>
            <a:pPr algn="ctr" eaLnBrk="1" hangingPunct="1"/>
            <a:r>
              <a:rPr lang="en-US" b="1" dirty="0" smtClean="0"/>
              <a:t>U.S. Department of Education</a:t>
            </a:r>
            <a:br>
              <a:rPr lang="en-US" b="1" dirty="0" smtClean="0"/>
            </a:br>
            <a:r>
              <a:rPr lang="en-US" b="1" dirty="0" smtClean="0"/>
              <a:t>Charter Schools Program</a:t>
            </a:r>
          </a:p>
        </p:txBody>
      </p:sp>
      <p:sp>
        <p:nvSpPr>
          <p:cNvPr id="8195" name="Content Placeholder 2"/>
          <p:cNvSpPr>
            <a:spLocks noGrp="1"/>
          </p:cNvSpPr>
          <p:nvPr>
            <p:ph idx="1"/>
          </p:nvPr>
        </p:nvSpPr>
        <p:spPr>
          <a:xfrm>
            <a:off x="152400" y="1752600"/>
            <a:ext cx="8915400" cy="4343400"/>
          </a:xfrm>
        </p:spPr>
        <p:txBody>
          <a:bodyPr/>
          <a:lstStyle/>
          <a:p>
            <a:pPr marL="0" indent="0" algn="ctr">
              <a:buFont typeface="Arial" charset="0"/>
              <a:buNone/>
            </a:pPr>
            <a:r>
              <a:rPr lang="en-US" sz="2000" b="1" dirty="0" smtClean="0"/>
              <a:t>Erin Pfeltz</a:t>
            </a:r>
          </a:p>
          <a:p>
            <a:pPr marL="0" indent="0" algn="ctr">
              <a:buFont typeface="Arial" charset="0"/>
              <a:buNone/>
            </a:pPr>
            <a:r>
              <a:rPr lang="en-US" sz="2000" u="sng" dirty="0" smtClean="0">
                <a:solidFill>
                  <a:srgbClr val="130482"/>
                </a:solidFill>
              </a:rPr>
              <a:t>Erin.Pfeltz@ed.gov</a:t>
            </a:r>
          </a:p>
          <a:p>
            <a:pPr marL="0" indent="0" algn="ctr">
              <a:buFont typeface="Arial" charset="0"/>
              <a:buNone/>
            </a:pPr>
            <a:r>
              <a:rPr lang="en-US" sz="2000" dirty="0" smtClean="0"/>
              <a:t>(202)205-3525</a:t>
            </a:r>
          </a:p>
          <a:p>
            <a:pPr marL="0" indent="0" algn="ctr">
              <a:buFont typeface="Arial" charset="0"/>
              <a:buNone/>
            </a:pPr>
            <a:endParaRPr lang="en-US" sz="2000" dirty="0" smtClean="0"/>
          </a:p>
          <a:p>
            <a:pPr marL="0" indent="0" algn="ctr">
              <a:buFont typeface="Arial" charset="0"/>
              <a:buNone/>
            </a:pPr>
            <a:r>
              <a:rPr lang="en-US" sz="2000" b="1" dirty="0" smtClean="0"/>
              <a:t>LaShawndra Thornton</a:t>
            </a:r>
          </a:p>
          <a:p>
            <a:pPr marL="0" indent="0" algn="ctr">
              <a:buNone/>
            </a:pPr>
            <a:r>
              <a:rPr lang="en-US" sz="2000" u="sng" dirty="0" smtClean="0">
                <a:solidFill>
                  <a:srgbClr val="130482"/>
                </a:solidFill>
              </a:rPr>
              <a:t>LaShawndra.Thornton@ed.gov</a:t>
            </a:r>
          </a:p>
          <a:p>
            <a:pPr marL="0" indent="0" algn="ctr">
              <a:buNone/>
            </a:pPr>
            <a:r>
              <a:rPr lang="en-US" sz="2000" dirty="0" smtClean="0"/>
              <a:t>(202)453-5617</a:t>
            </a:r>
          </a:p>
          <a:p>
            <a:pPr marL="0" indent="0" algn="ctr">
              <a:buFont typeface="Arial" charset="0"/>
              <a:buNone/>
            </a:pPr>
            <a:endParaRPr lang="en-US" sz="2000" b="1" dirty="0" smtClean="0"/>
          </a:p>
          <a:p>
            <a:pPr marL="0" indent="0" algn="ctr">
              <a:buFont typeface="Arial" charset="0"/>
              <a:buNone/>
            </a:pPr>
            <a:r>
              <a:rPr lang="en-US" sz="2000" b="1" dirty="0" smtClean="0"/>
              <a:t>Kathryn Meeley</a:t>
            </a:r>
            <a:endParaRPr lang="en-US" sz="2000" b="1" dirty="0"/>
          </a:p>
          <a:p>
            <a:pPr marL="0" indent="0" algn="ctr">
              <a:buNone/>
            </a:pPr>
            <a:r>
              <a:rPr lang="en-US" sz="2000" u="sng" dirty="0" smtClean="0">
                <a:solidFill>
                  <a:srgbClr val="130482"/>
                </a:solidFill>
              </a:rPr>
              <a:t>Kathryn.Meeley@ed.gov</a:t>
            </a:r>
          </a:p>
          <a:p>
            <a:pPr marL="0" indent="0" algn="ctr">
              <a:buNone/>
            </a:pPr>
            <a:r>
              <a:rPr lang="en-US" sz="2000" dirty="0" smtClean="0"/>
              <a:t>(202)401-2266</a:t>
            </a:r>
            <a:endParaRPr lang="en-US" sz="2000" dirty="0"/>
          </a:p>
          <a:p>
            <a:pPr marL="0" indent="0">
              <a:buFont typeface="Arial" charset="0"/>
              <a:buNone/>
            </a:pPr>
            <a:endParaRPr lang="en-US" sz="2000" b="1" i="1" u="sng" dirty="0" smtClean="0">
              <a:solidFill>
                <a:srgbClr val="130482"/>
              </a:solidFill>
            </a:endParaRPr>
          </a:p>
        </p:txBody>
      </p:sp>
      <p:sp>
        <p:nvSpPr>
          <p:cNvPr id="4" name="Slide Number Placeholder 3"/>
          <p:cNvSpPr>
            <a:spLocks noGrp="1"/>
          </p:cNvSpPr>
          <p:nvPr>
            <p:ph type="sldNum" sz="quarter" idx="12"/>
          </p:nvPr>
        </p:nvSpPr>
        <p:spPr>
          <a:xfrm>
            <a:off x="146050" y="6210300"/>
            <a:ext cx="457200" cy="457200"/>
          </a:xfrm>
        </p:spPr>
        <p:txBody>
          <a:bodyPr/>
          <a:lstStyle/>
          <a:p>
            <a:pPr>
              <a:defRPr/>
            </a:pPr>
            <a:fld id="{E962D500-70FD-4707-A391-9634F9F53FE0}" type="slidenum">
              <a:rPr lang="en-US" smtClean="0"/>
              <a:pPr>
                <a:defRPr/>
              </a:pPr>
              <a:t>60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460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76200"/>
            <a:ext cx="8305800" cy="1143000"/>
          </a:xfrm>
        </p:spPr>
        <p:txBody>
          <a:bodyPr/>
          <a:lstStyle/>
          <a:p>
            <a:pPr eaLnBrk="1" hangingPunct="1"/>
            <a:r>
              <a:rPr lang="en-US" b="1" dirty="0" smtClean="0"/>
              <a:t>Legislative purpose</a:t>
            </a:r>
          </a:p>
        </p:txBody>
      </p:sp>
      <p:sp>
        <p:nvSpPr>
          <p:cNvPr id="3" name="Content Placeholder 2"/>
          <p:cNvSpPr>
            <a:spLocks noGrp="1"/>
          </p:cNvSpPr>
          <p:nvPr>
            <p:ph sz="quarter" idx="1"/>
          </p:nvPr>
        </p:nvSpPr>
        <p:spPr>
          <a:xfrm>
            <a:off x="152400" y="1143000"/>
            <a:ext cx="8839200" cy="5410200"/>
          </a:xfrm>
        </p:spPr>
        <p:txBody>
          <a:bodyPr>
            <a:normAutofit/>
          </a:bodyPr>
          <a:lstStyle/>
          <a:p>
            <a:pPr marL="0" indent="0" eaLnBrk="1" hangingPunct="1">
              <a:spcBef>
                <a:spcPts val="0"/>
              </a:spcBef>
              <a:buFont typeface="Arial" charset="0"/>
              <a:buNone/>
              <a:defRPr/>
            </a:pPr>
            <a:r>
              <a:rPr lang="en-US" sz="2200" dirty="0" smtClean="0">
                <a:cs typeface="Times New Roman" pitchFamily="18" charset="0"/>
              </a:rPr>
              <a:t>Part </a:t>
            </a:r>
            <a:r>
              <a:rPr lang="en-US" sz="2200" dirty="0">
                <a:cs typeface="Times New Roman" pitchFamily="18" charset="0"/>
              </a:rPr>
              <a:t>B – Public Charter Schools: </a:t>
            </a:r>
          </a:p>
          <a:p>
            <a:pPr marL="0" indent="0" eaLnBrk="1" hangingPunct="1">
              <a:spcBef>
                <a:spcPts val="0"/>
              </a:spcBef>
              <a:buFont typeface="Arial" charset="0"/>
              <a:buNone/>
              <a:defRPr/>
            </a:pPr>
            <a:r>
              <a:rPr lang="en-US" sz="2200" i="1" dirty="0">
                <a:cs typeface="Times New Roman" pitchFamily="18" charset="0"/>
              </a:rPr>
              <a:t>Subpart 1 – Charter Schools Program</a:t>
            </a:r>
          </a:p>
          <a:p>
            <a:pPr marL="0" indent="0" eaLnBrk="1" hangingPunct="1">
              <a:spcBef>
                <a:spcPct val="50000"/>
              </a:spcBef>
              <a:buFont typeface="Arial" charset="0"/>
              <a:buNone/>
              <a:defRPr/>
            </a:pPr>
            <a:r>
              <a:rPr lang="en-US" sz="2200" b="1" dirty="0">
                <a:cs typeface="Times New Roman" pitchFamily="18" charset="0"/>
              </a:rPr>
              <a:t>Section 5201</a:t>
            </a:r>
            <a:r>
              <a:rPr lang="en-US" sz="2200" dirty="0">
                <a:cs typeface="Times New Roman" pitchFamily="18" charset="0"/>
              </a:rPr>
              <a:t>: It is the purpose of this subpart to increase national understanding of the charter schools model by –</a:t>
            </a:r>
          </a:p>
          <a:p>
            <a:pPr marL="914400" lvl="1" indent="-457200" eaLnBrk="1" hangingPunct="1">
              <a:spcBef>
                <a:spcPct val="50000"/>
              </a:spcBef>
              <a:buFont typeface="+mj-lt"/>
              <a:buAutoNum type="arabicParenR"/>
              <a:defRPr/>
            </a:pPr>
            <a:r>
              <a:rPr lang="en-US" sz="2200" dirty="0">
                <a:solidFill>
                  <a:srgbClr val="000000"/>
                </a:solidFill>
                <a:cs typeface="Arial" charset="0"/>
              </a:rPr>
              <a:t>Providing financial assistance for the planning, program design, and initial implementation of charter schools;</a:t>
            </a:r>
          </a:p>
          <a:p>
            <a:pPr marL="914400" lvl="1" indent="-457200" eaLnBrk="1" hangingPunct="1">
              <a:spcBef>
                <a:spcPct val="50000"/>
              </a:spcBef>
              <a:buFont typeface="+mj-lt"/>
              <a:buAutoNum type="arabicParenR"/>
              <a:defRPr/>
            </a:pPr>
            <a:r>
              <a:rPr lang="en-US" sz="2200" dirty="0">
                <a:solidFill>
                  <a:srgbClr val="000000"/>
                </a:solidFill>
                <a:cs typeface="Arial" charset="0"/>
              </a:rPr>
              <a:t>Evaluating the effects of such schools, including the effects on students, student academic achievement, staff, and parents;</a:t>
            </a:r>
          </a:p>
          <a:p>
            <a:pPr marL="914400" lvl="1" indent="-457200" eaLnBrk="1" hangingPunct="1">
              <a:spcBef>
                <a:spcPct val="50000"/>
              </a:spcBef>
              <a:buFont typeface="+mj-lt"/>
              <a:buAutoNum type="arabicParenR"/>
              <a:defRPr/>
            </a:pPr>
            <a:r>
              <a:rPr lang="en-US" sz="2200" dirty="0">
                <a:solidFill>
                  <a:srgbClr val="000000"/>
                </a:solidFill>
                <a:cs typeface="Arial" charset="0"/>
              </a:rPr>
              <a:t>Expanding the number of high-quality charter schools available to students across the Nation; and</a:t>
            </a:r>
          </a:p>
          <a:p>
            <a:pPr marL="914400" lvl="1" indent="-457200" eaLnBrk="1" hangingPunct="1">
              <a:spcBef>
                <a:spcPct val="50000"/>
              </a:spcBef>
              <a:buFont typeface="+mj-lt"/>
              <a:buAutoNum type="arabicParenR"/>
              <a:defRPr/>
            </a:pPr>
            <a:r>
              <a:rPr lang="en-US" sz="2200" dirty="0">
                <a:solidFill>
                  <a:srgbClr val="000000"/>
                </a:solidFill>
                <a:cs typeface="Arial" charset="0"/>
              </a:rPr>
              <a:t>Encouraging the States to provide support to charter schools for facilities financing in an amount more nearly commensurate to the amount the States have typically provided for traditional public schools.  </a:t>
            </a:r>
          </a:p>
          <a:p>
            <a:pPr eaLnBrk="1" hangingPunct="1">
              <a:lnSpc>
                <a:spcPct val="90000"/>
              </a:lnSpc>
              <a:buFontTx/>
              <a:buNone/>
              <a:defRPr/>
            </a:pPr>
            <a:endParaRPr lang="en-US" sz="2800" dirty="0"/>
          </a:p>
        </p:txBody>
      </p:sp>
      <p:sp>
        <p:nvSpPr>
          <p:cNvPr id="4" name="Slide Number Placeholder 3"/>
          <p:cNvSpPr>
            <a:spLocks noGrp="1"/>
          </p:cNvSpPr>
          <p:nvPr>
            <p:ph type="sldNum" sz="quarter" idx="12"/>
          </p:nvPr>
        </p:nvSpPr>
        <p:spPr/>
        <p:txBody>
          <a:bodyPr/>
          <a:lstStyle/>
          <a:p>
            <a:pPr>
              <a:defRPr/>
            </a:pPr>
            <a:fld id="{7E3A1C5C-8A24-4EB9-9DD4-2282A0BA1AF6}"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4984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28600"/>
            <a:ext cx="8305800" cy="1143000"/>
          </a:xfrm>
        </p:spPr>
        <p:txBody>
          <a:bodyPr/>
          <a:lstStyle/>
          <a:p>
            <a:pPr eaLnBrk="1" hangingPunct="1"/>
            <a:r>
              <a:rPr lang="en-US" b="1" smtClean="0"/>
              <a:t>Mission</a:t>
            </a:r>
          </a:p>
        </p:txBody>
      </p:sp>
      <p:sp>
        <p:nvSpPr>
          <p:cNvPr id="3" name="Content Placeholder 2"/>
          <p:cNvSpPr>
            <a:spLocks noGrp="1"/>
          </p:cNvSpPr>
          <p:nvPr>
            <p:ph sz="quarter" idx="1"/>
          </p:nvPr>
        </p:nvSpPr>
        <p:spPr>
          <a:xfrm>
            <a:off x="457200" y="1676400"/>
            <a:ext cx="8382000" cy="3810000"/>
          </a:xfrm>
        </p:spPr>
        <p:txBody>
          <a:bodyPr/>
          <a:lstStyle/>
          <a:p>
            <a:pPr marL="0" indent="0" algn="ctr" eaLnBrk="1" hangingPunct="1">
              <a:buFont typeface="Arial" charset="0"/>
              <a:buNone/>
              <a:defRPr/>
            </a:pPr>
            <a:r>
              <a:rPr lang="en-US" sz="3600" dirty="0"/>
              <a:t>To support the creation, expansion, and improvement of high-quality charter schools across the nation. </a:t>
            </a:r>
            <a:endParaRPr lang="en-US" sz="3600" dirty="0" smtClean="0"/>
          </a:p>
          <a:p>
            <a:pPr eaLnBrk="1" hangingPunct="1">
              <a:lnSpc>
                <a:spcPct val="90000"/>
              </a:lnSpc>
              <a:buFontTx/>
              <a:buNone/>
              <a:defRPr/>
            </a:pPr>
            <a:endParaRPr lang="en-US" sz="2800" dirty="0"/>
          </a:p>
        </p:txBody>
      </p:sp>
      <p:sp>
        <p:nvSpPr>
          <p:cNvPr id="4" name="Slide Number Placeholder 3"/>
          <p:cNvSpPr>
            <a:spLocks noGrp="1"/>
          </p:cNvSpPr>
          <p:nvPr>
            <p:ph type="sldNum" sz="quarter" idx="12"/>
          </p:nvPr>
        </p:nvSpPr>
        <p:spPr/>
        <p:txBody>
          <a:bodyPr/>
          <a:lstStyle/>
          <a:p>
            <a:pPr>
              <a:defRPr/>
            </a:pPr>
            <a:fld id="{4F6DB779-9C3E-4FC3-8C0D-032BE5F1FE62}"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8741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152400"/>
            <a:ext cx="8305800" cy="1143000"/>
          </a:xfrm>
        </p:spPr>
        <p:txBody>
          <a:bodyPr/>
          <a:lstStyle/>
          <a:p>
            <a:pPr algn="ctr" eaLnBrk="1" hangingPunct="1"/>
            <a:r>
              <a:rPr lang="en-US" b="1" dirty="0" smtClean="0"/>
              <a:t>OII – Charter Schools Program</a:t>
            </a:r>
          </a:p>
        </p:txBody>
      </p:sp>
      <p:sp>
        <p:nvSpPr>
          <p:cNvPr id="4" name="Slide Number Placeholder 3"/>
          <p:cNvSpPr>
            <a:spLocks noGrp="1"/>
          </p:cNvSpPr>
          <p:nvPr>
            <p:ph type="sldNum" sz="quarter" idx="12"/>
          </p:nvPr>
        </p:nvSpPr>
        <p:spPr/>
        <p:txBody>
          <a:bodyPr/>
          <a:lstStyle/>
          <a:p>
            <a:pPr>
              <a:defRPr/>
            </a:pPr>
            <a:fld id="{BC7A0CB8-1F72-494B-9752-FC10BD133D01}" type="slidenum">
              <a:rPr lang="en-US" smtClean="0"/>
              <a:pPr>
                <a:defRPr/>
              </a:pPr>
              <a:t>9</a:t>
            </a:fld>
            <a:endParaRPr lang="en-US"/>
          </a:p>
        </p:txBody>
      </p:sp>
      <p:sp>
        <p:nvSpPr>
          <p:cNvPr id="6" name="TextBox 5"/>
          <p:cNvSpPr txBox="1"/>
          <p:nvPr/>
        </p:nvSpPr>
        <p:spPr>
          <a:xfrm>
            <a:off x="228600" y="990600"/>
            <a:ext cx="8610600" cy="4632037"/>
          </a:xfrm>
          <a:prstGeom prst="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0"/>
              <a:tileRect/>
            </a:gradFill>
          </a:ln>
        </p:spPr>
        <p:txBody>
          <a:bodyPr wrap="square">
            <a:spAutoFit/>
          </a:bodyPr>
          <a:lstStyle/>
          <a:p>
            <a:pPr marL="742950" lvl="1" indent="-285750">
              <a:spcAft>
                <a:spcPts val="600"/>
              </a:spcAft>
              <a:buFont typeface="Arial" pitchFamily="34" charset="0"/>
              <a:buChar char="•"/>
              <a:defRPr/>
            </a:pPr>
            <a:r>
              <a:rPr lang="en-US" sz="2400" dirty="0" smtClean="0">
                <a:solidFill>
                  <a:prstClr val="black"/>
                </a:solidFill>
                <a:latin typeface="Calibri" pitchFamily="34" charset="0"/>
              </a:rPr>
              <a:t>Charter </a:t>
            </a:r>
            <a:r>
              <a:rPr lang="en-US" sz="2400" dirty="0">
                <a:solidFill>
                  <a:prstClr val="black"/>
                </a:solidFill>
                <a:latin typeface="Calibri" pitchFamily="34" charset="0"/>
              </a:rPr>
              <a:t>School Program State Educational Agencies (SEA)</a:t>
            </a:r>
          </a:p>
          <a:p>
            <a:pPr marL="742950" lvl="1" indent="-285750">
              <a:spcAft>
                <a:spcPts val="600"/>
              </a:spcAft>
              <a:buFont typeface="Arial" pitchFamily="34" charset="0"/>
              <a:buChar char="•"/>
              <a:defRPr/>
            </a:pPr>
            <a:r>
              <a:rPr lang="en-US" sz="2400" dirty="0">
                <a:solidFill>
                  <a:prstClr val="black"/>
                </a:solidFill>
                <a:latin typeface="Calibri" pitchFamily="34" charset="0"/>
              </a:rPr>
              <a:t>Charter Schools Program Non-State Educational Agencies (Non-SEA)</a:t>
            </a:r>
          </a:p>
          <a:p>
            <a:pPr marL="742950" lvl="1" indent="-285750">
              <a:spcAft>
                <a:spcPts val="600"/>
              </a:spcAft>
              <a:buFont typeface="Arial" pitchFamily="34" charset="0"/>
              <a:buChar char="•"/>
              <a:defRPr/>
            </a:pPr>
            <a:r>
              <a:rPr lang="en-US" sz="2400" dirty="0">
                <a:solidFill>
                  <a:prstClr val="black"/>
                </a:solidFill>
                <a:latin typeface="Calibri" pitchFamily="34" charset="0"/>
              </a:rPr>
              <a:t>Charter Schools Program Non-State Educational Agencies (Non-SEA) Dissemination Grant</a:t>
            </a:r>
          </a:p>
          <a:p>
            <a:pPr marL="742950" lvl="1" indent="-285750">
              <a:spcAft>
                <a:spcPts val="600"/>
              </a:spcAft>
              <a:buFont typeface="Arial" pitchFamily="34" charset="0"/>
              <a:buChar char="•"/>
              <a:defRPr/>
            </a:pPr>
            <a:r>
              <a:rPr lang="en-US" sz="2400" dirty="0">
                <a:solidFill>
                  <a:prstClr val="black"/>
                </a:solidFill>
                <a:latin typeface="Calibri" pitchFamily="34" charset="0"/>
              </a:rPr>
              <a:t>Charter Schools Program Grants for Replications and Expansion of High-Quality Charter Schools</a:t>
            </a:r>
          </a:p>
          <a:p>
            <a:pPr marL="742950" lvl="1" indent="-285750">
              <a:spcAft>
                <a:spcPts val="600"/>
              </a:spcAft>
              <a:buFont typeface="Arial" pitchFamily="34" charset="0"/>
              <a:buChar char="•"/>
              <a:defRPr/>
            </a:pPr>
            <a:r>
              <a:rPr lang="en-US" sz="2400" dirty="0">
                <a:solidFill>
                  <a:prstClr val="black"/>
                </a:solidFill>
                <a:latin typeface="Calibri" pitchFamily="34" charset="0"/>
              </a:rPr>
              <a:t>Credit Enhancement for Charter School Facilities Program</a:t>
            </a:r>
          </a:p>
          <a:p>
            <a:pPr marL="742950" lvl="1" indent="-285750">
              <a:spcAft>
                <a:spcPts val="600"/>
              </a:spcAft>
              <a:buFont typeface="Arial" pitchFamily="34" charset="0"/>
              <a:buChar char="•"/>
              <a:defRPr/>
            </a:pPr>
            <a:r>
              <a:rPr lang="en-US" sz="2400" dirty="0">
                <a:solidFill>
                  <a:prstClr val="black"/>
                </a:solidFill>
                <a:latin typeface="Calibri" pitchFamily="34" charset="0"/>
              </a:rPr>
              <a:t>National Leadership Activities Grant</a:t>
            </a:r>
          </a:p>
          <a:p>
            <a:pPr marL="742950" lvl="1" indent="-285750">
              <a:spcAft>
                <a:spcPts val="600"/>
              </a:spcAft>
              <a:buFont typeface="Arial" pitchFamily="34" charset="0"/>
              <a:buChar char="•"/>
              <a:defRPr/>
            </a:pPr>
            <a:r>
              <a:rPr lang="en-US" sz="2400" dirty="0">
                <a:solidFill>
                  <a:prstClr val="black"/>
                </a:solidFill>
                <a:latin typeface="Calibri" pitchFamily="34" charset="0"/>
              </a:rPr>
              <a:t>State Charter School Facilities Incentive Grants</a:t>
            </a:r>
          </a:p>
          <a:p>
            <a:pPr>
              <a:spcAft>
                <a:spcPts val="600"/>
              </a:spcAft>
              <a:defRPr/>
            </a:pPr>
            <a:endParaRPr lang="en-US" sz="2000" b="1" dirty="0">
              <a:solidFill>
                <a:prstClr val="black"/>
              </a:solidFill>
              <a:latin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5202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SP 2009 Theme">
  <a:themeElements>
    <a:clrScheme name="Custom 6">
      <a:dk1>
        <a:sysClr val="windowText" lastClr="000000"/>
      </a:dk1>
      <a:lt1>
        <a:sysClr val="window" lastClr="FFFFFF"/>
      </a:lt1>
      <a:dk2>
        <a:srgbClr val="696464"/>
      </a:dk2>
      <a:lt2>
        <a:srgbClr val="E9E5DC"/>
      </a:lt2>
      <a:accent1>
        <a:srgbClr val="130482"/>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93AB41EE539E429C8FAFE52B9064EA" ma:contentTypeVersion="" ma:contentTypeDescription="Create a new document." ma:contentTypeScope="" ma:versionID="f4a2abf27026ac2bd2469e23d2cba909">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26640C-5CB4-403F-805D-829084C22FF0}">
  <ds:schemaRefs>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D0FB4AB-0A03-464B-B636-50450A2EF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61D8591-356E-4B3A-9856-8CC069465F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870</TotalTime>
  <Words>5110</Words>
  <Application>Microsoft Macintosh PowerPoint</Application>
  <PresentationFormat>On-screen Show (4:3)</PresentationFormat>
  <Paragraphs>689</Paragraphs>
  <Slides>60</Slides>
  <Notes>60</Notes>
  <HiddenSlides>0</HiddenSlides>
  <MMClips>0</MMClips>
  <ScaleCrop>false</ScaleCrop>
  <HeadingPairs>
    <vt:vector size="4" baseType="variant">
      <vt:variant>
        <vt:lpstr>Design Template</vt:lpstr>
      </vt:variant>
      <vt:variant>
        <vt:i4>1</vt:i4>
      </vt:variant>
      <vt:variant>
        <vt:lpstr>Slide Titles</vt:lpstr>
      </vt:variant>
      <vt:variant>
        <vt:i4>60</vt:i4>
      </vt:variant>
    </vt:vector>
  </HeadingPairs>
  <TitlesOfParts>
    <vt:vector size="61" baseType="lpstr">
      <vt:lpstr>CSP 2009 Theme</vt:lpstr>
      <vt:lpstr>Federal Funding Opportunities</vt:lpstr>
      <vt:lpstr>Overview</vt:lpstr>
      <vt:lpstr>Federal Funding Basics</vt:lpstr>
      <vt:lpstr>Overview – Office of Innovation Charter Schools Program</vt:lpstr>
      <vt:lpstr>OII Organization Chart</vt:lpstr>
      <vt:lpstr>CSP – A History</vt:lpstr>
      <vt:lpstr>Legislative purpose</vt:lpstr>
      <vt:lpstr>Mission</vt:lpstr>
      <vt:lpstr>OII – Charter Schools Program</vt:lpstr>
      <vt:lpstr>CSP Staff</vt:lpstr>
      <vt:lpstr>Federal Funding Sources</vt:lpstr>
      <vt:lpstr>Federal Funding Sources</vt:lpstr>
      <vt:lpstr>Federal Funding Sources cont.</vt:lpstr>
      <vt:lpstr>ED.gov Resources</vt:lpstr>
      <vt:lpstr>Other Funding Resources</vt:lpstr>
      <vt:lpstr>Slide 16</vt:lpstr>
      <vt:lpstr>Slide 17</vt:lpstr>
      <vt:lpstr>Slide 18</vt:lpstr>
      <vt:lpstr>GRANTS.GOV</vt:lpstr>
      <vt:lpstr>Grants.gov</vt:lpstr>
      <vt:lpstr>Grants.gov</vt:lpstr>
      <vt:lpstr>National Charter School Resource Center</vt:lpstr>
      <vt:lpstr>Slide 23</vt:lpstr>
      <vt:lpstr>Federal Opportunities – WHAT CAN YOU ACCESS?</vt:lpstr>
      <vt:lpstr>National Charter School Resource Center</vt:lpstr>
      <vt:lpstr>Investing in Innovation (i3)</vt:lpstr>
      <vt:lpstr>Investing in Innovation (i3) –  Current Examples from the Field</vt:lpstr>
      <vt:lpstr>Promise Neighborhoods: April 2012</vt:lpstr>
      <vt:lpstr>Promise Neighborhoods: April 2012</vt:lpstr>
      <vt:lpstr>Promise Neighborhoods: April 2012</vt:lpstr>
      <vt:lpstr>Promise Neighborhoods: April 2012</vt:lpstr>
      <vt:lpstr>Race to the Top District Competition  DRAFT Requirements</vt:lpstr>
      <vt:lpstr>Teacher Incentive Fund (TIF)</vt:lpstr>
      <vt:lpstr>Teacher Incentive Fund (TIF)</vt:lpstr>
      <vt:lpstr>Key Questions when Searching</vt:lpstr>
      <vt:lpstr>Key Questions</vt:lpstr>
      <vt:lpstr>Next Steps: Applying and Other Supports</vt:lpstr>
      <vt:lpstr>APPLYING</vt:lpstr>
      <vt:lpstr>Establish a Timeline</vt:lpstr>
      <vt:lpstr>Writing the Proposal</vt:lpstr>
      <vt:lpstr>Selection Criteria</vt:lpstr>
      <vt:lpstr>Need for Project</vt:lpstr>
      <vt:lpstr>Project Design</vt:lpstr>
      <vt:lpstr>Project Services</vt:lpstr>
      <vt:lpstr>Project Personnel</vt:lpstr>
      <vt:lpstr>Project Evaluation</vt:lpstr>
      <vt:lpstr>Project Budget</vt:lpstr>
      <vt:lpstr>Submitting the Application</vt:lpstr>
      <vt:lpstr>Grantee Responsibility</vt:lpstr>
      <vt:lpstr>Other Charter Support</vt:lpstr>
      <vt:lpstr>How Can I Find Money for Facilities?</vt:lpstr>
      <vt:lpstr>Credit Enhancement for Charter School Facilities</vt:lpstr>
      <vt:lpstr>Credit Enhancement for Charter School Facilities</vt:lpstr>
      <vt:lpstr>Credit Enhancement for Charter School Facilities Resources</vt:lpstr>
      <vt:lpstr>National Leadership Grantees</vt:lpstr>
      <vt:lpstr>Building Charter School Quality</vt:lpstr>
      <vt:lpstr>Arizona Charter Schools Association: Charter Starter Program</vt:lpstr>
      <vt:lpstr>Illinois Network of Charter Schools: Building Better Charter Schools Project</vt:lpstr>
      <vt:lpstr>Illinois Network of Charter Schools</vt:lpstr>
      <vt:lpstr>U.S. Department of Education Charter Schools Program</vt:lpstr>
    </vt:vector>
  </TitlesOfParts>
  <Company>U.S.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CSP SEA program</dc:title>
  <dc:creator>Kathryn Meeley</dc:creator>
  <cp:lastModifiedBy>Amanda Brice</cp:lastModifiedBy>
  <cp:revision>55</cp:revision>
  <cp:lastPrinted>2012-06-14T19:52:54Z</cp:lastPrinted>
  <dcterms:created xsi:type="dcterms:W3CDTF">2012-07-14T00:01:56Z</dcterms:created>
  <dcterms:modified xsi:type="dcterms:W3CDTF">2012-07-14T00:03:09Z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0x0101005493AB41EE539E429C8FAFE52B9064EA</vt:lpwstr>
  </property>
</Properties>
</file>