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83" r:id="rId2"/>
    <p:sldId id="259" r:id="rId3"/>
    <p:sldId id="277" r:id="rId4"/>
    <p:sldId id="260" r:id="rId5"/>
    <p:sldId id="265" r:id="rId6"/>
    <p:sldId id="280" r:id="rId7"/>
    <p:sldId id="261" r:id="rId8"/>
    <p:sldId id="278" r:id="rId9"/>
    <p:sldId id="263" r:id="rId10"/>
    <p:sldId id="264" r:id="rId11"/>
    <p:sldId id="266" r:id="rId12"/>
    <p:sldId id="267" r:id="rId13"/>
    <p:sldId id="268" r:id="rId14"/>
    <p:sldId id="279" r:id="rId15"/>
    <p:sldId id="269" r:id="rId16"/>
    <p:sldId id="270" r:id="rId17"/>
    <p:sldId id="276" r:id="rId18"/>
    <p:sldId id="273" r:id="rId19"/>
    <p:sldId id="274" r:id="rId20"/>
    <p:sldId id="275" r:id="rId21"/>
    <p:sldId id="271" r:id="rId22"/>
    <p:sldId id="272"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0CFDA-1F67-4FFD-8CB9-0C13D46A9856}" type="datetimeFigureOut">
              <a:rPr lang="en-US" smtClean="0"/>
              <a:t>12/18/2014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BB532-3DAD-4AF9-8F52-808E574E70C3}" type="slidenum">
              <a:rPr lang="en-US" smtClean="0"/>
              <a:t>‹#›</a:t>
            </a:fld>
            <a:endParaRPr lang="en-US" dirty="0"/>
          </a:p>
        </p:txBody>
      </p:sp>
    </p:spTree>
    <p:extLst>
      <p:ext uri="{BB962C8B-B14F-4D97-AF65-F5344CB8AC3E}">
        <p14:creationId xmlns:p14="http://schemas.microsoft.com/office/powerpoint/2010/main" val="292018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0D36689-02B6-4373-9F7E-708EA87B76B4}" type="datetime1">
              <a:rPr lang="en-US" smtClean="0"/>
              <a:t>12/18/2014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92BB36F-8FEB-45C1-A6B8-B242BB280D2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8AD391-6E8D-43E9-A54B-CC5CE512B743}" type="datetime1">
              <a:rPr lang="en-US" smtClean="0"/>
              <a:t>12/18/2014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2BB36F-8FEB-45C1-A6B8-B242BB280D2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70AD9A-75A4-4A32-8F7A-4F081F46F9E1}" type="datetime1">
              <a:rPr lang="en-US" smtClean="0"/>
              <a:t>12/18/2014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2BB36F-8FEB-45C1-A6B8-B242BB280D2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1A0C0-666D-4F9D-B082-B27513C1E385}" type="datetime1">
              <a:rPr lang="en-US" smtClean="0"/>
              <a:t>12/18/2014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2BB36F-8FEB-45C1-A6B8-B242BB280D26}"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7B0C05A-5BAE-4E0A-92CE-ECAD69630A4A}" type="datetime1">
              <a:rPr lang="en-US" smtClean="0"/>
              <a:t>12/18/2014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92BB36F-8FEB-45C1-A6B8-B242BB280D26}"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9482D47-8580-44D5-90AF-ED8D86393143}" type="datetime1">
              <a:rPr lang="en-US" smtClean="0"/>
              <a:t>12/18/2014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2BB36F-8FEB-45C1-A6B8-B242BB280D26}"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181A433-A62D-4997-A731-A54AC0852943}" type="datetime1">
              <a:rPr lang="en-US" smtClean="0"/>
              <a:t>12/18/2014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92BB36F-8FEB-45C1-A6B8-B242BB280D2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5808FAF-F58C-4930-817F-65640BA8F527}" type="datetime1">
              <a:rPr lang="en-US" smtClean="0"/>
              <a:t>12/18/2014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92BB36F-8FEB-45C1-A6B8-B242BB280D26}"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21B03CA-2F71-4BB5-85AB-36E726790EDB}" type="datetime1">
              <a:rPr lang="en-US" smtClean="0"/>
              <a:t>12/18/2014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92BB36F-8FEB-45C1-A6B8-B242BB280D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47A4BD1-809B-4A98-BE19-7621C6D57BE3}" type="datetime1">
              <a:rPr lang="en-US" smtClean="0"/>
              <a:t>12/18/2014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92BB36F-8FEB-45C1-A6B8-B242BB280D2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E2E0762-1D54-45BB-97BF-F07014F6D996}" type="datetime1">
              <a:rPr lang="en-US" smtClean="0"/>
              <a:t>12/18/2014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92BB36F-8FEB-45C1-A6B8-B242BB280D26}"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E5972C-2A11-4BFF-9929-983D37C0DCC8}" type="datetime1">
              <a:rPr lang="en-US" smtClean="0"/>
              <a:t>12/18/2014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92BB36F-8FEB-45C1-A6B8-B242BB280D2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ushcenter.org/george-w-bush-institute" TargetMode="External"/><Relationship Id="rId2" Type="http://schemas.openxmlformats.org/officeDocument/2006/relationships/hyperlink" Target="https://www.naesp.org/rethinking-principal-evalu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baltimorecityschools.org/" TargetMode="External"/><Relationship Id="rId2" Type="http://schemas.openxmlformats.org/officeDocument/2006/relationships/hyperlink" Target="http://www.achievementfirs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entoringeducators.com/" TargetMode="External"/><Relationship Id="rId2" Type="http://schemas.openxmlformats.org/officeDocument/2006/relationships/hyperlink" Target="http://www.linkedin.com/pub/allan-r-bonilla-ed-d/4/198/42/"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mailto:abonilla1@yaho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justintart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package" Target="../embeddings/Microsoft_Word_Document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I’m in the Principal’s Seat, Now What?</a:t>
            </a:r>
            <a:br>
              <a:rPr lang="en-US" dirty="0" smtClean="0"/>
            </a:br>
            <a:r>
              <a:rPr lang="en-US" dirty="0" smtClean="0"/>
              <a:t>Allan R. Bonilla, </a:t>
            </a:r>
            <a:r>
              <a:rPr lang="en-US" dirty="0" err="1" smtClean="0"/>
              <a:t>Ed.D</a:t>
            </a:r>
            <a:r>
              <a:rPr lang="en-US" dirty="0" smtClean="0"/>
              <a:t/>
            </a:r>
            <a:br>
              <a:rPr lang="en-US" dirty="0" smtClean="0"/>
            </a:br>
            <a:r>
              <a:rPr lang="en-US" dirty="0" smtClean="0"/>
              <a:t>coaching4educators.com</a:t>
            </a:r>
            <a:br>
              <a:rPr lang="en-US" dirty="0" smtClean="0"/>
            </a:b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92BB36F-8FEB-45C1-A6B8-B242BB280D26}" type="slidenum">
              <a:rPr lang="en-US" smtClean="0"/>
              <a:t>1</a:t>
            </a:fld>
            <a:endParaRPr lang="en-US" dirty="0"/>
          </a:p>
        </p:txBody>
      </p:sp>
    </p:spTree>
    <p:extLst>
      <p:ext uri="{BB962C8B-B14F-4D97-AF65-F5344CB8AC3E}">
        <p14:creationId xmlns:p14="http://schemas.microsoft.com/office/powerpoint/2010/main" val="3010355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Smart Delegation Leads to Cohesive Collaboration….</a:t>
            </a:r>
            <a:endParaRPr lang="en-US" dirty="0"/>
          </a:p>
        </p:txBody>
      </p:sp>
      <p:sp>
        <p:nvSpPr>
          <p:cNvPr id="3" name="Title 2"/>
          <p:cNvSpPr>
            <a:spLocks noGrp="1"/>
          </p:cNvSpPr>
          <p:nvPr>
            <p:ph type="title"/>
          </p:nvPr>
        </p:nvSpPr>
        <p:spPr/>
        <p:txBody>
          <a:bodyPr/>
          <a:lstStyle/>
          <a:p>
            <a:pPr algn="ctr"/>
            <a:r>
              <a:rPr lang="en-US" dirty="0" smtClean="0"/>
              <a:t>COLLABORATION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213" y="2209800"/>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613" y="431113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10</a:t>
            </a:fld>
            <a:endParaRPr lang="en-US"/>
          </a:p>
        </p:txBody>
      </p:sp>
    </p:spTree>
    <p:extLst>
      <p:ext uri="{BB962C8B-B14F-4D97-AF65-F5344CB8AC3E}">
        <p14:creationId xmlns:p14="http://schemas.microsoft.com/office/powerpoint/2010/main" val="2133479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Sign-up/area of interest</a:t>
            </a:r>
          </a:p>
          <a:p>
            <a:r>
              <a:rPr lang="en-US" dirty="0"/>
              <a:t> </a:t>
            </a:r>
            <a:r>
              <a:rPr lang="en-US" dirty="0" smtClean="0"/>
              <a:t>  Budget</a:t>
            </a:r>
          </a:p>
          <a:p>
            <a:r>
              <a:rPr lang="en-US" dirty="0"/>
              <a:t> </a:t>
            </a:r>
            <a:r>
              <a:rPr lang="en-US" dirty="0" smtClean="0"/>
              <a:t>  Curriculum</a:t>
            </a:r>
          </a:p>
          <a:p>
            <a:r>
              <a:rPr lang="en-US" dirty="0"/>
              <a:t> </a:t>
            </a:r>
            <a:r>
              <a:rPr lang="en-US" dirty="0" smtClean="0"/>
              <a:t>  Personnel</a:t>
            </a:r>
          </a:p>
          <a:p>
            <a:r>
              <a:rPr lang="en-US" dirty="0"/>
              <a:t> </a:t>
            </a:r>
            <a:r>
              <a:rPr lang="en-US" dirty="0" smtClean="0"/>
              <a:t>  Discipline</a:t>
            </a:r>
          </a:p>
          <a:p>
            <a:r>
              <a:rPr lang="en-US" dirty="0"/>
              <a:t> </a:t>
            </a:r>
            <a:r>
              <a:rPr lang="en-US" dirty="0" smtClean="0"/>
              <a:t>  Social</a:t>
            </a:r>
          </a:p>
          <a:p>
            <a:endParaRPr lang="en-US" dirty="0"/>
          </a:p>
          <a:p>
            <a:endParaRPr lang="en-US" dirty="0" smtClean="0"/>
          </a:p>
          <a:p>
            <a:r>
              <a:rPr lang="en-US" dirty="0" smtClean="0"/>
              <a:t>General monthly meeting/reports</a:t>
            </a:r>
          </a:p>
          <a:p>
            <a:endParaRPr lang="en-US" dirty="0"/>
          </a:p>
        </p:txBody>
      </p:sp>
      <p:sp>
        <p:nvSpPr>
          <p:cNvPr id="3" name="Title 2"/>
          <p:cNvSpPr>
            <a:spLocks noGrp="1"/>
          </p:cNvSpPr>
          <p:nvPr>
            <p:ph type="title"/>
          </p:nvPr>
        </p:nvSpPr>
        <p:spPr/>
        <p:txBody>
          <a:bodyPr>
            <a:normAutofit fontScale="90000"/>
          </a:bodyPr>
          <a:lstStyle/>
          <a:p>
            <a:pPr algn="ctr"/>
            <a:r>
              <a:rPr lang="en-US" dirty="0" smtClean="0"/>
              <a:t>School Based Management/Shared Decision Making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133600"/>
            <a:ext cx="48768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11</a:t>
            </a:fld>
            <a:endParaRPr lang="en-US"/>
          </a:p>
        </p:txBody>
      </p:sp>
    </p:spTree>
    <p:extLst>
      <p:ext uri="{BB962C8B-B14F-4D97-AF65-F5344CB8AC3E}">
        <p14:creationId xmlns:p14="http://schemas.microsoft.com/office/powerpoint/2010/main" val="348402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Attendance</a:t>
            </a:r>
          </a:p>
          <a:p>
            <a:r>
              <a:rPr lang="en-US" dirty="0" smtClean="0"/>
              <a:t>Block Schedule</a:t>
            </a:r>
          </a:p>
          <a:p>
            <a:r>
              <a:rPr lang="en-US" dirty="0" smtClean="0"/>
              <a:t>Middle School Conversion</a:t>
            </a:r>
          </a:p>
          <a:p>
            <a:r>
              <a:rPr lang="en-US" dirty="0" smtClean="0"/>
              <a:t>SARP</a:t>
            </a:r>
          </a:p>
          <a:p>
            <a:r>
              <a:rPr lang="en-US" dirty="0" smtClean="0"/>
              <a:t>Uniforms</a:t>
            </a:r>
          </a:p>
          <a:p>
            <a:r>
              <a:rPr lang="en-US" dirty="0" smtClean="0"/>
              <a:t>Report Cards</a:t>
            </a:r>
            <a:endParaRPr lang="en-US" dirty="0"/>
          </a:p>
        </p:txBody>
      </p:sp>
      <p:sp>
        <p:nvSpPr>
          <p:cNvPr id="3" name="Title 2"/>
          <p:cNvSpPr>
            <a:spLocks noGrp="1"/>
          </p:cNvSpPr>
          <p:nvPr>
            <p:ph type="title"/>
          </p:nvPr>
        </p:nvSpPr>
        <p:spPr/>
        <p:txBody>
          <a:bodyPr/>
          <a:lstStyle/>
          <a:p>
            <a:pPr algn="ctr"/>
            <a:r>
              <a:rPr lang="en-US" dirty="0" smtClean="0"/>
              <a:t>CHANGE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143000"/>
            <a:ext cx="23526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72590"/>
            <a:ext cx="33051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12</a:t>
            </a:fld>
            <a:endParaRPr lang="en-US"/>
          </a:p>
        </p:txBody>
      </p:sp>
    </p:spTree>
    <p:extLst>
      <p:ext uri="{BB962C8B-B14F-4D97-AF65-F5344CB8AC3E}">
        <p14:creationId xmlns:p14="http://schemas.microsoft.com/office/powerpoint/2010/main" val="1144351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b="1" dirty="0" smtClean="0"/>
              <a:t>“CELEBRATE WHAT YOU WANT TO SEE MORE OF” </a:t>
            </a:r>
          </a:p>
          <a:p>
            <a:pPr marL="109728" indent="0" algn="ctr">
              <a:buNone/>
            </a:pPr>
            <a:r>
              <a:rPr lang="en-US" sz="2400" dirty="0" smtClean="0"/>
              <a:t>Tom Peters, author of In </a:t>
            </a:r>
            <a:r>
              <a:rPr lang="en-US" sz="2400" u="sng" dirty="0" smtClean="0"/>
              <a:t>Search of Excellence </a:t>
            </a:r>
          </a:p>
          <a:p>
            <a:pPr marL="109728" indent="0" algn="ctr">
              <a:buNone/>
            </a:pPr>
            <a:endParaRPr lang="en-US" sz="2400" u="sng" dirty="0"/>
          </a:p>
          <a:p>
            <a:pPr marL="109728" indent="0" algn="ctr">
              <a:buNone/>
            </a:pPr>
            <a:r>
              <a:rPr lang="en-US" sz="2400" dirty="0" smtClean="0"/>
              <a:t>What do you want to see more of? </a:t>
            </a:r>
            <a:endParaRPr lang="en-US" sz="2400" dirty="0"/>
          </a:p>
        </p:txBody>
      </p:sp>
      <p:sp>
        <p:nvSpPr>
          <p:cNvPr id="3" name="Title 2"/>
          <p:cNvSpPr>
            <a:spLocks noGrp="1"/>
          </p:cNvSpPr>
          <p:nvPr>
            <p:ph type="title"/>
          </p:nvPr>
        </p:nvSpPr>
        <p:spPr/>
        <p:txBody>
          <a:bodyPr/>
          <a:lstStyle/>
          <a:p>
            <a:pPr algn="ctr"/>
            <a:r>
              <a:rPr lang="en-US" smtClean="0"/>
              <a:t>CELEBRATION</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05237"/>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038600"/>
            <a:ext cx="19431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13</a:t>
            </a:fld>
            <a:endParaRPr lang="en-US"/>
          </a:p>
        </p:txBody>
      </p:sp>
    </p:spTree>
    <p:extLst>
      <p:ext uri="{BB962C8B-B14F-4D97-AF65-F5344CB8AC3E}">
        <p14:creationId xmlns:p14="http://schemas.microsoft.com/office/powerpoint/2010/main" val="1178794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092BB36F-8FEB-45C1-A6B8-B242BB280D26}" type="slidenum">
              <a:rPr lang="en-US" smtClean="0"/>
              <a:t>14</a:t>
            </a:fld>
            <a:endParaRPr lang="en-US" dirty="0"/>
          </a:p>
        </p:txBody>
      </p:sp>
      <p:sp>
        <p:nvSpPr>
          <p:cNvPr id="4" name="Title 3"/>
          <p:cNvSpPr>
            <a:spLocks noGrp="1"/>
          </p:cNvSpPr>
          <p:nvPr>
            <p:ph type="title"/>
          </p:nvPr>
        </p:nvSpPr>
        <p:spPr/>
        <p:txBody>
          <a:bodyPr>
            <a:normAutofit fontScale="90000"/>
          </a:bodyPr>
          <a:lstStyle/>
          <a:p>
            <a:pPr algn="ctr"/>
            <a:r>
              <a:rPr lang="en-US" dirty="0" smtClean="0"/>
              <a:t>Mary Kay Ashe</a:t>
            </a:r>
            <a:br>
              <a:rPr lang="en-US" dirty="0" smtClean="0"/>
            </a:br>
            <a:r>
              <a:rPr lang="en-US" sz="3200" dirty="0" smtClean="0"/>
              <a:t>Inspirational Business Leader/Founder of Mary Kay Cosmetics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971800"/>
            <a:ext cx="267929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64608"/>
            <a:ext cx="3657600" cy="230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589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Attendance</a:t>
            </a:r>
          </a:p>
          <a:p>
            <a:r>
              <a:rPr lang="en-US" b="1" dirty="0" smtClean="0"/>
              <a:t>Honor Roll</a:t>
            </a:r>
          </a:p>
          <a:p>
            <a:r>
              <a:rPr lang="en-US" b="1" dirty="0" smtClean="0"/>
              <a:t>TV</a:t>
            </a:r>
          </a:p>
          <a:p>
            <a:r>
              <a:rPr lang="en-US" b="1" dirty="0" smtClean="0"/>
              <a:t>Birthdays</a:t>
            </a:r>
          </a:p>
          <a:p>
            <a:r>
              <a:rPr lang="en-US" b="1" dirty="0" smtClean="0"/>
              <a:t>Holidays</a:t>
            </a:r>
          </a:p>
          <a:p>
            <a:r>
              <a:rPr lang="en-US" b="1" dirty="0" smtClean="0"/>
              <a:t>Student of the Month</a:t>
            </a:r>
          </a:p>
          <a:p>
            <a:r>
              <a:rPr lang="en-US" b="1" dirty="0" smtClean="0"/>
              <a:t>Milestones</a:t>
            </a:r>
            <a:endParaRPr lang="en-US" b="1" dirty="0"/>
          </a:p>
        </p:txBody>
      </p:sp>
      <p:sp>
        <p:nvSpPr>
          <p:cNvPr id="3" name="Title 2"/>
          <p:cNvSpPr>
            <a:spLocks noGrp="1"/>
          </p:cNvSpPr>
          <p:nvPr>
            <p:ph type="title"/>
          </p:nvPr>
        </p:nvSpPr>
        <p:spPr/>
        <p:txBody>
          <a:bodyPr/>
          <a:lstStyle/>
          <a:p>
            <a:pPr algn="ctr"/>
            <a:r>
              <a:rPr lang="en-US" dirty="0" smtClean="0"/>
              <a:t>Teachers, Students, Parents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47934"/>
            <a:ext cx="2286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264795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42897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15</a:t>
            </a:fld>
            <a:endParaRPr lang="en-US"/>
          </a:p>
        </p:txBody>
      </p:sp>
    </p:spTree>
    <p:extLst>
      <p:ext uri="{BB962C8B-B14F-4D97-AF65-F5344CB8AC3E}">
        <p14:creationId xmlns:p14="http://schemas.microsoft.com/office/powerpoint/2010/main" val="3879102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smtClean="0"/>
              <a:t>The foundation upon which everything is built.</a:t>
            </a:r>
            <a:endParaRPr lang="en-US" b="1" dirty="0"/>
          </a:p>
        </p:txBody>
      </p:sp>
      <p:sp>
        <p:nvSpPr>
          <p:cNvPr id="3" name="Title 2"/>
          <p:cNvSpPr>
            <a:spLocks noGrp="1"/>
          </p:cNvSpPr>
          <p:nvPr>
            <p:ph type="title"/>
          </p:nvPr>
        </p:nvSpPr>
        <p:spPr/>
        <p:txBody>
          <a:bodyPr/>
          <a:lstStyle/>
          <a:p>
            <a:pPr algn="ctr"/>
            <a:r>
              <a:rPr lang="en-US" dirty="0" smtClean="0"/>
              <a:t>CULTURE &amp; CLIMATE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57463"/>
            <a:ext cx="5562600" cy="270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16</a:t>
            </a:fld>
            <a:endParaRPr lang="en-US"/>
          </a:p>
        </p:txBody>
      </p:sp>
    </p:spTree>
    <p:extLst>
      <p:ext uri="{BB962C8B-B14F-4D97-AF65-F5344CB8AC3E}">
        <p14:creationId xmlns:p14="http://schemas.microsoft.com/office/powerpoint/2010/main" val="1146896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b="1" dirty="0" smtClean="0"/>
              <a:t>“Genuine school reform must be built on </a:t>
            </a:r>
            <a:r>
              <a:rPr lang="en-US" b="1" u="sng" dirty="0" smtClean="0"/>
              <a:t>hope</a:t>
            </a:r>
            <a:r>
              <a:rPr lang="en-US" dirty="0" smtClean="0"/>
              <a:t>, </a:t>
            </a:r>
            <a:r>
              <a:rPr lang="en-US" b="1" dirty="0" smtClean="0"/>
              <a:t>not fear; on </a:t>
            </a:r>
            <a:r>
              <a:rPr lang="en-US" b="1" u="sng" dirty="0" smtClean="0"/>
              <a:t>encouragement</a:t>
            </a:r>
            <a:r>
              <a:rPr lang="en-US" b="1" dirty="0" smtClean="0"/>
              <a:t>, not threats; on </a:t>
            </a:r>
            <a:r>
              <a:rPr lang="en-US" b="1" u="sng" dirty="0" smtClean="0"/>
              <a:t>inspiration</a:t>
            </a:r>
            <a:r>
              <a:rPr lang="en-US" b="1" dirty="0" smtClean="0"/>
              <a:t>, not compulsion; on </a:t>
            </a:r>
            <a:r>
              <a:rPr lang="en-US" b="1" u="sng" dirty="0" smtClean="0"/>
              <a:t>trust</a:t>
            </a:r>
            <a:r>
              <a:rPr lang="en-US" b="1" dirty="0" smtClean="0"/>
              <a:t>, not carrots and sticks; on </a:t>
            </a:r>
            <a:r>
              <a:rPr lang="en-US" b="1" u="sng" dirty="0" smtClean="0"/>
              <a:t>belief</a:t>
            </a:r>
            <a:r>
              <a:rPr lang="en-US" b="1" dirty="0" smtClean="0"/>
              <a:t> in the dignity of the human person; not a slavish devotion to data; on </a:t>
            </a:r>
            <a:r>
              <a:rPr lang="en-US" b="1" u="sng" dirty="0" smtClean="0"/>
              <a:t>support</a:t>
            </a:r>
            <a:r>
              <a:rPr lang="en-US" b="1" dirty="0" smtClean="0"/>
              <a:t> and mutual </a:t>
            </a:r>
            <a:r>
              <a:rPr lang="en-US" b="1" u="sng" dirty="0" smtClean="0"/>
              <a:t>respect</a:t>
            </a:r>
            <a:r>
              <a:rPr lang="en-US" b="1" dirty="0" smtClean="0"/>
              <a:t>, not a regime of punishment and blame. To be lasting, school reform must rely on collaboration and teamwork among students, parents, teachers, principals, administrators and local communities.”</a:t>
            </a:r>
          </a:p>
          <a:p>
            <a:pPr algn="just"/>
            <a:endParaRPr lang="en-US" b="1" dirty="0"/>
          </a:p>
        </p:txBody>
      </p:sp>
      <p:sp>
        <p:nvSpPr>
          <p:cNvPr id="3" name="Slide Number Placeholder 2"/>
          <p:cNvSpPr>
            <a:spLocks noGrp="1"/>
          </p:cNvSpPr>
          <p:nvPr>
            <p:ph type="sldNum" sz="quarter" idx="12"/>
          </p:nvPr>
        </p:nvSpPr>
        <p:spPr/>
        <p:txBody>
          <a:bodyPr/>
          <a:lstStyle/>
          <a:p>
            <a:fld id="{092BB36F-8FEB-45C1-A6B8-B242BB280D26}" type="slidenum">
              <a:rPr lang="en-US" smtClean="0"/>
              <a:t>17</a:t>
            </a:fld>
            <a:endParaRPr lang="en-US" dirty="0"/>
          </a:p>
        </p:txBody>
      </p:sp>
      <p:sp>
        <p:nvSpPr>
          <p:cNvPr id="4" name="Title 3"/>
          <p:cNvSpPr>
            <a:spLocks noGrp="1"/>
          </p:cNvSpPr>
          <p:nvPr>
            <p:ph type="title"/>
          </p:nvPr>
        </p:nvSpPr>
        <p:spPr/>
        <p:txBody>
          <a:bodyPr>
            <a:normAutofit/>
          </a:bodyPr>
          <a:lstStyle/>
          <a:p>
            <a:pPr algn="ctr"/>
            <a:r>
              <a:rPr lang="en-US" sz="3200" dirty="0" smtClean="0"/>
              <a:t>Diane </a:t>
            </a:r>
            <a:r>
              <a:rPr lang="en-US" sz="3200" dirty="0" err="1" smtClean="0"/>
              <a:t>Ravitch</a:t>
            </a:r>
            <a:r>
              <a:rPr lang="en-US" sz="3200" dirty="0" smtClean="0"/>
              <a:t>,  </a:t>
            </a:r>
            <a:r>
              <a:rPr lang="en-US" sz="3200" u="sng" dirty="0" smtClean="0"/>
              <a:t>Reign of Error</a:t>
            </a:r>
            <a:r>
              <a:rPr lang="en-US" sz="3200" dirty="0" smtClean="0"/>
              <a:t> </a:t>
            </a:r>
            <a:endParaRPr lang="en-US" sz="3200" dirty="0"/>
          </a:p>
        </p:txBody>
      </p:sp>
    </p:spTree>
    <p:extLst>
      <p:ext uri="{BB962C8B-B14F-4D97-AF65-F5344CB8AC3E}">
        <p14:creationId xmlns:p14="http://schemas.microsoft.com/office/powerpoint/2010/main" val="3821783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u="sng" dirty="0" smtClean="0"/>
              <a:t>Rethinking Principal Evaluation</a:t>
            </a:r>
            <a:r>
              <a:rPr lang="en-US" b="1" dirty="0"/>
              <a:t> (NAESP/NASSP) </a:t>
            </a:r>
            <a:r>
              <a:rPr lang="en-US" b="1" dirty="0">
                <a:hlinkClick r:id="rId2"/>
              </a:rPr>
              <a:t>https://</a:t>
            </a:r>
            <a:r>
              <a:rPr lang="en-US" b="1" dirty="0" smtClean="0">
                <a:hlinkClick r:id="rId2"/>
              </a:rPr>
              <a:t>www.naesp.org/rethinking-principal-evaluation</a:t>
            </a:r>
            <a:endParaRPr lang="en-US" b="1" dirty="0" smtClean="0"/>
          </a:p>
          <a:p>
            <a:r>
              <a:rPr lang="en-US" b="1" dirty="0" smtClean="0"/>
              <a:t>Culture…one of six domains</a:t>
            </a:r>
          </a:p>
          <a:p>
            <a:endParaRPr lang="en-US" b="1" dirty="0"/>
          </a:p>
          <a:p>
            <a:r>
              <a:rPr lang="en-US" b="1" dirty="0" smtClean="0"/>
              <a:t>George W. Bush Institute</a:t>
            </a:r>
          </a:p>
          <a:p>
            <a:pPr marL="109728" indent="0">
              <a:buNone/>
            </a:pPr>
            <a:r>
              <a:rPr lang="en-US" b="1" dirty="0" smtClean="0"/>
              <a:t>“Forty-Three states include  </a:t>
            </a:r>
            <a:r>
              <a:rPr lang="en-US" b="1" u="sng" dirty="0" smtClean="0"/>
              <a:t>developing a positive school culture</a:t>
            </a:r>
            <a:r>
              <a:rPr lang="en-US" b="1" dirty="0" smtClean="0"/>
              <a:t> in their standards for principals</a:t>
            </a:r>
            <a:r>
              <a:rPr lang="en-US" b="1" dirty="0"/>
              <a:t>”. </a:t>
            </a:r>
            <a:r>
              <a:rPr lang="en-US" b="1" dirty="0">
                <a:hlinkClick r:id="rId3"/>
              </a:rPr>
              <a:t>http://</a:t>
            </a:r>
            <a:r>
              <a:rPr lang="en-US" b="1" dirty="0" smtClean="0">
                <a:hlinkClick r:id="rId3"/>
              </a:rPr>
              <a:t>www.bushcenter.org/george-w-bush-institute</a:t>
            </a:r>
            <a:r>
              <a:rPr lang="en-US" b="1" dirty="0" smtClean="0"/>
              <a:t> </a:t>
            </a:r>
            <a:endParaRPr lang="en-US" b="1" dirty="0"/>
          </a:p>
        </p:txBody>
      </p:sp>
      <p:sp>
        <p:nvSpPr>
          <p:cNvPr id="3" name="Title 2"/>
          <p:cNvSpPr>
            <a:spLocks noGrp="1"/>
          </p:cNvSpPr>
          <p:nvPr>
            <p:ph type="title"/>
          </p:nvPr>
        </p:nvSpPr>
        <p:spPr/>
        <p:txBody>
          <a:bodyPr/>
          <a:lstStyle/>
          <a:p>
            <a:pPr algn="ctr"/>
            <a:r>
              <a:rPr lang="en-US" dirty="0" smtClean="0"/>
              <a:t>How Important is it?</a:t>
            </a:r>
            <a:endParaRPr lang="en-US" dirty="0"/>
          </a:p>
        </p:txBody>
      </p:sp>
      <p:sp>
        <p:nvSpPr>
          <p:cNvPr id="4" name="Slide Number Placeholder 3"/>
          <p:cNvSpPr>
            <a:spLocks noGrp="1"/>
          </p:cNvSpPr>
          <p:nvPr>
            <p:ph type="sldNum" sz="quarter" idx="12"/>
          </p:nvPr>
        </p:nvSpPr>
        <p:spPr/>
        <p:txBody>
          <a:bodyPr/>
          <a:lstStyle/>
          <a:p>
            <a:fld id="{092BB36F-8FEB-45C1-A6B8-B242BB280D26}" type="slidenum">
              <a:rPr lang="en-US" smtClean="0"/>
              <a:t>18</a:t>
            </a:fld>
            <a:endParaRPr lang="en-US"/>
          </a:p>
        </p:txBody>
      </p:sp>
    </p:spTree>
    <p:extLst>
      <p:ext uri="{BB962C8B-B14F-4D97-AF65-F5344CB8AC3E}">
        <p14:creationId xmlns:p14="http://schemas.microsoft.com/office/powerpoint/2010/main" val="4178966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Dean of School Culture/Achievement First</a:t>
            </a:r>
          </a:p>
          <a:p>
            <a:pPr marL="109728" indent="0">
              <a:buNone/>
            </a:pPr>
            <a:r>
              <a:rPr lang="en-US" b="1" dirty="0">
                <a:hlinkClick r:id="rId2"/>
              </a:rPr>
              <a:t>http://www.achievementfirst.org</a:t>
            </a:r>
            <a:r>
              <a:rPr lang="en-US" b="1" dirty="0" smtClean="0">
                <a:hlinkClick r:id="rId2"/>
              </a:rPr>
              <a:t>/</a:t>
            </a:r>
            <a:r>
              <a:rPr lang="en-US" b="1" dirty="0" smtClean="0"/>
              <a:t> </a:t>
            </a:r>
          </a:p>
          <a:p>
            <a:pPr marL="109728" indent="0">
              <a:buNone/>
            </a:pPr>
            <a:r>
              <a:rPr lang="en-US" b="1" dirty="0" smtClean="0"/>
              <a:t>Connecticut, New York, Rhode Island</a:t>
            </a:r>
          </a:p>
          <a:p>
            <a:pPr marL="109728" indent="0">
              <a:buNone/>
            </a:pPr>
            <a:r>
              <a:rPr lang="en-US" b="1" dirty="0" smtClean="0"/>
              <a:t>25 schools in five cities.</a:t>
            </a:r>
          </a:p>
          <a:p>
            <a:pPr marL="109728" indent="0">
              <a:buNone/>
            </a:pPr>
            <a:endParaRPr lang="en-US" b="1" dirty="0"/>
          </a:p>
          <a:p>
            <a:r>
              <a:rPr lang="en-US" b="1" dirty="0" smtClean="0"/>
              <a:t>Director of School Climate/ Baltimore Public Schools</a:t>
            </a:r>
          </a:p>
          <a:p>
            <a:pPr marL="109728" indent="0">
              <a:buNone/>
            </a:pPr>
            <a:r>
              <a:rPr lang="en-US" b="1" dirty="0">
                <a:hlinkClick r:id="rId3"/>
              </a:rPr>
              <a:t>http://</a:t>
            </a:r>
            <a:r>
              <a:rPr lang="en-US" b="1" dirty="0" smtClean="0">
                <a:hlinkClick r:id="rId3"/>
              </a:rPr>
              <a:t>www.baltimorecityschools.org</a:t>
            </a:r>
            <a:r>
              <a:rPr lang="en-US" b="1" dirty="0" smtClean="0"/>
              <a:t> </a:t>
            </a:r>
            <a:endParaRPr lang="en-US" b="1" dirty="0"/>
          </a:p>
        </p:txBody>
      </p:sp>
      <p:sp>
        <p:nvSpPr>
          <p:cNvPr id="3" name="Title 2"/>
          <p:cNvSpPr>
            <a:spLocks noGrp="1"/>
          </p:cNvSpPr>
          <p:nvPr>
            <p:ph type="title"/>
          </p:nvPr>
        </p:nvSpPr>
        <p:spPr/>
        <p:txBody>
          <a:bodyPr/>
          <a:lstStyle/>
          <a:p>
            <a:pPr algn="ctr"/>
            <a:r>
              <a:rPr lang="en-US" dirty="0" smtClean="0"/>
              <a:t>New </a:t>
            </a:r>
            <a:r>
              <a:rPr lang="en-US" dirty="0" err="1" smtClean="0"/>
              <a:t>Positions..Interested</a:t>
            </a:r>
            <a:r>
              <a:rPr lang="en-US" dirty="0" smtClean="0"/>
              <a:t>?</a:t>
            </a:r>
            <a:endParaRPr lang="en-US" dirty="0"/>
          </a:p>
        </p:txBody>
      </p:sp>
      <p:sp>
        <p:nvSpPr>
          <p:cNvPr id="4" name="Slide Number Placeholder 3"/>
          <p:cNvSpPr>
            <a:spLocks noGrp="1"/>
          </p:cNvSpPr>
          <p:nvPr>
            <p:ph type="sldNum" sz="quarter" idx="12"/>
          </p:nvPr>
        </p:nvSpPr>
        <p:spPr/>
        <p:txBody>
          <a:bodyPr/>
          <a:lstStyle/>
          <a:p>
            <a:fld id="{092BB36F-8FEB-45C1-A6B8-B242BB280D26}" type="slidenum">
              <a:rPr lang="en-US" smtClean="0"/>
              <a:t>19</a:t>
            </a:fld>
            <a:endParaRPr lang="en-US"/>
          </a:p>
        </p:txBody>
      </p:sp>
    </p:spTree>
    <p:extLst>
      <p:ext uri="{BB962C8B-B14F-4D97-AF65-F5344CB8AC3E}">
        <p14:creationId xmlns:p14="http://schemas.microsoft.com/office/powerpoint/2010/main" val="1165499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US" dirty="0" smtClean="0"/>
          </a:p>
          <a:p>
            <a:r>
              <a:rPr lang="en-US" dirty="0" smtClean="0"/>
              <a:t>STRUCTURED VISIBILITY</a:t>
            </a:r>
          </a:p>
          <a:p>
            <a:endParaRPr lang="en-US" dirty="0" smtClean="0"/>
          </a:p>
          <a:p>
            <a:r>
              <a:rPr lang="en-US" dirty="0" smtClean="0"/>
              <a:t>DELEGATION to COLLABORATION to CHANGE</a:t>
            </a:r>
          </a:p>
          <a:p>
            <a:endParaRPr lang="en-US" dirty="0"/>
          </a:p>
          <a:p>
            <a:r>
              <a:rPr lang="en-US" dirty="0" smtClean="0"/>
              <a:t>SCHOOL BASED MANAGEMENT/SHARED DECISION MAKING</a:t>
            </a:r>
          </a:p>
          <a:p>
            <a:endParaRPr lang="en-US" dirty="0"/>
          </a:p>
          <a:p>
            <a:r>
              <a:rPr lang="en-US" dirty="0" smtClean="0"/>
              <a:t>CELEBRATION</a:t>
            </a:r>
          </a:p>
          <a:p>
            <a:endParaRPr lang="en-US" dirty="0"/>
          </a:p>
          <a:p>
            <a:r>
              <a:rPr lang="en-US" dirty="0" smtClean="0"/>
              <a:t>CULTURE &amp; CLIMATE</a:t>
            </a:r>
          </a:p>
          <a:p>
            <a:pPr algn="ctr"/>
            <a:endParaRPr lang="en-US" dirty="0"/>
          </a:p>
        </p:txBody>
      </p:sp>
      <p:sp>
        <p:nvSpPr>
          <p:cNvPr id="3" name="Title 2"/>
          <p:cNvSpPr>
            <a:spLocks noGrp="1"/>
          </p:cNvSpPr>
          <p:nvPr>
            <p:ph type="title"/>
          </p:nvPr>
        </p:nvSpPr>
        <p:spPr>
          <a:xfrm>
            <a:off x="457200" y="381000"/>
            <a:ext cx="8229600" cy="1295400"/>
          </a:xfrm>
        </p:spPr>
        <p:txBody>
          <a:bodyPr>
            <a:normAutofit fontScale="90000"/>
          </a:bodyPr>
          <a:lstStyle/>
          <a:p>
            <a:pPr algn="ctr"/>
            <a:r>
              <a:rPr lang="en-US" dirty="0" smtClean="0"/>
              <a:t>Strategies to Get Us to Exemplary Schools</a:t>
            </a:r>
            <a:br>
              <a:rPr lang="en-US" dirty="0" smtClean="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91000"/>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2</a:t>
            </a:fld>
            <a:endParaRPr lang="en-US"/>
          </a:p>
        </p:txBody>
      </p:sp>
    </p:spTree>
    <p:extLst>
      <p:ext uri="{BB962C8B-B14F-4D97-AF65-F5344CB8AC3E}">
        <p14:creationId xmlns:p14="http://schemas.microsoft.com/office/powerpoint/2010/main" val="1877373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smtClean="0"/>
              <a:t>The Dean of School Culture </a:t>
            </a:r>
            <a:r>
              <a:rPr lang="en-US" dirty="0" smtClean="0"/>
              <a:t>models how to build strong, mutually respectful relationships with students and families and supports teachers to do the same.</a:t>
            </a:r>
          </a:p>
          <a:p>
            <a:endParaRPr lang="en-US" dirty="0"/>
          </a:p>
          <a:p>
            <a:r>
              <a:rPr lang="en-US" u="sng" dirty="0" smtClean="0"/>
              <a:t>The Director of School Climate</a:t>
            </a:r>
            <a:r>
              <a:rPr lang="en-US" dirty="0" smtClean="0"/>
              <a:t> provides oversight in the development of school climate improvement strategies.</a:t>
            </a:r>
            <a:endParaRPr lang="en-US" u="sng" dirty="0"/>
          </a:p>
        </p:txBody>
      </p:sp>
      <p:sp>
        <p:nvSpPr>
          <p:cNvPr id="3" name="Title 2"/>
          <p:cNvSpPr>
            <a:spLocks noGrp="1"/>
          </p:cNvSpPr>
          <p:nvPr>
            <p:ph type="title"/>
          </p:nvPr>
        </p:nvSpPr>
        <p:spPr/>
        <p:txBody>
          <a:bodyPr/>
          <a:lstStyle/>
          <a:p>
            <a:pPr algn="ctr"/>
            <a:r>
              <a:rPr lang="en-US" dirty="0" smtClean="0"/>
              <a:t>Job Description</a:t>
            </a:r>
            <a:endParaRPr lang="en-US" dirty="0"/>
          </a:p>
        </p:txBody>
      </p:sp>
      <p:sp>
        <p:nvSpPr>
          <p:cNvPr id="4" name="Slide Number Placeholder 3"/>
          <p:cNvSpPr>
            <a:spLocks noGrp="1"/>
          </p:cNvSpPr>
          <p:nvPr>
            <p:ph type="sldNum" sz="quarter" idx="12"/>
          </p:nvPr>
        </p:nvSpPr>
        <p:spPr/>
        <p:txBody>
          <a:bodyPr/>
          <a:lstStyle/>
          <a:p>
            <a:fld id="{092BB36F-8FEB-45C1-A6B8-B242BB280D26}" type="slidenum">
              <a:rPr lang="en-US" smtClean="0"/>
              <a:t>20</a:t>
            </a:fld>
            <a:endParaRPr lang="en-US"/>
          </a:p>
        </p:txBody>
      </p:sp>
    </p:spTree>
    <p:extLst>
      <p:ext uri="{BB962C8B-B14F-4D97-AF65-F5344CB8AC3E}">
        <p14:creationId xmlns:p14="http://schemas.microsoft.com/office/powerpoint/2010/main" val="924686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What do I do to focus on teachers?</a:t>
            </a:r>
          </a:p>
          <a:p>
            <a:r>
              <a:rPr lang="en-US" b="1" dirty="0" smtClean="0"/>
              <a:t>What do I do to show I care about students?</a:t>
            </a:r>
          </a:p>
          <a:p>
            <a:r>
              <a:rPr lang="en-US" b="1" dirty="0" smtClean="0"/>
              <a:t>How am I showing my interest in parents?</a:t>
            </a:r>
          </a:p>
          <a:p>
            <a:r>
              <a:rPr lang="en-US" b="1" dirty="0" smtClean="0"/>
              <a:t>In what areas am I a role model for faculty and students?</a:t>
            </a:r>
          </a:p>
          <a:p>
            <a:r>
              <a:rPr lang="en-US" b="1" dirty="0" smtClean="0"/>
              <a:t>In what ways are we receiving feedback from parents, students, and faculty?</a:t>
            </a:r>
          </a:p>
          <a:p>
            <a:r>
              <a:rPr lang="en-US" b="1" dirty="0" smtClean="0"/>
              <a:t>How are we making our school a happy place?</a:t>
            </a:r>
          </a:p>
          <a:p>
            <a:r>
              <a:rPr lang="en-US" b="1" dirty="0" smtClean="0"/>
              <a:t>How do we set the tone and walk the talk?</a:t>
            </a:r>
          </a:p>
          <a:p>
            <a:pPr marL="109728" indent="0">
              <a:buNone/>
            </a:pPr>
            <a:r>
              <a:rPr lang="en-US" b="1" dirty="0"/>
              <a:t> </a:t>
            </a:r>
            <a:r>
              <a:rPr lang="en-US" sz="2000" dirty="0" smtClean="0"/>
              <a:t>( from “I’m in the Principal’s Seat, Now What?” p.10-11)</a:t>
            </a:r>
            <a:endParaRPr lang="en-US" b="1" dirty="0"/>
          </a:p>
        </p:txBody>
      </p:sp>
      <p:sp>
        <p:nvSpPr>
          <p:cNvPr id="3" name="Title 2"/>
          <p:cNvSpPr>
            <a:spLocks noGrp="1"/>
          </p:cNvSpPr>
          <p:nvPr>
            <p:ph type="title"/>
          </p:nvPr>
        </p:nvSpPr>
        <p:spPr/>
        <p:txBody>
          <a:bodyPr/>
          <a:lstStyle/>
          <a:p>
            <a:r>
              <a:rPr lang="en-US" dirty="0" smtClean="0"/>
              <a:t>Take a moment to Reflect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1765" y="-304800"/>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21</a:t>
            </a:fld>
            <a:endParaRPr lang="en-US" dirty="0"/>
          </a:p>
        </p:txBody>
      </p:sp>
    </p:spTree>
    <p:extLst>
      <p:ext uri="{BB962C8B-B14F-4D97-AF65-F5344CB8AC3E}">
        <p14:creationId xmlns:p14="http://schemas.microsoft.com/office/powerpoint/2010/main" val="1558650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a:p>
        </p:txBody>
      </p:sp>
      <p:sp>
        <p:nvSpPr>
          <p:cNvPr id="3" name="Title 2"/>
          <p:cNvSpPr>
            <a:spLocks noGrp="1"/>
          </p:cNvSpPr>
          <p:nvPr>
            <p:ph type="title"/>
          </p:nvPr>
        </p:nvSpPr>
        <p:spPr/>
        <p:txBody>
          <a:bodyPr>
            <a:normAutofit fontScale="90000"/>
          </a:bodyPr>
          <a:lstStyle/>
          <a:p>
            <a:pPr algn="ctr"/>
            <a:r>
              <a:rPr lang="en-US" dirty="0" smtClean="0"/>
              <a:t>John Quincy Adams</a:t>
            </a:r>
            <a:br>
              <a:rPr lang="en-US" dirty="0" smtClean="0"/>
            </a:br>
            <a:r>
              <a:rPr lang="en-US" dirty="0" smtClean="0"/>
              <a:t>6</a:t>
            </a:r>
            <a:r>
              <a:rPr lang="en-US" baseline="30000" dirty="0" smtClean="0"/>
              <a:t>th</a:t>
            </a:r>
            <a:r>
              <a:rPr lang="en-US" dirty="0" smtClean="0"/>
              <a:t> US President</a:t>
            </a:r>
            <a:endParaRPr lang="en-US" dirty="0"/>
          </a:p>
        </p:txBody>
      </p:sp>
      <p:sp>
        <p:nvSpPr>
          <p:cNvPr id="4" name="Slide Number Placeholder 3"/>
          <p:cNvSpPr>
            <a:spLocks noGrp="1"/>
          </p:cNvSpPr>
          <p:nvPr>
            <p:ph type="sldNum" sz="quarter" idx="12"/>
          </p:nvPr>
        </p:nvSpPr>
        <p:spPr/>
        <p:txBody>
          <a:bodyPr/>
          <a:lstStyle/>
          <a:p>
            <a:fld id="{092BB36F-8FEB-45C1-A6B8-B242BB280D26}" type="slidenum">
              <a:rPr lang="en-US" smtClean="0"/>
              <a:t>22</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4958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88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a:t> </a:t>
            </a:r>
          </a:p>
        </p:txBody>
      </p:sp>
      <p:sp>
        <p:nvSpPr>
          <p:cNvPr id="3" name="Slide Number Placeholder 2"/>
          <p:cNvSpPr>
            <a:spLocks noGrp="1"/>
          </p:cNvSpPr>
          <p:nvPr>
            <p:ph type="sldNum" sz="quarter" idx="12"/>
          </p:nvPr>
        </p:nvSpPr>
        <p:spPr/>
        <p:txBody>
          <a:bodyPr/>
          <a:lstStyle/>
          <a:p>
            <a:fld id="{092BB36F-8FEB-45C1-A6B8-B242BB280D26}" type="slidenum">
              <a:rPr lang="en-US" smtClean="0"/>
              <a:t>23</a:t>
            </a:fld>
            <a:endParaRPr lang="en-US" dirty="0"/>
          </a:p>
        </p:txBody>
      </p:sp>
      <p:sp>
        <p:nvSpPr>
          <p:cNvPr id="4" name="Title 3"/>
          <p:cNvSpPr>
            <a:spLocks noGrp="1"/>
          </p:cNvSpPr>
          <p:nvPr>
            <p:ph type="title"/>
          </p:nvPr>
        </p:nvSpPr>
        <p:spPr/>
        <p:txBody>
          <a:bodyPr>
            <a:normAutofit/>
          </a:bodyPr>
          <a:lstStyle/>
          <a:p>
            <a:pPr algn="ctr"/>
            <a:r>
              <a:rPr lang="en-US" sz="3200" dirty="0" smtClean="0"/>
              <a:t>I’m in the Principal’s Seat, Now What? The Story of a Turnaround Principal </a:t>
            </a:r>
            <a:endParaRPr 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52578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98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http://www.linkedin.com/pub/allan-r-bonilla-ed-d/4/198/42</a:t>
            </a:r>
            <a:r>
              <a:rPr lang="en-US" dirty="0" smtClean="0">
                <a:hlinkClick r:id="rId2"/>
              </a:rPr>
              <a:t>/</a:t>
            </a:r>
            <a:endParaRPr lang="en-US" dirty="0" smtClean="0"/>
          </a:p>
          <a:p>
            <a:endParaRPr lang="en-US" dirty="0"/>
          </a:p>
          <a:p>
            <a:r>
              <a:rPr lang="en-US" dirty="0" smtClean="0">
                <a:hlinkClick r:id="rId3"/>
              </a:rPr>
              <a:t>www.mentoringeducators.com</a:t>
            </a:r>
            <a:endParaRPr lang="en-US" dirty="0" smtClean="0"/>
          </a:p>
          <a:p>
            <a:endParaRPr lang="en-US" dirty="0"/>
          </a:p>
          <a:p>
            <a:r>
              <a:rPr lang="en-US" dirty="0" smtClean="0">
                <a:hlinkClick r:id="rId4"/>
              </a:rPr>
              <a:t>abonilla1@yahoo.com</a:t>
            </a:r>
            <a:r>
              <a:rPr lang="en-US" dirty="0" smtClean="0"/>
              <a:t> </a:t>
            </a:r>
            <a:endParaRPr lang="en-US" dirty="0"/>
          </a:p>
        </p:txBody>
      </p:sp>
      <p:sp>
        <p:nvSpPr>
          <p:cNvPr id="3" name="Slide Number Placeholder 2"/>
          <p:cNvSpPr>
            <a:spLocks noGrp="1"/>
          </p:cNvSpPr>
          <p:nvPr>
            <p:ph type="sldNum" sz="quarter" idx="12"/>
          </p:nvPr>
        </p:nvSpPr>
        <p:spPr/>
        <p:txBody>
          <a:bodyPr/>
          <a:lstStyle/>
          <a:p>
            <a:fld id="{092BB36F-8FEB-45C1-A6B8-B242BB280D26}" type="slidenum">
              <a:rPr lang="en-US" smtClean="0"/>
              <a:t>24</a:t>
            </a:fld>
            <a:endParaRPr lang="en-US" dirty="0"/>
          </a:p>
        </p:txBody>
      </p:sp>
      <p:sp>
        <p:nvSpPr>
          <p:cNvPr id="4" name="Title 3"/>
          <p:cNvSpPr>
            <a:spLocks noGrp="1"/>
          </p:cNvSpPr>
          <p:nvPr>
            <p:ph type="title"/>
          </p:nvPr>
        </p:nvSpPr>
        <p:spPr/>
        <p:txBody>
          <a:bodyPr>
            <a:normAutofit/>
          </a:bodyPr>
          <a:lstStyle/>
          <a:p>
            <a:pPr algn="ctr"/>
            <a:r>
              <a:rPr lang="en-US" sz="2800" dirty="0" smtClean="0"/>
              <a:t>Contact information</a:t>
            </a:r>
            <a:br>
              <a:rPr lang="en-US" sz="2800" dirty="0" smtClean="0"/>
            </a:br>
            <a:r>
              <a:rPr lang="en-US" sz="2800" dirty="0" smtClean="0"/>
              <a:t>Allan R. Bonilla</a:t>
            </a:r>
            <a:endParaRPr lang="en-US" sz="2800" dirty="0"/>
          </a:p>
        </p:txBody>
      </p:sp>
      <p:pic>
        <p:nvPicPr>
          <p:cNvPr id="10242" name="Picture 2" descr="C:\Users\Owner\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092BB36F-8FEB-45C1-A6B8-B242BB280D26}" type="slidenum">
              <a:rPr lang="en-US" smtClean="0"/>
              <a:t>3</a:t>
            </a:fld>
            <a:endParaRPr lang="en-US" dirty="0"/>
          </a:p>
        </p:txBody>
      </p:sp>
      <p:sp>
        <p:nvSpPr>
          <p:cNvPr id="4" name="Title 3"/>
          <p:cNvSpPr>
            <a:spLocks noGrp="1"/>
          </p:cNvSpPr>
          <p:nvPr>
            <p:ph type="title"/>
          </p:nvPr>
        </p:nvSpPr>
        <p:spPr/>
        <p:txBody>
          <a:bodyPr>
            <a:normAutofit fontScale="90000"/>
          </a:bodyPr>
          <a:lstStyle/>
          <a:p>
            <a:pPr algn="ctr"/>
            <a:r>
              <a:rPr lang="en-US" dirty="0" smtClean="0"/>
              <a:t>Johann Wolfgang von Goethe</a:t>
            </a:r>
            <a:br>
              <a:rPr lang="en-US" dirty="0" smtClean="0"/>
            </a:br>
            <a:r>
              <a:rPr lang="en-US" dirty="0" smtClean="0"/>
              <a:t>1749-1832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038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95600"/>
            <a:ext cx="28575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07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What’s my plan?</a:t>
            </a:r>
          </a:p>
          <a:p>
            <a:r>
              <a:rPr lang="en-US" dirty="0" smtClean="0"/>
              <a:t>AM &amp; PM</a:t>
            </a:r>
          </a:p>
          <a:p>
            <a:r>
              <a:rPr lang="en-US" dirty="0" smtClean="0"/>
              <a:t>Walkthroughs</a:t>
            </a:r>
          </a:p>
          <a:p>
            <a:r>
              <a:rPr lang="en-US" dirty="0" smtClean="0"/>
              <a:t>Hallways</a:t>
            </a:r>
          </a:p>
          <a:p>
            <a:r>
              <a:rPr lang="en-US" dirty="0" smtClean="0"/>
              <a:t>Lunch</a:t>
            </a:r>
          </a:p>
          <a:p>
            <a:r>
              <a:rPr lang="en-US" dirty="0" smtClean="0"/>
              <a:t>Activities</a:t>
            </a:r>
            <a:endParaRPr lang="en-US" dirty="0"/>
          </a:p>
        </p:txBody>
      </p:sp>
      <p:sp>
        <p:nvSpPr>
          <p:cNvPr id="3" name="Title 2"/>
          <p:cNvSpPr>
            <a:spLocks noGrp="1"/>
          </p:cNvSpPr>
          <p:nvPr>
            <p:ph type="title"/>
          </p:nvPr>
        </p:nvSpPr>
        <p:spPr/>
        <p:txBody>
          <a:bodyPr/>
          <a:lstStyle/>
          <a:p>
            <a:pPr algn="ctr"/>
            <a:r>
              <a:rPr lang="en-US" dirty="0" smtClean="0"/>
              <a:t>STRUCTURED VISIBILITY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581" y="2514600"/>
            <a:ext cx="3657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4</a:t>
            </a:fld>
            <a:endParaRPr lang="en-US"/>
          </a:p>
        </p:txBody>
      </p:sp>
    </p:spTree>
    <p:extLst>
      <p:ext uri="{BB962C8B-B14F-4D97-AF65-F5344CB8AC3E}">
        <p14:creationId xmlns:p14="http://schemas.microsoft.com/office/powerpoint/2010/main" val="1446750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Thoughts on Visibility..</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49577334"/>
              </p:ext>
            </p:extLst>
          </p:nvPr>
        </p:nvGraphicFramePr>
        <p:xfrm>
          <a:off x="4191000" y="1600200"/>
          <a:ext cx="3054350" cy="4064000"/>
        </p:xfrm>
        <a:graphic>
          <a:graphicData uri="http://schemas.openxmlformats.org/presentationml/2006/ole">
            <mc:AlternateContent xmlns:mc="http://schemas.openxmlformats.org/markup-compatibility/2006">
              <mc:Choice xmlns:v="urn:schemas-microsoft-com:vml" Requires="v">
                <p:oleObj spid="_x0000_s3102" name="Document" r:id="rId4" imgW="5956042" imgH="7925610" progId="Word.Document.12">
                  <p:embed/>
                </p:oleObj>
              </mc:Choice>
              <mc:Fallback>
                <p:oleObj name="Document" r:id="rId4" imgW="5956042" imgH="7925610" progId="Word.Document.12">
                  <p:embed/>
                  <p:pic>
                    <p:nvPicPr>
                      <p:cNvPr id="0" name=""/>
                      <p:cNvPicPr/>
                      <p:nvPr/>
                    </p:nvPicPr>
                    <p:blipFill>
                      <a:blip r:embed="rId5"/>
                      <a:stretch>
                        <a:fillRect/>
                      </a:stretch>
                    </p:blipFill>
                    <p:spPr>
                      <a:xfrm>
                        <a:off x="4191000" y="1600200"/>
                        <a:ext cx="3054350" cy="4064000"/>
                      </a:xfrm>
                      <a:prstGeom prst="rect">
                        <a:avLst/>
                      </a:prstGeom>
                    </p:spPr>
                  </p:pic>
                </p:oleObj>
              </mc:Fallback>
            </mc:AlternateContent>
          </a:graphicData>
        </a:graphic>
      </p:graphicFrame>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514600"/>
            <a:ext cx="2819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92BB36F-8FEB-45C1-A6B8-B242BB280D26}" type="slidenum">
              <a:rPr lang="en-US" smtClean="0"/>
              <a:t>5</a:t>
            </a:fld>
            <a:endParaRPr lang="en-US"/>
          </a:p>
        </p:txBody>
      </p:sp>
    </p:spTree>
    <p:extLst>
      <p:ext uri="{BB962C8B-B14F-4D97-AF65-F5344CB8AC3E}">
        <p14:creationId xmlns:p14="http://schemas.microsoft.com/office/powerpoint/2010/main" val="3853321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“Will you please come to our classrooms more often? We are really doing some awesome, innovative and creative things with our students, and we would love to share our experiences and successes with you and your staff.” </a:t>
            </a:r>
            <a:endParaRPr lang="en-US" dirty="0"/>
          </a:p>
        </p:txBody>
      </p:sp>
      <p:sp>
        <p:nvSpPr>
          <p:cNvPr id="3" name="Slide Number Placeholder 2"/>
          <p:cNvSpPr>
            <a:spLocks noGrp="1"/>
          </p:cNvSpPr>
          <p:nvPr>
            <p:ph type="sldNum" sz="quarter" idx="12"/>
          </p:nvPr>
        </p:nvSpPr>
        <p:spPr/>
        <p:txBody>
          <a:bodyPr/>
          <a:lstStyle/>
          <a:p>
            <a:fld id="{092BB36F-8FEB-45C1-A6B8-B242BB280D26}" type="slidenum">
              <a:rPr lang="en-US" smtClean="0"/>
              <a:t>6</a:t>
            </a:fld>
            <a:endParaRPr lang="en-US" dirty="0"/>
          </a:p>
        </p:txBody>
      </p:sp>
      <p:sp>
        <p:nvSpPr>
          <p:cNvPr id="4" name="Title 3"/>
          <p:cNvSpPr>
            <a:spLocks noGrp="1"/>
          </p:cNvSpPr>
          <p:nvPr>
            <p:ph type="title"/>
          </p:nvPr>
        </p:nvSpPr>
        <p:spPr/>
        <p:txBody>
          <a:bodyPr>
            <a:normAutofit fontScale="90000"/>
          </a:bodyPr>
          <a:lstStyle/>
          <a:p>
            <a:pPr algn="ctr"/>
            <a:r>
              <a:rPr lang="en-US" sz="3200" dirty="0" smtClean="0"/>
              <a:t>Letter to a principal</a:t>
            </a:r>
            <a:br>
              <a:rPr lang="en-US" sz="3200" dirty="0" smtClean="0"/>
            </a:br>
            <a:r>
              <a:rPr lang="en-US" sz="3200" dirty="0" smtClean="0"/>
              <a:t>Justin </a:t>
            </a:r>
            <a:r>
              <a:rPr lang="en-US" sz="3200" dirty="0" err="1" smtClean="0"/>
              <a:t>Tarte</a:t>
            </a:r>
            <a:r>
              <a:rPr lang="en-US" sz="3200" dirty="0" smtClean="0"/>
              <a:t>, </a:t>
            </a:r>
            <a:r>
              <a:rPr lang="en-US" sz="3200" dirty="0" err="1" smtClean="0"/>
              <a:t>St.Louis</a:t>
            </a:r>
            <a:r>
              <a:rPr lang="en-US" sz="3200" dirty="0" smtClean="0"/>
              <a:t>, Missouri</a:t>
            </a:r>
            <a:br>
              <a:rPr lang="en-US" sz="3200" dirty="0" smtClean="0"/>
            </a:br>
            <a:r>
              <a:rPr lang="en-US" sz="3200" dirty="0" smtClean="0">
                <a:hlinkClick r:id="rId2"/>
              </a:rPr>
              <a:t>www.justintarte.com</a:t>
            </a:r>
            <a:r>
              <a:rPr lang="en-US" sz="3200" dirty="0" smtClean="0"/>
              <a:t> </a:t>
            </a:r>
            <a:br>
              <a:rPr lang="en-US" sz="3200" dirty="0" smtClean="0"/>
            </a:br>
            <a:endParaRPr lang="en-US"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191000"/>
            <a:ext cx="34194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92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Strengths</a:t>
            </a:r>
          </a:p>
          <a:p>
            <a:endParaRPr lang="en-US" dirty="0" smtClean="0"/>
          </a:p>
          <a:p>
            <a:r>
              <a:rPr lang="en-US" dirty="0" smtClean="0"/>
              <a:t>Talents</a:t>
            </a:r>
          </a:p>
          <a:p>
            <a:endParaRPr lang="en-US" dirty="0" smtClean="0"/>
          </a:p>
          <a:p>
            <a:r>
              <a:rPr lang="en-US" dirty="0" smtClean="0"/>
              <a:t>Likes</a:t>
            </a:r>
          </a:p>
          <a:p>
            <a:pPr marL="109728" indent="0">
              <a:buNone/>
            </a:pPr>
            <a:endParaRPr lang="en-US" dirty="0" smtClean="0"/>
          </a:p>
          <a:p>
            <a:pPr marL="109728" indent="0">
              <a:buNone/>
            </a:pPr>
            <a:r>
              <a:rPr lang="en-US" dirty="0" smtClean="0"/>
              <a:t>What do I like to do?</a:t>
            </a:r>
          </a:p>
          <a:p>
            <a:pPr marL="109728" indent="0">
              <a:buNone/>
            </a:pPr>
            <a:r>
              <a:rPr lang="en-US" dirty="0" smtClean="0"/>
              <a:t>What am I good at?</a:t>
            </a:r>
          </a:p>
          <a:p>
            <a:pPr marL="109728" indent="0">
              <a:buNone/>
            </a:pPr>
            <a:endParaRPr lang="en-US" dirty="0"/>
          </a:p>
        </p:txBody>
      </p:sp>
      <p:sp>
        <p:nvSpPr>
          <p:cNvPr id="3" name="Title 2"/>
          <p:cNvSpPr>
            <a:spLocks noGrp="1"/>
          </p:cNvSpPr>
          <p:nvPr>
            <p:ph type="title"/>
          </p:nvPr>
        </p:nvSpPr>
        <p:spPr/>
        <p:txBody>
          <a:bodyPr/>
          <a:lstStyle/>
          <a:p>
            <a:pPr algn="ctr"/>
            <a:r>
              <a:rPr lang="en-US" dirty="0" smtClean="0"/>
              <a:t>SMART DELEGATION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048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95800"/>
            <a:ext cx="29718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92BB36F-8FEB-45C1-A6B8-B242BB280D26}" type="slidenum">
              <a:rPr lang="en-US" smtClean="0"/>
              <a:t>7</a:t>
            </a:fld>
            <a:endParaRPr lang="en-US"/>
          </a:p>
        </p:txBody>
      </p:sp>
    </p:spTree>
    <p:extLst>
      <p:ext uri="{BB962C8B-B14F-4D97-AF65-F5344CB8AC3E}">
        <p14:creationId xmlns:p14="http://schemas.microsoft.com/office/powerpoint/2010/main" val="308722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“As we look ahead into the next century, leaders will be those who empower others”. </a:t>
            </a:r>
            <a:endParaRPr lang="en-US" b="1" dirty="0"/>
          </a:p>
        </p:txBody>
      </p:sp>
      <p:sp>
        <p:nvSpPr>
          <p:cNvPr id="3" name="Slide Number Placeholder 2"/>
          <p:cNvSpPr>
            <a:spLocks noGrp="1"/>
          </p:cNvSpPr>
          <p:nvPr>
            <p:ph type="sldNum" sz="quarter" idx="12"/>
          </p:nvPr>
        </p:nvSpPr>
        <p:spPr/>
        <p:txBody>
          <a:bodyPr/>
          <a:lstStyle/>
          <a:p>
            <a:fld id="{092BB36F-8FEB-45C1-A6B8-B242BB280D26}" type="slidenum">
              <a:rPr lang="en-US" smtClean="0"/>
              <a:t>8</a:t>
            </a:fld>
            <a:endParaRPr lang="en-US" dirty="0"/>
          </a:p>
        </p:txBody>
      </p:sp>
      <p:sp>
        <p:nvSpPr>
          <p:cNvPr id="4" name="Title 3"/>
          <p:cNvSpPr>
            <a:spLocks noGrp="1"/>
          </p:cNvSpPr>
          <p:nvPr>
            <p:ph type="title"/>
          </p:nvPr>
        </p:nvSpPr>
        <p:spPr/>
        <p:txBody>
          <a:bodyPr/>
          <a:lstStyle/>
          <a:p>
            <a:pPr algn="ctr"/>
            <a:r>
              <a:rPr lang="en-US" dirty="0" smtClean="0"/>
              <a:t>Bill Gates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3962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644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Thoughts on Delegation..</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36395635"/>
              </p:ext>
            </p:extLst>
          </p:nvPr>
        </p:nvGraphicFramePr>
        <p:xfrm>
          <a:off x="3886200" y="1600200"/>
          <a:ext cx="2941637" cy="4064000"/>
        </p:xfrm>
        <a:graphic>
          <a:graphicData uri="http://schemas.openxmlformats.org/presentationml/2006/ole">
            <mc:AlternateContent xmlns:mc="http://schemas.openxmlformats.org/markup-compatibility/2006">
              <mc:Choice xmlns:v="urn:schemas-microsoft-com:vml" Requires="v">
                <p:oleObj spid="_x0000_s1056" name="Document" r:id="rId4" imgW="5956042" imgH="8227575" progId="Word.Document.12">
                  <p:embed/>
                </p:oleObj>
              </mc:Choice>
              <mc:Fallback>
                <p:oleObj name="Document" r:id="rId4" imgW="5956042" imgH="8227575" progId="Word.Document.12">
                  <p:embed/>
                  <p:pic>
                    <p:nvPicPr>
                      <p:cNvPr id="0" name=""/>
                      <p:cNvPicPr/>
                      <p:nvPr/>
                    </p:nvPicPr>
                    <p:blipFill>
                      <a:blip r:embed="rId5"/>
                      <a:stretch>
                        <a:fillRect/>
                      </a:stretch>
                    </p:blipFill>
                    <p:spPr>
                      <a:xfrm>
                        <a:off x="3886200" y="1600200"/>
                        <a:ext cx="2941637" cy="4064000"/>
                      </a:xfrm>
                      <a:prstGeom prst="rect">
                        <a:avLst/>
                      </a:prstGeom>
                    </p:spPr>
                  </p:pic>
                </p:oleObj>
              </mc:Fallback>
            </mc:AlternateContent>
          </a:graphicData>
        </a:graphic>
      </p:graphicFrame>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190" y="2438400"/>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092BB36F-8FEB-45C1-A6B8-B242BB280D26}" type="slidenum">
              <a:rPr lang="en-US" smtClean="0"/>
              <a:t>9</a:t>
            </a:fld>
            <a:endParaRPr lang="en-US"/>
          </a:p>
        </p:txBody>
      </p:sp>
    </p:spTree>
    <p:extLst>
      <p:ext uri="{BB962C8B-B14F-4D97-AF65-F5344CB8AC3E}">
        <p14:creationId xmlns:p14="http://schemas.microsoft.com/office/powerpoint/2010/main" val="2136109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1094</TotalTime>
  <Words>599</Words>
  <Application>Microsoft Office PowerPoint</Application>
  <PresentationFormat>On-screen Show (4:3)</PresentationFormat>
  <Paragraphs>143</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Calibri</vt:lpstr>
      <vt:lpstr>Lucida Sans Unicode</vt:lpstr>
      <vt:lpstr>Verdana</vt:lpstr>
      <vt:lpstr>Wingdings 2</vt:lpstr>
      <vt:lpstr>Wingdings 3</vt:lpstr>
      <vt:lpstr>Concourse</vt:lpstr>
      <vt:lpstr>Document</vt:lpstr>
      <vt:lpstr>   I’m in the Principal’s Seat, Now What? Allan R. Bonilla, Ed.D coaching4educators.com </vt:lpstr>
      <vt:lpstr>Strategies to Get Us to Exemplary Schools </vt:lpstr>
      <vt:lpstr>Johann Wolfgang von Goethe 1749-1832</vt:lpstr>
      <vt:lpstr>STRUCTURED VISIBILITY</vt:lpstr>
      <vt:lpstr>Thoughts on Visibility..</vt:lpstr>
      <vt:lpstr>Letter to a principal Justin Tarte, St.Louis, Missouri www.justintarte.com  </vt:lpstr>
      <vt:lpstr>SMART DELEGATION</vt:lpstr>
      <vt:lpstr>Bill Gates</vt:lpstr>
      <vt:lpstr>Thoughts on Delegation..</vt:lpstr>
      <vt:lpstr>COLLABORATION</vt:lpstr>
      <vt:lpstr>School Based Management/Shared Decision Making</vt:lpstr>
      <vt:lpstr>CHANGE</vt:lpstr>
      <vt:lpstr>CELEBRATION</vt:lpstr>
      <vt:lpstr>Mary Kay Ashe Inspirational Business Leader/Founder of Mary Kay Cosmetics</vt:lpstr>
      <vt:lpstr>Teachers, Students, Parents</vt:lpstr>
      <vt:lpstr>CULTURE &amp; CLIMATE</vt:lpstr>
      <vt:lpstr>Diane Ravitch,  Reign of Error </vt:lpstr>
      <vt:lpstr>How Important is it?</vt:lpstr>
      <vt:lpstr>New Positions..Interested?</vt:lpstr>
      <vt:lpstr>Job Description</vt:lpstr>
      <vt:lpstr>Take a moment to Reflect</vt:lpstr>
      <vt:lpstr>John Quincy Adams 6th US President</vt:lpstr>
      <vt:lpstr>I’m in the Principal’s Seat, Now What? The Story of a Turnaround Principal </vt:lpstr>
      <vt:lpstr>Contact information Allan R. Bonilla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EXEMPLARY SCHOOLS NOW:  WHAT EVERY SCHOOL LEADER  NEEDS TO KNOW</dc:title>
  <dc:creator>Owner</dc:creator>
  <cp:lastModifiedBy>Allan Bonillla</cp:lastModifiedBy>
  <cp:revision>49</cp:revision>
  <dcterms:created xsi:type="dcterms:W3CDTF">2014-02-08T15:04:04Z</dcterms:created>
  <dcterms:modified xsi:type="dcterms:W3CDTF">2014-12-18T22:14:53Z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