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62" r:id="rId3"/>
    <p:sldId id="264" r:id="rId4"/>
    <p:sldId id="265" r:id="rId5"/>
    <p:sldId id="277" r:id="rId6"/>
    <p:sldId id="274" r:id="rId7"/>
    <p:sldId id="279" r:id="rId8"/>
    <p:sldId id="278" r:id="rId9"/>
    <p:sldId id="281" r:id="rId10"/>
    <p:sldId id="28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20" y="6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6C38F43-3EBF-4BD3-B1DF-675E8184B2B8}" type="datetimeFigureOut">
              <a:rPr lang="en-US" smtClean="0"/>
              <a:t>12/9/2014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6623EDA-1D14-407E-8523-299F8088BE3A}" type="slidenum">
              <a:rPr lang="en-US" smtClean="0"/>
              <a:t>‹#›</a:t>
            </a:fld>
            <a:endParaRPr lang="en-US"/>
          </a:p>
        </p:txBody>
      </p:sp>
    </p:spTree>
    <p:extLst>
      <p:ext uri="{BB962C8B-B14F-4D97-AF65-F5344CB8AC3E}">
        <p14:creationId xmlns:p14="http://schemas.microsoft.com/office/powerpoint/2010/main" val="1502044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TAIS PROCESS-</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b="1" baseline="0" dirty="0" smtClean="0"/>
              <a:t>The State Framework</a:t>
            </a:r>
            <a:endParaRPr lang="en-US" b="1"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The Framework for District and School Support along with Texas Accountability Intervention System are</a:t>
            </a:r>
            <a:r>
              <a:rPr lang="en-US" baseline="0" dirty="0" smtClean="0"/>
              <a:t> a research based approached to school improvement that engages the district and school in the improvement process. </a:t>
            </a:r>
            <a:r>
              <a:rPr lang="en-US" sz="1200" kern="1200" dirty="0" smtClean="0">
                <a:solidFill>
                  <a:schemeClr val="tx1"/>
                </a:solidFill>
                <a:latin typeface="+mn-lt"/>
                <a:ea typeface="+mn-ea"/>
                <a:cs typeface="+mn-cs"/>
              </a:rPr>
              <a:t>The framework outlines five systemic components regarding district-level commitments, four support system components to be implemented at both the district and campus levels, and seven factors know to be critical to campus success. Planning for continuous improvement through the lens of these District Commitments, Support Systems and Critical Success Factors will result in the outcomes of accelerated achievement, sustainability, and system transformation.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dirty="0" smtClean="0">
              <a:solidFill>
                <a:schemeClr val="tx1"/>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The Framework for</a:t>
            </a:r>
            <a:r>
              <a:rPr lang="en-US" baseline="0" dirty="0" smtClean="0"/>
              <a:t> district and school support was developed collaboratively between the TEA and TCDSS.  Local ESCs continue to develop tools and support for districts and campuses that align with framework that drives continuous improvement. </a:t>
            </a:r>
          </a:p>
          <a:p>
            <a:endParaRPr lang="en-US" b="1" dirty="0"/>
          </a:p>
        </p:txBody>
      </p:sp>
      <p:sp>
        <p:nvSpPr>
          <p:cNvPr id="4" name="Slide Number Placeholder 3"/>
          <p:cNvSpPr>
            <a:spLocks noGrp="1"/>
          </p:cNvSpPr>
          <p:nvPr>
            <p:ph type="sldNum" sz="quarter" idx="10"/>
          </p:nvPr>
        </p:nvSpPr>
        <p:spPr/>
        <p:txBody>
          <a:bodyPr/>
          <a:lstStyle/>
          <a:p>
            <a:fld id="{1F430F67-3D28-446A-A7CF-ADDA6CC40926}" type="slidenum">
              <a:rPr lang="en-US" smtClean="0"/>
              <a:t>3</a:t>
            </a:fld>
            <a:endParaRPr lang="en-US"/>
          </a:p>
        </p:txBody>
      </p:sp>
    </p:spTree>
    <p:extLst>
      <p:ext uri="{BB962C8B-B14F-4D97-AF65-F5344CB8AC3E}">
        <p14:creationId xmlns:p14="http://schemas.microsoft.com/office/powerpoint/2010/main" val="3957682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623EDA-1D14-407E-8523-299F8088BE3A}" type="slidenum">
              <a:rPr lang="en-US" smtClean="0"/>
              <a:t>4</a:t>
            </a:fld>
            <a:endParaRPr lang="en-US"/>
          </a:p>
        </p:txBody>
      </p:sp>
    </p:spTree>
    <p:extLst>
      <p:ext uri="{BB962C8B-B14F-4D97-AF65-F5344CB8AC3E}">
        <p14:creationId xmlns:p14="http://schemas.microsoft.com/office/powerpoint/2010/main" val="2330777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DISCUSSION</a:t>
            </a:r>
            <a:r>
              <a:rPr lang="en-US" baseline="0" dirty="0" smtClean="0"/>
              <a:t> ON HOW THESE FACTORS IMPACT SCHOOLS/DISTRICT</a:t>
            </a:r>
          </a:p>
          <a:p>
            <a:r>
              <a:rPr lang="en-US" baseline="0" dirty="0" smtClean="0"/>
              <a:t>Fill in the blank worksheet-Mach Critical Success Factor to Milestones</a:t>
            </a:r>
          </a:p>
          <a:p>
            <a:endParaRPr lang="en-US" baseline="0" dirty="0" smtClean="0"/>
          </a:p>
          <a:p>
            <a:r>
              <a:rPr lang="en-US" baseline="0" dirty="0" smtClean="0"/>
              <a:t>Share Milestones ask participants to hold up name of Critical Success Factor- Match Activity</a:t>
            </a:r>
          </a:p>
          <a:p>
            <a:endParaRPr lang="en-US" dirty="0"/>
          </a:p>
        </p:txBody>
      </p:sp>
      <p:sp>
        <p:nvSpPr>
          <p:cNvPr id="4" name="Slide Number Placeholder 3"/>
          <p:cNvSpPr>
            <a:spLocks noGrp="1"/>
          </p:cNvSpPr>
          <p:nvPr>
            <p:ph type="sldNum" sz="quarter" idx="10"/>
          </p:nvPr>
        </p:nvSpPr>
        <p:spPr/>
        <p:txBody>
          <a:bodyPr/>
          <a:lstStyle/>
          <a:p>
            <a:fld id="{96623EDA-1D14-407E-8523-299F8088BE3A}" type="slidenum">
              <a:rPr lang="en-US" smtClean="0"/>
              <a:t>5</a:t>
            </a:fld>
            <a:endParaRPr lang="en-US"/>
          </a:p>
        </p:txBody>
      </p:sp>
    </p:spTree>
    <p:extLst>
      <p:ext uri="{BB962C8B-B14F-4D97-AF65-F5344CB8AC3E}">
        <p14:creationId xmlns:p14="http://schemas.microsoft.com/office/powerpoint/2010/main" val="3885171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smtClean="0"/>
              <a:t>Facilitator:</a:t>
            </a:r>
            <a:r>
              <a:rPr lang="en-US" b="1" baseline="0" dirty="0" smtClean="0"/>
              <a:t> </a:t>
            </a:r>
            <a:r>
              <a:rPr lang="en-US" b="0" baseline="0" dirty="0" smtClean="0"/>
              <a:t> Set up activity with groups. The purpose of this activity is to collaboratively identify the data sources campuses/districts are already collecting around each CSF. </a:t>
            </a:r>
          </a:p>
          <a:p>
            <a:endParaRPr lang="en-US" b="0" baseline="0" dirty="0" smtClean="0"/>
          </a:p>
          <a:p>
            <a:r>
              <a:rPr lang="en-US" b="0" baseline="0" dirty="0" smtClean="0"/>
              <a:t>Share handout on </a:t>
            </a:r>
            <a:r>
              <a:rPr lang="en-US" b="0" baseline="0" smtClean="0"/>
              <a:t>Critical Success Factors</a:t>
            </a:r>
            <a:endParaRPr lang="en-US" b="0" baseline="0" dirty="0" smtClean="0"/>
          </a:p>
        </p:txBody>
      </p:sp>
      <p:sp>
        <p:nvSpPr>
          <p:cNvPr id="4" name="Slide Number Placeholder 3"/>
          <p:cNvSpPr>
            <a:spLocks noGrp="1"/>
          </p:cNvSpPr>
          <p:nvPr>
            <p:ph type="sldNum" sz="quarter" idx="10"/>
          </p:nvPr>
        </p:nvSpPr>
        <p:spPr/>
        <p:txBody>
          <a:bodyPr/>
          <a:lstStyle/>
          <a:p>
            <a:fld id="{1F430F67-3D28-446A-A7CF-ADDA6CC4092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846374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discussion</a:t>
            </a:r>
            <a:endParaRPr lang="en-US" dirty="0"/>
          </a:p>
        </p:txBody>
      </p:sp>
      <p:sp>
        <p:nvSpPr>
          <p:cNvPr id="4" name="Slide Number Placeholder 3"/>
          <p:cNvSpPr>
            <a:spLocks noGrp="1"/>
          </p:cNvSpPr>
          <p:nvPr>
            <p:ph type="sldNum" sz="quarter" idx="10"/>
          </p:nvPr>
        </p:nvSpPr>
        <p:spPr/>
        <p:txBody>
          <a:bodyPr/>
          <a:lstStyle/>
          <a:p>
            <a:fld id="{96623EDA-1D14-407E-8523-299F8088BE3A}" type="slidenum">
              <a:rPr lang="en-US" smtClean="0"/>
              <a:t>7</a:t>
            </a:fld>
            <a:endParaRPr lang="en-US"/>
          </a:p>
        </p:txBody>
      </p:sp>
    </p:spTree>
    <p:extLst>
      <p:ext uri="{BB962C8B-B14F-4D97-AF65-F5344CB8AC3E}">
        <p14:creationId xmlns:p14="http://schemas.microsoft.com/office/powerpoint/2010/main" val="3256647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9F107AA-325A-4DCC-9818-F71365A42620}"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E3310F2-0103-4149-A264-BE4E15BEF1C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F107AA-325A-4DCC-9818-F71365A42620}"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310F2-0103-4149-A264-BE4E15BEF1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F107AA-325A-4DCC-9818-F71365A42620}"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310F2-0103-4149-A264-BE4E15BEF1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F107AA-325A-4DCC-9818-F71365A42620}"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310F2-0103-4149-A264-BE4E15BEF1C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9F107AA-325A-4DCC-9818-F71365A42620}" type="datetimeFigureOut">
              <a:rPr lang="en-US" smtClean="0"/>
              <a:t>12/9/2014</a:t>
            </a:fld>
            <a:endParaRPr lang="en-US"/>
          </a:p>
        </p:txBody>
      </p:sp>
      <p:sp>
        <p:nvSpPr>
          <p:cNvPr id="8" name="Slide Number Placeholder 7"/>
          <p:cNvSpPr>
            <a:spLocks noGrp="1"/>
          </p:cNvSpPr>
          <p:nvPr>
            <p:ph type="sldNum" sz="quarter" idx="11"/>
          </p:nvPr>
        </p:nvSpPr>
        <p:spPr/>
        <p:txBody>
          <a:bodyPr/>
          <a:lstStyle/>
          <a:p>
            <a:fld id="{2E3310F2-0103-4149-A264-BE4E15BEF1C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F107AA-325A-4DCC-9818-F71365A42620}"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310F2-0103-4149-A264-BE4E15BEF1C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F107AA-325A-4DCC-9818-F71365A42620}"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3310F2-0103-4149-A264-BE4E15BEF1C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F107AA-325A-4DCC-9818-F71365A42620}"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3310F2-0103-4149-A264-BE4E15BEF1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107AA-325A-4DCC-9818-F71365A42620}"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3310F2-0103-4149-A264-BE4E15BEF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F107AA-325A-4DCC-9818-F71365A42620}"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310F2-0103-4149-A264-BE4E15BEF1C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F107AA-325A-4DCC-9818-F71365A42620}"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2E3310F2-0103-4149-A264-BE4E15BEF1C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29F107AA-325A-4DCC-9818-F71365A42620}" type="datetimeFigureOut">
              <a:rPr lang="en-US" smtClean="0"/>
              <a:t>12/9/2014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2E3310F2-0103-4149-A264-BE4E15BEF1C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region10.org/capacity-building-initiative" TargetMode="External"/><Relationship Id="rId2" Type="http://schemas.openxmlformats.org/officeDocument/2006/relationships/hyperlink" Target="http://www.taisresources.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8001000" cy="3276599"/>
          </a:xfrm>
        </p:spPr>
        <p:txBody>
          <a:bodyPr/>
          <a:lstStyle/>
          <a:p>
            <a:pPr algn="ctr"/>
            <a:r>
              <a:rPr lang="en-US" sz="4000" dirty="0" smtClean="0"/>
              <a:t>key components for successful schools</a:t>
            </a:r>
            <a:endParaRPr lang="en-US" sz="4000" dirty="0"/>
          </a:p>
        </p:txBody>
      </p:sp>
      <p:sp>
        <p:nvSpPr>
          <p:cNvPr id="3" name="Subtitle 2"/>
          <p:cNvSpPr>
            <a:spLocks noGrp="1"/>
          </p:cNvSpPr>
          <p:nvPr>
            <p:ph type="subTitle" idx="1"/>
          </p:nvPr>
        </p:nvSpPr>
        <p:spPr>
          <a:xfrm>
            <a:off x="76200" y="2819400"/>
            <a:ext cx="8839200" cy="2895600"/>
          </a:xfrm>
        </p:spPr>
        <p:txBody>
          <a:bodyPr>
            <a:noAutofit/>
          </a:bodyPr>
          <a:lstStyle/>
          <a:p>
            <a:pPr algn="ctr"/>
            <a:r>
              <a:rPr lang="en-US" sz="3200" dirty="0" smtClean="0"/>
              <a:t>Critical success factors</a:t>
            </a:r>
          </a:p>
          <a:p>
            <a:pPr algn="ctr"/>
            <a:endParaRPr lang="en-US" sz="2400" dirty="0" smtClean="0">
              <a:solidFill>
                <a:schemeClr val="tx1"/>
              </a:solidFill>
            </a:endParaRPr>
          </a:p>
          <a:p>
            <a:pPr algn="ctr"/>
            <a:endParaRPr lang="en-US" sz="2400" dirty="0">
              <a:solidFill>
                <a:schemeClr val="tx1"/>
              </a:solidFill>
            </a:endParaRPr>
          </a:p>
          <a:p>
            <a:pPr algn="ctr"/>
            <a:endParaRPr lang="en-US" sz="2400" dirty="0" smtClean="0">
              <a:solidFill>
                <a:schemeClr val="tx1"/>
              </a:solidFill>
            </a:endParaRPr>
          </a:p>
          <a:p>
            <a:pPr algn="ctr"/>
            <a:r>
              <a:rPr lang="en-US" dirty="0" smtClean="0">
                <a:solidFill>
                  <a:schemeClr val="tx1"/>
                </a:solidFill>
              </a:rPr>
              <a:t>Lorna.bonner@region10.org</a:t>
            </a:r>
          </a:p>
        </p:txBody>
      </p:sp>
    </p:spTree>
    <p:extLst>
      <p:ext uri="{BB962C8B-B14F-4D97-AF65-F5344CB8AC3E}">
        <p14:creationId xmlns:p14="http://schemas.microsoft.com/office/powerpoint/2010/main" val="443980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endParaRPr lang="en-US" dirty="0" smtClean="0">
              <a:hlinkClick r:id="rId2"/>
            </a:endParaRPr>
          </a:p>
          <a:p>
            <a:r>
              <a:rPr lang="en-US" dirty="0" smtClean="0">
                <a:hlinkClick r:id="rId2"/>
              </a:rPr>
              <a:t>www.tcdss.net</a:t>
            </a:r>
            <a:endParaRPr lang="en-US" dirty="0">
              <a:hlinkClick r:id="rId2"/>
            </a:endParaRPr>
          </a:p>
          <a:p>
            <a:endParaRPr lang="en-US" dirty="0" smtClean="0">
              <a:hlinkClick r:id="rId2"/>
            </a:endParaRPr>
          </a:p>
          <a:p>
            <a:r>
              <a:rPr lang="en-US" dirty="0" smtClean="0">
                <a:hlinkClick r:id="rId2"/>
              </a:rPr>
              <a:t>www.taisresources.net/</a:t>
            </a:r>
            <a:endParaRPr lang="en-US" dirty="0" smtClean="0"/>
          </a:p>
          <a:p>
            <a:endParaRPr lang="en-US" dirty="0"/>
          </a:p>
          <a:p>
            <a:r>
              <a:rPr lang="en-US" dirty="0" smtClean="0">
                <a:hlinkClick r:id="rId3"/>
              </a:rPr>
              <a:t>www.region10.org/capacity-building-initiative</a:t>
            </a:r>
            <a:r>
              <a:rPr lang="en-US" dirty="0" smtClean="0"/>
              <a:t> </a:t>
            </a:r>
            <a:endParaRPr lang="en-US" dirty="0"/>
          </a:p>
        </p:txBody>
      </p:sp>
    </p:spTree>
    <p:extLst>
      <p:ext uri="{BB962C8B-B14F-4D97-AF65-F5344CB8AC3E}">
        <p14:creationId xmlns:p14="http://schemas.microsoft.com/office/powerpoint/2010/main" val="360639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sz="2400" dirty="0" smtClean="0"/>
              <a:t>IDENTIFY CRITICAL SUCCESS FACTORS AND THEIR IMPORTANCE FOR SCHOOL SUCCESS</a:t>
            </a:r>
          </a:p>
          <a:p>
            <a:endParaRPr lang="en-US" sz="2400" dirty="0"/>
          </a:p>
          <a:p>
            <a:r>
              <a:rPr lang="en-US" sz="2400" dirty="0" smtClean="0"/>
              <a:t>REVIEW RESEARCH ON CRITICAL SUCCESS FACTORS AND THE FRAMEWORK FOR THE TAIS PROCESS</a:t>
            </a:r>
          </a:p>
          <a:p>
            <a:endParaRPr lang="en-US" sz="2400" dirty="0"/>
          </a:p>
          <a:p>
            <a:r>
              <a:rPr lang="en-US" sz="2400" smtClean="0"/>
              <a:t>PLAN STRATEGIES FOR IMPLEMENTATION OF CRITICAL SUCCESS FACTORS</a:t>
            </a:r>
            <a:endParaRPr lang="en-US" sz="2400"/>
          </a:p>
        </p:txBody>
      </p:sp>
    </p:spTree>
    <p:extLst>
      <p:ext uri="{BB962C8B-B14F-4D97-AF65-F5344CB8AC3E}">
        <p14:creationId xmlns:p14="http://schemas.microsoft.com/office/powerpoint/2010/main" val="481825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4451"/>
            <a:ext cx="8153400" cy="6816949"/>
          </a:xfrm>
          <a:prstGeom prst="rect">
            <a:avLst/>
          </a:prstGeom>
        </p:spPr>
      </p:pic>
      <p:sp>
        <p:nvSpPr>
          <p:cNvPr id="5" name="TextBox 4"/>
          <p:cNvSpPr txBox="1"/>
          <p:nvPr/>
        </p:nvSpPr>
        <p:spPr>
          <a:xfrm>
            <a:off x="49579" y="574451"/>
            <a:ext cx="8865821" cy="1508105"/>
          </a:xfrm>
          <a:prstGeom prst="rect">
            <a:avLst/>
          </a:prstGeom>
          <a:noFill/>
        </p:spPr>
        <p:txBody>
          <a:bodyPr wrap="square" rtlCol="0">
            <a:spAutoFit/>
          </a:bodyPr>
          <a:lstStyle/>
          <a:p>
            <a:pPr algn="ctr"/>
            <a:r>
              <a:rPr lang="en-US" sz="3200" b="1" dirty="0" smtClean="0">
                <a:latin typeface="Calibri Light" panose="020F0302020204030204" pitchFamily="34" charset="0"/>
              </a:rPr>
              <a:t>Framework for District and School Improvement</a:t>
            </a:r>
          </a:p>
          <a:p>
            <a:pPr algn="ctr"/>
            <a:endParaRPr lang="en-US" sz="2800" b="1" i="1" dirty="0">
              <a:latin typeface="Calibri Light" panose="020F0302020204030204" pitchFamily="34" charset="0"/>
            </a:endParaRPr>
          </a:p>
          <a:p>
            <a:pPr algn="ctr"/>
            <a:r>
              <a:rPr lang="en-US" sz="3200" b="1" i="1" dirty="0" smtClean="0">
                <a:latin typeface="Calibri Light" panose="020F0302020204030204" pitchFamily="34" charset="0"/>
              </a:rPr>
              <a:t>What are the essential foundations for success?</a:t>
            </a:r>
            <a:endParaRPr lang="en-US" sz="3200" b="1" i="1" dirty="0">
              <a:latin typeface="Calibri Light" panose="020F0302020204030204" pitchFamily="34" charset="0"/>
            </a:endParaRPr>
          </a:p>
        </p:txBody>
      </p:sp>
    </p:spTree>
    <p:extLst>
      <p:ext uri="{BB962C8B-B14F-4D97-AF65-F5344CB8AC3E}">
        <p14:creationId xmlns:p14="http://schemas.microsoft.com/office/powerpoint/2010/main" val="637947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52400"/>
            <a:ext cx="8382000" cy="1371600"/>
          </a:xfrm>
        </p:spPr>
        <p:txBody>
          <a:bodyPr>
            <a:normAutofit/>
          </a:bodyPr>
          <a:lstStyle/>
          <a:p>
            <a:pPr algn="ctr"/>
            <a:r>
              <a:rPr lang="en-US" dirty="0" smtClean="0"/>
              <a:t>Key Components of a Successful school</a:t>
            </a:r>
            <a:endParaRPr lang="en-US" dirty="0"/>
          </a:p>
        </p:txBody>
      </p:sp>
      <p:sp>
        <p:nvSpPr>
          <p:cNvPr id="3" name="Content Placeholder 2"/>
          <p:cNvSpPr>
            <a:spLocks noGrp="1"/>
          </p:cNvSpPr>
          <p:nvPr>
            <p:ph idx="4294967295"/>
          </p:nvPr>
        </p:nvSpPr>
        <p:spPr>
          <a:xfrm>
            <a:off x="0" y="1981200"/>
            <a:ext cx="8763000" cy="4144963"/>
          </a:xfrm>
        </p:spPr>
        <p:txBody>
          <a:bodyPr>
            <a:normAutofit/>
          </a:bodyPr>
          <a:lstStyle/>
          <a:p>
            <a:pPr algn="ctr"/>
            <a:endParaRPr lang="en-US" sz="3200" dirty="0" smtClean="0"/>
          </a:p>
          <a:p>
            <a:r>
              <a:rPr lang="en-US" sz="3200" dirty="0" smtClean="0"/>
              <a:t>Review the following on your campus: </a:t>
            </a:r>
          </a:p>
          <a:p>
            <a:pPr marL="2971800" lvl="5" indent="-457200"/>
            <a:r>
              <a:rPr lang="en-US" sz="3200" b="1" dirty="0" smtClean="0"/>
              <a:t>I</a:t>
            </a:r>
            <a:r>
              <a:rPr lang="en-US" sz="3200" b="1" dirty="0" smtClean="0"/>
              <a:t>nterventions </a:t>
            </a:r>
          </a:p>
          <a:p>
            <a:pPr marL="2971800" lvl="5" indent="-457200"/>
            <a:r>
              <a:rPr lang="en-US" sz="3200" b="1" dirty="0" smtClean="0"/>
              <a:t>Resources </a:t>
            </a:r>
          </a:p>
          <a:p>
            <a:endParaRPr lang="en-US" sz="3200" dirty="0" smtClean="0"/>
          </a:p>
          <a:p>
            <a:r>
              <a:rPr lang="en-US" sz="3200" i="1" dirty="0" smtClean="0"/>
              <a:t>How are they </a:t>
            </a:r>
            <a:r>
              <a:rPr lang="en-US" sz="3200" i="1" dirty="0" smtClean="0"/>
              <a:t>customized </a:t>
            </a:r>
            <a:r>
              <a:rPr lang="en-US" sz="3200" i="1" dirty="0" smtClean="0"/>
              <a:t>for the </a:t>
            </a:r>
            <a:r>
              <a:rPr lang="en-US" sz="3200" i="1" dirty="0" smtClean="0"/>
              <a:t>campus?</a:t>
            </a:r>
            <a:endParaRPr lang="en-US" sz="3200" i="1" dirty="0"/>
          </a:p>
        </p:txBody>
      </p:sp>
    </p:spTree>
    <p:extLst>
      <p:ext uri="{BB962C8B-B14F-4D97-AF65-F5344CB8AC3E}">
        <p14:creationId xmlns:p14="http://schemas.microsoft.com/office/powerpoint/2010/main" val="2386369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391400" cy="1371600"/>
          </a:xfrm>
        </p:spPr>
        <p:txBody>
          <a:bodyPr/>
          <a:lstStyle/>
          <a:p>
            <a:pPr algn="ctr"/>
            <a:r>
              <a:rPr lang="en-US" dirty="0" smtClean="0">
                <a:solidFill>
                  <a:srgbClr val="FF0000"/>
                </a:solidFill>
              </a:rPr>
              <a:t>CRITICAL SUCCESS FACTORS</a:t>
            </a:r>
            <a:endParaRPr lang="en-US" dirty="0">
              <a:solidFill>
                <a:srgbClr val="FF0000"/>
              </a:solidFill>
            </a:endParaRPr>
          </a:p>
        </p:txBody>
      </p:sp>
      <p:sp>
        <p:nvSpPr>
          <p:cNvPr id="4" name="Rectangle 3"/>
          <p:cNvSpPr/>
          <p:nvPr/>
        </p:nvSpPr>
        <p:spPr>
          <a:xfrm>
            <a:off x="1447800" y="4343400"/>
            <a:ext cx="2514600" cy="9144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160270" y="3352800"/>
            <a:ext cx="2209800" cy="952500"/>
          </a:xfrm>
          <a:prstGeom prst="rect">
            <a:avLst/>
          </a:prstGeom>
          <a:solidFill>
            <a:schemeClr val="accent6">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114800" y="4333875"/>
            <a:ext cx="2209800" cy="92392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724400" y="3352800"/>
            <a:ext cx="1981200" cy="9906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124200" y="2286000"/>
            <a:ext cx="2286000" cy="10668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752600" y="5304472"/>
            <a:ext cx="2362200" cy="94392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72000" y="5257800"/>
            <a:ext cx="2514600" cy="9906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5"/>
          <p:cNvSpPr>
            <a:spLocks noGrp="1"/>
          </p:cNvSpPr>
          <p:nvPr>
            <p:ph idx="1"/>
          </p:nvPr>
        </p:nvSpPr>
        <p:spPr>
          <a:xfrm>
            <a:off x="457200" y="1752600"/>
            <a:ext cx="7620000" cy="4648200"/>
          </a:xfrm>
        </p:spPr>
        <p:txBody>
          <a:bodyPr>
            <a:normAutofit fontScale="85000" lnSpcReduction="20000"/>
          </a:bodyPr>
          <a:lstStyle/>
          <a:p>
            <a:pPr lvl="0" rtl="0"/>
            <a:endParaRPr lang="en-US" dirty="0" smtClean="0"/>
          </a:p>
          <a:p>
            <a:pPr lvl="0" rtl="0"/>
            <a:endParaRPr lang="en-US" dirty="0"/>
          </a:p>
          <a:p>
            <a:pPr lvl="0" rtl="0"/>
            <a:r>
              <a:rPr lang="en-US" dirty="0" smtClean="0"/>
              <a:t>			      Leadership </a:t>
            </a:r>
          </a:p>
          <a:p>
            <a:pPr lvl="0" rtl="0"/>
            <a:r>
              <a:rPr lang="en-US" dirty="0"/>
              <a:t>	</a:t>
            </a:r>
            <a:r>
              <a:rPr lang="en-US" dirty="0" smtClean="0"/>
              <a:t>		      Effectiveness</a:t>
            </a:r>
          </a:p>
          <a:p>
            <a:pPr lvl="0" rtl="0"/>
            <a:endParaRPr lang="en-US" dirty="0" smtClean="0"/>
          </a:p>
          <a:p>
            <a:pPr lvl="0" rtl="0"/>
            <a:r>
              <a:rPr lang="en-US" dirty="0"/>
              <a:t> </a:t>
            </a:r>
            <a:r>
              <a:rPr lang="en-US" dirty="0" smtClean="0"/>
              <a:t>                      </a:t>
            </a:r>
            <a:r>
              <a:rPr lang="en-US" dirty="0"/>
              <a:t> </a:t>
            </a:r>
            <a:r>
              <a:rPr lang="en-US" dirty="0" smtClean="0"/>
              <a:t>     Increase Learning </a:t>
            </a:r>
          </a:p>
          <a:p>
            <a:pPr lvl="0" rtl="0"/>
            <a:r>
              <a:rPr lang="en-US" dirty="0"/>
              <a:t>	</a:t>
            </a:r>
            <a:r>
              <a:rPr lang="en-US" dirty="0" smtClean="0"/>
              <a:t>	        Time                        Teacher Quality</a:t>
            </a:r>
          </a:p>
          <a:p>
            <a:pPr lvl="0" rtl="0"/>
            <a:endParaRPr lang="en-US" dirty="0"/>
          </a:p>
          <a:p>
            <a:pPr lvl="0" rtl="0"/>
            <a:r>
              <a:rPr lang="en-US" dirty="0"/>
              <a:t>	</a:t>
            </a:r>
            <a:r>
              <a:rPr lang="en-US" dirty="0" smtClean="0"/>
              <a:t>Quality Data to Drive      	   School Climate</a:t>
            </a:r>
          </a:p>
          <a:p>
            <a:pPr lvl="0" rtl="0"/>
            <a:r>
              <a:rPr lang="en-US" dirty="0"/>
              <a:t>	</a:t>
            </a:r>
            <a:r>
              <a:rPr lang="en-US" dirty="0" smtClean="0"/>
              <a:t>         Instruction      			</a:t>
            </a:r>
          </a:p>
          <a:p>
            <a:pPr lvl="0" rtl="0"/>
            <a:r>
              <a:rPr lang="en-US" dirty="0"/>
              <a:t>	</a:t>
            </a:r>
            <a:r>
              <a:rPr lang="en-US" dirty="0" smtClean="0"/>
              <a:t>	</a:t>
            </a:r>
          </a:p>
          <a:p>
            <a:pPr lvl="0" rtl="0"/>
            <a:r>
              <a:rPr lang="en-US" dirty="0"/>
              <a:t>	</a:t>
            </a:r>
            <a:r>
              <a:rPr lang="en-US" dirty="0" smtClean="0"/>
              <a:t>	Academic                     Family &amp; Community</a:t>
            </a:r>
          </a:p>
          <a:p>
            <a:pPr lvl="0" rtl="0"/>
            <a:r>
              <a:rPr lang="en-US" dirty="0" smtClean="0"/>
              <a:t> 		Performance                        Engagement</a:t>
            </a:r>
            <a:endParaRPr lang="en-US" dirty="0"/>
          </a:p>
        </p:txBody>
      </p:sp>
    </p:spTree>
    <p:extLst>
      <p:ext uri="{BB962C8B-B14F-4D97-AF65-F5344CB8AC3E}">
        <p14:creationId xmlns:p14="http://schemas.microsoft.com/office/powerpoint/2010/main" val="1190695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hape 309"/>
          <p:cNvGraphicFramePr/>
          <p:nvPr>
            <p:extLst>
              <p:ext uri="{D42A27DB-BD31-4B8C-83A1-F6EECF244321}">
                <p14:modId xmlns:p14="http://schemas.microsoft.com/office/powerpoint/2010/main" val="2117697439"/>
              </p:ext>
            </p:extLst>
          </p:nvPr>
        </p:nvGraphicFramePr>
        <p:xfrm>
          <a:off x="30" y="685811"/>
          <a:ext cx="9143971" cy="4876791"/>
        </p:xfrm>
        <a:graphic>
          <a:graphicData uri="http://schemas.openxmlformats.org/drawingml/2006/table">
            <a:tbl>
              <a:tblPr>
                <a:noFill/>
              </a:tblPr>
              <a:tblGrid>
                <a:gridCol w="1084869"/>
                <a:gridCol w="1174716"/>
                <a:gridCol w="1150030"/>
                <a:gridCol w="1196428"/>
                <a:gridCol w="1173229"/>
                <a:gridCol w="1173229"/>
                <a:gridCol w="1173229"/>
                <a:gridCol w="1018241"/>
              </a:tblGrid>
              <a:tr h="1204618">
                <a:tc>
                  <a:txBody>
                    <a:bodyPr/>
                    <a:lstStyle/>
                    <a:p>
                      <a:pPr lvl="0" algn="ctr" rtl="0">
                        <a:spcBef>
                          <a:spcPts val="0"/>
                        </a:spcBef>
                        <a:buClr>
                          <a:srgbClr val="000000"/>
                        </a:buClr>
                        <a:buSzPct val="25000"/>
                        <a:buFont typeface="Calibri"/>
                        <a:buNone/>
                      </a:pPr>
                      <a:r>
                        <a:rPr lang="en" sz="1400" b="1" dirty="0">
                          <a:solidFill>
                            <a:schemeClr val="bg1"/>
                          </a:solidFill>
                          <a:latin typeface="Calibri"/>
                          <a:ea typeface="Calibri"/>
                          <a:cs typeface="Calibri"/>
                          <a:sym typeface="Calibri"/>
                        </a:rPr>
                        <a:t>Critical Success </a:t>
                      </a:r>
                      <a:r>
                        <a:rPr lang="en" sz="1400" b="1" dirty="0" smtClean="0">
                          <a:solidFill>
                            <a:schemeClr val="bg1"/>
                          </a:solidFill>
                          <a:latin typeface="Calibri"/>
                          <a:ea typeface="Calibri"/>
                          <a:cs typeface="Calibri"/>
                          <a:sym typeface="Calibri"/>
                        </a:rPr>
                        <a:t>Factors</a:t>
                      </a:r>
                      <a:endParaRPr lang="en" sz="1400" b="1" dirty="0">
                        <a:solidFill>
                          <a:schemeClr val="bg1"/>
                        </a:solidFill>
                        <a:latin typeface="Calibri"/>
                        <a:ea typeface="Calibri"/>
                        <a:cs typeface="Calibri"/>
                        <a:sym typeface="Calibri"/>
                      </a:endParaRPr>
                    </a:p>
                  </a:txBody>
                  <a:tcPr marL="63500" marR="63500" marT="63500" marB="63500">
                    <a:lnB w="9525" cap="flat">
                      <a:solidFill>
                        <a:srgbClr val="000000"/>
                      </a:solidFill>
                      <a:prstDash val="solid"/>
                      <a:round/>
                      <a:headEnd type="none" w="med" len="med"/>
                      <a:tailEnd type="none" w="med" len="med"/>
                    </a:lnB>
                    <a:solidFill>
                      <a:schemeClr val="accent1"/>
                    </a:solidFill>
                  </a:tcPr>
                </a:tc>
                <a:tc>
                  <a:txBody>
                    <a:bodyPr/>
                    <a:lstStyle/>
                    <a:p>
                      <a:pPr lvl="0" algn="ctr" rtl="0">
                        <a:spcBef>
                          <a:spcPts val="0"/>
                        </a:spcBef>
                        <a:spcAft>
                          <a:spcPts val="0"/>
                        </a:spcAft>
                        <a:buClr>
                          <a:srgbClr val="000000"/>
                        </a:buClr>
                        <a:buSzPct val="25000"/>
                        <a:buFont typeface="Calibri"/>
                        <a:buNone/>
                      </a:pPr>
                      <a:r>
                        <a:rPr lang="en" sz="1400" b="1" dirty="0">
                          <a:solidFill>
                            <a:schemeClr val="bg1"/>
                          </a:solidFill>
                          <a:latin typeface="Calibri"/>
                          <a:ea typeface="Calibri"/>
                          <a:cs typeface="Calibri"/>
                          <a:sym typeface="Calibri"/>
                        </a:rPr>
                        <a:t>CSF 1:</a:t>
                      </a:r>
                    </a:p>
                    <a:p>
                      <a:pPr lvl="0" algn="ctr" rtl="0">
                        <a:spcBef>
                          <a:spcPts val="0"/>
                        </a:spcBef>
                        <a:buClr>
                          <a:srgbClr val="000000"/>
                        </a:buClr>
                        <a:buSzPct val="25000"/>
                        <a:buFont typeface="Calibri"/>
                        <a:buNone/>
                      </a:pPr>
                      <a:r>
                        <a:rPr lang="en" sz="1400" b="1" dirty="0" smtClean="0">
                          <a:solidFill>
                            <a:schemeClr val="bg1"/>
                          </a:solidFill>
                          <a:latin typeface="Calibri"/>
                          <a:ea typeface="Calibri"/>
                          <a:cs typeface="Calibri"/>
                          <a:sym typeface="Calibri"/>
                        </a:rPr>
                        <a:t>Academic Performanc</a:t>
                      </a:r>
                    </a:p>
                  </a:txBody>
                  <a:tcPr marL="63500" marR="63500" marT="63500" marB="63500">
                    <a:lnB w="9525" cap="flat">
                      <a:solidFill>
                        <a:srgbClr val="000000"/>
                      </a:solidFill>
                      <a:prstDash val="solid"/>
                      <a:round/>
                      <a:headEnd type="none" w="med" len="med"/>
                      <a:tailEnd type="none" w="med" len="med"/>
                    </a:lnB>
                    <a:solidFill>
                      <a:schemeClr val="accent1"/>
                    </a:solidFill>
                  </a:tcPr>
                </a:tc>
                <a:tc>
                  <a:txBody>
                    <a:bodyPr/>
                    <a:lstStyle/>
                    <a:p>
                      <a:pPr lvl="0" algn="ctr" rtl="0">
                        <a:spcBef>
                          <a:spcPts val="0"/>
                        </a:spcBef>
                        <a:spcAft>
                          <a:spcPts val="0"/>
                        </a:spcAft>
                        <a:buClr>
                          <a:srgbClr val="000000"/>
                        </a:buClr>
                        <a:buSzPct val="25000"/>
                        <a:buFont typeface="Calibri"/>
                        <a:buNone/>
                      </a:pPr>
                      <a:r>
                        <a:rPr lang="en" sz="1400" b="1" dirty="0">
                          <a:solidFill>
                            <a:schemeClr val="bg1"/>
                          </a:solidFill>
                          <a:latin typeface="Calibri"/>
                          <a:ea typeface="Calibri"/>
                          <a:cs typeface="Calibri"/>
                          <a:sym typeface="Calibri"/>
                        </a:rPr>
                        <a:t>CSF 2: </a:t>
                      </a:r>
                    </a:p>
                    <a:p>
                      <a:pPr lvl="0" algn="ctr" rtl="0">
                        <a:spcBef>
                          <a:spcPts val="0"/>
                        </a:spcBef>
                        <a:buClr>
                          <a:srgbClr val="000000"/>
                        </a:buClr>
                        <a:buSzPct val="25000"/>
                        <a:buFont typeface="Calibri"/>
                        <a:buNone/>
                      </a:pPr>
                      <a:r>
                        <a:rPr lang="en" sz="1400" b="1" dirty="0" smtClean="0">
                          <a:solidFill>
                            <a:schemeClr val="bg1"/>
                          </a:solidFill>
                          <a:latin typeface="Calibri"/>
                          <a:ea typeface="Calibri"/>
                          <a:cs typeface="Calibri"/>
                          <a:sym typeface="Calibri"/>
                        </a:rPr>
                        <a:t>Use </a:t>
                      </a:r>
                      <a:r>
                        <a:rPr lang="en" sz="1400" b="1" dirty="0">
                          <a:solidFill>
                            <a:schemeClr val="bg1"/>
                          </a:solidFill>
                          <a:latin typeface="Calibri"/>
                          <a:ea typeface="Calibri"/>
                          <a:cs typeface="Calibri"/>
                          <a:sym typeface="Calibri"/>
                        </a:rPr>
                        <a:t>of Quality Data to </a:t>
                      </a:r>
                      <a:r>
                        <a:rPr lang="en" sz="1400" b="1" dirty="0" smtClean="0">
                          <a:solidFill>
                            <a:schemeClr val="bg1"/>
                          </a:solidFill>
                          <a:latin typeface="Calibri"/>
                          <a:ea typeface="Calibri"/>
                          <a:cs typeface="Calibri"/>
                          <a:sym typeface="Calibri"/>
                        </a:rPr>
                        <a:t>Drive Instruction</a:t>
                      </a:r>
                      <a:endParaRPr lang="en" sz="1400" b="1" dirty="0">
                        <a:solidFill>
                          <a:schemeClr val="bg1"/>
                        </a:solidFill>
                        <a:latin typeface="Calibri"/>
                        <a:ea typeface="Calibri"/>
                        <a:cs typeface="Calibri"/>
                        <a:sym typeface="Calibri"/>
                      </a:endParaRPr>
                    </a:p>
                  </a:txBody>
                  <a:tcPr marL="63500" marR="63500" marT="63500" marB="63500">
                    <a:lnB w="9525" cap="flat">
                      <a:solidFill>
                        <a:srgbClr val="000000"/>
                      </a:solidFill>
                      <a:prstDash val="solid"/>
                      <a:round/>
                      <a:headEnd type="none" w="med" len="med"/>
                      <a:tailEnd type="none" w="med" len="med"/>
                    </a:lnB>
                    <a:solidFill>
                      <a:schemeClr val="accent1"/>
                    </a:solidFill>
                  </a:tcPr>
                </a:tc>
                <a:tc>
                  <a:txBody>
                    <a:bodyPr/>
                    <a:lstStyle/>
                    <a:p>
                      <a:pPr lvl="0" algn="ctr" rtl="0">
                        <a:spcBef>
                          <a:spcPts val="0"/>
                        </a:spcBef>
                        <a:buClr>
                          <a:srgbClr val="000000"/>
                        </a:buClr>
                        <a:buSzPct val="25000"/>
                        <a:buFont typeface="Calibri"/>
                        <a:buNone/>
                      </a:pPr>
                      <a:r>
                        <a:rPr lang="en" sz="1400" b="1" dirty="0">
                          <a:solidFill>
                            <a:schemeClr val="bg1"/>
                          </a:solidFill>
                          <a:latin typeface="Calibri"/>
                          <a:ea typeface="Calibri"/>
                          <a:cs typeface="Calibri"/>
                          <a:sym typeface="Calibri"/>
                        </a:rPr>
                        <a:t>CSF 3: </a:t>
                      </a:r>
                      <a:r>
                        <a:rPr lang="en" sz="1400" b="1" dirty="0" smtClean="0">
                          <a:solidFill>
                            <a:schemeClr val="bg1"/>
                          </a:solidFill>
                          <a:latin typeface="Calibri"/>
                          <a:ea typeface="Calibri"/>
                          <a:cs typeface="Calibri"/>
                          <a:sym typeface="Calibri"/>
                        </a:rPr>
                        <a:t>Leadership Effectiveness</a:t>
                      </a:r>
                      <a:endParaRPr lang="en" sz="1400" b="1" dirty="0">
                        <a:solidFill>
                          <a:schemeClr val="bg1"/>
                        </a:solidFill>
                        <a:latin typeface="Calibri"/>
                        <a:ea typeface="Calibri"/>
                        <a:cs typeface="Calibri"/>
                        <a:sym typeface="Calibri"/>
                      </a:endParaRPr>
                    </a:p>
                  </a:txBody>
                  <a:tcPr marL="63500" marR="63500" marT="63500" marB="63500">
                    <a:lnB w="9525" cap="flat">
                      <a:solidFill>
                        <a:srgbClr val="000000"/>
                      </a:solidFill>
                      <a:prstDash val="solid"/>
                      <a:round/>
                      <a:headEnd type="none" w="med" len="med"/>
                      <a:tailEnd type="none" w="med" len="med"/>
                    </a:lnB>
                    <a:solidFill>
                      <a:schemeClr val="accent1"/>
                    </a:solidFill>
                  </a:tcPr>
                </a:tc>
                <a:tc>
                  <a:txBody>
                    <a:bodyPr/>
                    <a:lstStyle/>
                    <a:p>
                      <a:pPr lvl="0" algn="ctr" rtl="0">
                        <a:spcBef>
                          <a:spcPts val="0"/>
                        </a:spcBef>
                        <a:buClr>
                          <a:srgbClr val="000000"/>
                        </a:buClr>
                        <a:buSzPct val="25000"/>
                        <a:buFont typeface="Calibri"/>
                        <a:buNone/>
                      </a:pPr>
                      <a:r>
                        <a:rPr lang="en" sz="1400" b="1" dirty="0">
                          <a:solidFill>
                            <a:schemeClr val="bg1"/>
                          </a:solidFill>
                          <a:latin typeface="Calibri"/>
                          <a:ea typeface="Calibri"/>
                          <a:cs typeface="Calibri"/>
                          <a:sym typeface="Calibri"/>
                        </a:rPr>
                        <a:t>CSF 4: </a:t>
                      </a:r>
                      <a:r>
                        <a:rPr lang="en" sz="1400" b="1" dirty="0" smtClean="0">
                          <a:solidFill>
                            <a:schemeClr val="bg1"/>
                          </a:solidFill>
                          <a:latin typeface="Calibri"/>
                          <a:ea typeface="Calibri"/>
                          <a:cs typeface="Calibri"/>
                          <a:sym typeface="Calibri"/>
                        </a:rPr>
                        <a:t>Increase Learning Time</a:t>
                      </a:r>
                      <a:endParaRPr lang="en" sz="1400" b="1" dirty="0">
                        <a:solidFill>
                          <a:schemeClr val="bg1"/>
                        </a:solidFill>
                        <a:latin typeface="Calibri"/>
                        <a:ea typeface="Calibri"/>
                        <a:cs typeface="Calibri"/>
                        <a:sym typeface="Calibri"/>
                      </a:endParaRPr>
                    </a:p>
                  </a:txBody>
                  <a:tcPr marL="63500" marR="63500" marT="63500" marB="63500">
                    <a:lnB w="9525" cap="flat">
                      <a:solidFill>
                        <a:srgbClr val="000000"/>
                      </a:solidFill>
                      <a:prstDash val="solid"/>
                      <a:round/>
                      <a:headEnd type="none" w="med" len="med"/>
                      <a:tailEnd type="none" w="med" len="med"/>
                    </a:lnB>
                    <a:solidFill>
                      <a:schemeClr val="accent1"/>
                    </a:solidFill>
                  </a:tcPr>
                </a:tc>
                <a:tc>
                  <a:txBody>
                    <a:bodyPr/>
                    <a:lstStyle/>
                    <a:p>
                      <a:pPr lvl="0" algn="ctr" rtl="0">
                        <a:spcBef>
                          <a:spcPts val="0"/>
                        </a:spcBef>
                        <a:buClr>
                          <a:srgbClr val="000000"/>
                        </a:buClr>
                        <a:buSzPct val="25000"/>
                        <a:buFont typeface="Calibri"/>
                        <a:buNone/>
                      </a:pPr>
                      <a:r>
                        <a:rPr lang="en" sz="1400" b="1" dirty="0">
                          <a:solidFill>
                            <a:schemeClr val="bg1"/>
                          </a:solidFill>
                          <a:latin typeface="Calibri"/>
                          <a:ea typeface="Calibri"/>
                          <a:cs typeface="Calibri"/>
                          <a:sym typeface="Calibri"/>
                        </a:rPr>
                        <a:t>CSF 5: </a:t>
                      </a:r>
                      <a:r>
                        <a:rPr lang="en" sz="1400" b="1" dirty="0" smtClean="0">
                          <a:solidFill>
                            <a:schemeClr val="bg1"/>
                          </a:solidFill>
                          <a:latin typeface="Calibri"/>
                          <a:ea typeface="Calibri"/>
                          <a:cs typeface="Calibri"/>
                          <a:sym typeface="Calibri"/>
                        </a:rPr>
                        <a:t/>
                      </a:r>
                      <a:br>
                        <a:rPr lang="en" sz="1400" b="1" dirty="0" smtClean="0">
                          <a:solidFill>
                            <a:schemeClr val="bg1"/>
                          </a:solidFill>
                          <a:latin typeface="Calibri"/>
                          <a:ea typeface="Calibri"/>
                          <a:cs typeface="Calibri"/>
                          <a:sym typeface="Calibri"/>
                        </a:rPr>
                      </a:br>
                      <a:r>
                        <a:rPr lang="en" sz="1400" b="1" dirty="0" smtClean="0">
                          <a:solidFill>
                            <a:schemeClr val="bg1"/>
                          </a:solidFill>
                          <a:latin typeface="Calibri"/>
                          <a:ea typeface="Calibri"/>
                          <a:cs typeface="Calibri"/>
                          <a:sym typeface="Calibri"/>
                        </a:rPr>
                        <a:t>Family </a:t>
                      </a:r>
                      <a:r>
                        <a:rPr lang="en" sz="1400" b="1" dirty="0">
                          <a:solidFill>
                            <a:schemeClr val="bg1"/>
                          </a:solidFill>
                          <a:latin typeface="Calibri"/>
                          <a:ea typeface="Calibri"/>
                          <a:cs typeface="Calibri"/>
                          <a:sym typeface="Calibri"/>
                        </a:rPr>
                        <a:t>and Community </a:t>
                      </a:r>
                      <a:r>
                        <a:rPr lang="en" sz="1400" b="1" dirty="0" smtClean="0">
                          <a:solidFill>
                            <a:schemeClr val="bg1"/>
                          </a:solidFill>
                          <a:latin typeface="Calibri"/>
                          <a:ea typeface="Calibri"/>
                          <a:cs typeface="Calibri"/>
                          <a:sym typeface="Calibri"/>
                        </a:rPr>
                        <a:t>Engagement</a:t>
                      </a:r>
                      <a:endParaRPr lang="en" sz="1400" b="1" dirty="0">
                        <a:solidFill>
                          <a:schemeClr val="bg1"/>
                        </a:solidFill>
                        <a:latin typeface="Calibri"/>
                        <a:ea typeface="Calibri"/>
                        <a:cs typeface="Calibri"/>
                        <a:sym typeface="Calibri"/>
                      </a:endParaRPr>
                    </a:p>
                  </a:txBody>
                  <a:tcPr marL="63500" marR="63500" marT="63500" marB="63500">
                    <a:lnB w="9525" cap="flat">
                      <a:solidFill>
                        <a:srgbClr val="000000"/>
                      </a:solidFill>
                      <a:prstDash val="solid"/>
                      <a:round/>
                      <a:headEnd type="none" w="med" len="med"/>
                      <a:tailEnd type="none" w="med" len="med"/>
                    </a:lnB>
                    <a:solidFill>
                      <a:schemeClr val="accent1"/>
                    </a:solidFill>
                  </a:tcPr>
                </a:tc>
                <a:tc>
                  <a:txBody>
                    <a:bodyPr/>
                    <a:lstStyle/>
                    <a:p>
                      <a:pPr lvl="0" algn="ctr" rtl="0">
                        <a:spcBef>
                          <a:spcPts val="0"/>
                        </a:spcBef>
                        <a:spcAft>
                          <a:spcPts val="0"/>
                        </a:spcAft>
                        <a:buClr>
                          <a:srgbClr val="000000"/>
                        </a:buClr>
                        <a:buSzPct val="25000"/>
                        <a:buFont typeface="Calibri"/>
                        <a:buNone/>
                      </a:pPr>
                      <a:r>
                        <a:rPr lang="en" sz="1400" b="1" dirty="0">
                          <a:solidFill>
                            <a:schemeClr val="bg1"/>
                          </a:solidFill>
                          <a:latin typeface="Calibri"/>
                          <a:ea typeface="Calibri"/>
                          <a:cs typeface="Calibri"/>
                          <a:sym typeface="Calibri"/>
                        </a:rPr>
                        <a:t>CSF 6: </a:t>
                      </a:r>
                    </a:p>
                    <a:p>
                      <a:pPr lvl="0" algn="ctr" rtl="0">
                        <a:spcBef>
                          <a:spcPts val="0"/>
                        </a:spcBef>
                        <a:buClr>
                          <a:srgbClr val="000000"/>
                        </a:buClr>
                        <a:buSzPct val="25000"/>
                        <a:buFont typeface="Calibri"/>
                        <a:buNone/>
                      </a:pPr>
                      <a:r>
                        <a:rPr lang="en" sz="1400" b="1" dirty="0" smtClean="0">
                          <a:solidFill>
                            <a:schemeClr val="bg1"/>
                          </a:solidFill>
                          <a:latin typeface="Calibri"/>
                          <a:ea typeface="Calibri"/>
                          <a:cs typeface="Calibri"/>
                          <a:sym typeface="Calibri"/>
                        </a:rPr>
                        <a:t>School Climate</a:t>
                      </a:r>
                      <a:endParaRPr lang="en" sz="1400" b="1" dirty="0">
                        <a:solidFill>
                          <a:schemeClr val="bg1"/>
                        </a:solidFill>
                        <a:latin typeface="Calibri"/>
                        <a:ea typeface="Calibri"/>
                        <a:cs typeface="Calibri"/>
                        <a:sym typeface="Calibri"/>
                      </a:endParaRPr>
                    </a:p>
                  </a:txBody>
                  <a:tcPr marL="63500" marR="63500" marT="63500" marB="63500">
                    <a:lnB w="9525" cap="flat">
                      <a:solidFill>
                        <a:srgbClr val="000000"/>
                      </a:solidFill>
                      <a:prstDash val="solid"/>
                      <a:round/>
                      <a:headEnd type="none" w="med" len="med"/>
                      <a:tailEnd type="none" w="med" len="med"/>
                    </a:lnB>
                    <a:solidFill>
                      <a:schemeClr val="accent1"/>
                    </a:solidFill>
                  </a:tcPr>
                </a:tc>
                <a:tc>
                  <a:txBody>
                    <a:bodyPr/>
                    <a:lstStyle/>
                    <a:p>
                      <a:pPr lvl="0" algn="ctr" rtl="0">
                        <a:spcBef>
                          <a:spcPts val="0"/>
                        </a:spcBef>
                        <a:buClr>
                          <a:srgbClr val="000000"/>
                        </a:buClr>
                        <a:buSzPct val="25000"/>
                        <a:buFont typeface="Calibri"/>
                        <a:buNone/>
                      </a:pPr>
                      <a:r>
                        <a:rPr lang="en" sz="1400" b="1" dirty="0">
                          <a:solidFill>
                            <a:schemeClr val="bg1"/>
                          </a:solidFill>
                          <a:latin typeface="Calibri"/>
                          <a:ea typeface="Calibri"/>
                          <a:cs typeface="Calibri"/>
                          <a:sym typeface="Calibri"/>
                        </a:rPr>
                        <a:t>CSF 7: </a:t>
                      </a:r>
                      <a:r>
                        <a:rPr lang="en" sz="1400" b="1" dirty="0" smtClean="0">
                          <a:solidFill>
                            <a:schemeClr val="bg1"/>
                          </a:solidFill>
                          <a:latin typeface="Calibri"/>
                          <a:ea typeface="Calibri"/>
                          <a:cs typeface="Calibri"/>
                          <a:sym typeface="Calibri"/>
                        </a:rPr>
                        <a:t>Teacher Quality</a:t>
                      </a:r>
                      <a:endParaRPr lang="en" sz="1400" b="1" dirty="0">
                        <a:solidFill>
                          <a:schemeClr val="bg1"/>
                        </a:solidFill>
                        <a:latin typeface="Calibri"/>
                        <a:ea typeface="Calibri"/>
                        <a:cs typeface="Calibri"/>
                        <a:sym typeface="Calibri"/>
                      </a:endParaRPr>
                    </a:p>
                  </a:txBody>
                  <a:tcPr marL="63500" marR="63500" marT="63500" marB="63500">
                    <a:lnB w="9525" cap="flat">
                      <a:solidFill>
                        <a:srgbClr val="000000"/>
                      </a:solidFill>
                      <a:prstDash val="solid"/>
                      <a:round/>
                      <a:headEnd type="none" w="med" len="med"/>
                      <a:tailEnd type="none" w="med" len="med"/>
                    </a:lnB>
                    <a:solidFill>
                      <a:schemeClr val="accent1"/>
                    </a:solidFill>
                  </a:tcPr>
                </a:tc>
              </a:tr>
              <a:tr h="2924128">
                <a:tc>
                  <a:txBody>
                    <a:bodyPr/>
                    <a:lstStyle/>
                    <a:p>
                      <a:pPr lvl="0" rtl="0">
                        <a:spcBef>
                          <a:spcPts val="0"/>
                        </a:spcBef>
                        <a:buClr>
                          <a:srgbClr val="000000"/>
                        </a:buClr>
                        <a:buSzPct val="25000"/>
                        <a:buFont typeface="Calibri"/>
                        <a:buNone/>
                      </a:pPr>
                      <a:endParaRPr lang="en" sz="1800" b="1" dirty="0" smtClean="0">
                        <a:latin typeface="Calibri Light" panose="020F0302020204030204" pitchFamily="34" charset="0"/>
                        <a:ea typeface="Calibri"/>
                        <a:cs typeface="Calibri"/>
                        <a:sym typeface="Calibri"/>
                      </a:endParaRPr>
                    </a:p>
                    <a:p>
                      <a:pPr lvl="0" rtl="0">
                        <a:spcBef>
                          <a:spcPts val="0"/>
                        </a:spcBef>
                        <a:buClr>
                          <a:srgbClr val="000000"/>
                        </a:buClr>
                        <a:buSzPct val="25000"/>
                        <a:buFont typeface="Calibri"/>
                        <a:buNone/>
                      </a:pPr>
                      <a:r>
                        <a:rPr lang="en" sz="1800" b="1" dirty="0" smtClean="0">
                          <a:latin typeface="Calibri Light" panose="020F0302020204030204" pitchFamily="34" charset="0"/>
                          <a:ea typeface="Calibri"/>
                          <a:cs typeface="Calibri"/>
                          <a:sym typeface="Calibri"/>
                        </a:rPr>
                        <a:t>List </a:t>
                      </a:r>
                      <a:r>
                        <a:rPr lang="en" sz="1800" b="1" dirty="0">
                          <a:latin typeface="Calibri Light" panose="020F0302020204030204" pitchFamily="34" charset="0"/>
                          <a:ea typeface="Calibri"/>
                          <a:cs typeface="Calibri"/>
                          <a:sym typeface="Calibri"/>
                        </a:rPr>
                        <a:t>all data sources used for each </a:t>
                      </a:r>
                      <a:r>
                        <a:rPr lang="en" sz="1800" b="1" dirty="0" smtClean="0">
                          <a:latin typeface="Calibri Light" panose="020F0302020204030204" pitchFamily="34" charset="0"/>
                          <a:ea typeface="Calibri"/>
                          <a:cs typeface="Calibri"/>
                          <a:sym typeface="Calibri"/>
                        </a:rPr>
                        <a:t>CSF</a:t>
                      </a:r>
                      <a:endParaRPr lang="en" sz="1800" b="1" dirty="0">
                        <a:latin typeface="Calibri Light" panose="020F0302020204030204" pitchFamily="34" charset="0"/>
                        <a:ea typeface="Calibri"/>
                        <a:cs typeface="Calibri"/>
                        <a:sym typeface="Calibri"/>
                      </a:endParaRPr>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p>
                      <a:pPr marR="0" lvl="0" algn="l" rtl="0">
                        <a:lnSpc>
                          <a:spcPct val="100000"/>
                        </a:lnSpc>
                        <a:spcBef>
                          <a:spcPts val="0"/>
                        </a:spcBef>
                        <a:spcAft>
                          <a:spcPts val="0"/>
                        </a:spcAft>
                        <a:buClr>
                          <a:srgbClr val="000000"/>
                        </a:buClr>
                        <a:buFont typeface="Arial"/>
                        <a:buNone/>
                      </a:pPr>
                      <a:endParaRPr sz="1500" dirty="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dirty="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dirty="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r>
              <a:tr h="748045">
                <a:tc>
                  <a:txBody>
                    <a:bodyPr/>
                    <a:lstStyle/>
                    <a:p>
                      <a:pPr lvl="0" rtl="0">
                        <a:spcBef>
                          <a:spcPts val="0"/>
                        </a:spcBef>
                        <a:buClr>
                          <a:srgbClr val="000000"/>
                        </a:buClr>
                        <a:buSzPct val="25000"/>
                        <a:buFont typeface="Calibri"/>
                        <a:buNone/>
                      </a:pPr>
                      <a:r>
                        <a:rPr lang="en" sz="1500" b="1" dirty="0" smtClean="0">
                          <a:latin typeface="Calibri Light" panose="020F0302020204030204" pitchFamily="34" charset="0"/>
                          <a:ea typeface="Calibri"/>
                          <a:cs typeface="Calibri"/>
                          <a:sym typeface="Calibri"/>
                        </a:rPr>
                        <a:t>NOTES</a:t>
                      </a:r>
                      <a:endParaRPr lang="en" sz="1500" b="1" dirty="0">
                        <a:latin typeface="Calibri Light" panose="020F0302020204030204" pitchFamily="34" charset="0"/>
                        <a:ea typeface="Calibri"/>
                        <a:cs typeface="Calibri"/>
                        <a:sym typeface="Calibri"/>
                      </a:endParaRPr>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dirty="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c>
                  <a:txBody>
                    <a:bodyPr/>
                    <a:lstStyle/>
                    <a:p>
                      <a:pPr marR="0" lvl="0" algn="l" rtl="0">
                        <a:lnSpc>
                          <a:spcPct val="100000"/>
                        </a:lnSpc>
                        <a:spcBef>
                          <a:spcPts val="0"/>
                        </a:spcBef>
                        <a:spcAft>
                          <a:spcPts val="0"/>
                        </a:spcAft>
                        <a:buClr>
                          <a:srgbClr val="000000"/>
                        </a:buClr>
                        <a:buFont typeface="Arial"/>
                        <a:buNone/>
                      </a:pPr>
                      <a:endParaRPr sz="1500" dirty="0"/>
                    </a:p>
                  </a:txBody>
                  <a:tcPr marL="63500" marR="63500" marT="63500" marB="635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289911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600" dirty="0" smtClean="0"/>
              <a:t>Add critical success factors to improve your district/campus?</a:t>
            </a:r>
            <a:endParaRPr lang="en-US" sz="3600" dirty="0"/>
          </a:p>
        </p:txBody>
      </p:sp>
      <p:sp>
        <p:nvSpPr>
          <p:cNvPr id="8" name="Text Placeholder 7"/>
          <p:cNvSpPr>
            <a:spLocks noGrp="1"/>
          </p:cNvSpPr>
          <p:nvPr>
            <p:ph type="body" idx="1"/>
          </p:nvPr>
        </p:nvSpPr>
        <p:spPr>
          <a:xfrm>
            <a:off x="381000" y="228601"/>
            <a:ext cx="7848600" cy="2057400"/>
          </a:xfrm>
        </p:spPr>
        <p:txBody>
          <a:bodyPr>
            <a:normAutofit/>
          </a:bodyPr>
          <a:lstStyle/>
          <a:p>
            <a:r>
              <a:rPr lang="en-US" sz="4400" dirty="0"/>
              <a:t>How </a:t>
            </a:r>
            <a:r>
              <a:rPr lang="en-US" sz="4400" dirty="0" smtClean="0"/>
              <a:t>can</a:t>
            </a:r>
            <a:r>
              <a:rPr lang="en-US" sz="4400" dirty="0"/>
              <a:t>….</a:t>
            </a:r>
          </a:p>
        </p:txBody>
      </p:sp>
      <p:pic>
        <p:nvPicPr>
          <p:cNvPr id="7" name="Content Placeholder 6"/>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5105400" y="609600"/>
            <a:ext cx="1809750" cy="1809750"/>
          </a:xfrm>
        </p:spPr>
      </p:pic>
    </p:spTree>
    <p:extLst>
      <p:ext uri="{BB962C8B-B14F-4D97-AF65-F5344CB8AC3E}">
        <p14:creationId xmlns:p14="http://schemas.microsoft.com/office/powerpoint/2010/main" val="2691084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718"/>
            <a:ext cx="8001000" cy="1371600"/>
          </a:xfrm>
        </p:spPr>
        <p:txBody>
          <a:bodyPr/>
          <a:lstStyle/>
          <a:p>
            <a:r>
              <a:rPr lang="en-US" dirty="0" smtClean="0"/>
              <a:t>Critical success factors</a:t>
            </a:r>
            <a:endParaRPr lang="en-US" dirty="0"/>
          </a:p>
        </p:txBody>
      </p:sp>
      <p:sp>
        <p:nvSpPr>
          <p:cNvPr id="5" name="Content Placeholder 4"/>
          <p:cNvSpPr>
            <a:spLocks noGrp="1"/>
          </p:cNvSpPr>
          <p:nvPr>
            <p:ph idx="1"/>
          </p:nvPr>
        </p:nvSpPr>
        <p:spPr/>
        <p:txBody>
          <a:bodyPr/>
          <a:lstStyle/>
          <a:p>
            <a:endParaRPr lang="en-US" dirty="0" smtClean="0"/>
          </a:p>
          <a:p>
            <a:pPr marL="342900" indent="-342900">
              <a:buFont typeface="Wingdings" panose="05000000000000000000" pitchFamily="2" charset="2"/>
              <a:buChar char="ü"/>
            </a:pPr>
            <a:r>
              <a:rPr lang="en-US" dirty="0" smtClean="0"/>
              <a:t>Review possible questions to consider</a:t>
            </a:r>
          </a:p>
          <a:p>
            <a:pPr marL="342900" indent="-342900">
              <a:buFont typeface="Wingdings" panose="05000000000000000000" pitchFamily="2" charset="2"/>
              <a:buChar char="ü"/>
            </a:pPr>
            <a:endParaRPr lang="en-US" dirty="0"/>
          </a:p>
          <a:p>
            <a:pPr marL="342900" indent="-342900">
              <a:buFont typeface="Wingdings" panose="05000000000000000000" pitchFamily="2" charset="2"/>
              <a:buChar char="ü"/>
            </a:pPr>
            <a:r>
              <a:rPr lang="en-US" dirty="0" smtClean="0"/>
              <a:t>Action to be taken</a:t>
            </a:r>
          </a:p>
          <a:p>
            <a:pPr marL="342900" indent="-342900">
              <a:buFont typeface="Wingdings" panose="05000000000000000000" pitchFamily="2" charset="2"/>
              <a:buChar char="ü"/>
            </a:pPr>
            <a:endParaRPr lang="en-US" dirty="0"/>
          </a:p>
          <a:p>
            <a:pPr marL="342900" indent="-342900">
              <a:buFont typeface="Wingdings" panose="05000000000000000000" pitchFamily="2" charset="2"/>
              <a:buChar char="ü"/>
            </a:pPr>
            <a:r>
              <a:rPr lang="en-US" dirty="0" smtClean="0"/>
              <a:t>What are the steps you will need to take</a:t>
            </a:r>
            <a:endParaRPr lang="en-US" dirty="0"/>
          </a:p>
        </p:txBody>
      </p:sp>
    </p:spTree>
    <p:extLst>
      <p:ext uri="{BB962C8B-B14F-4D97-AF65-F5344CB8AC3E}">
        <p14:creationId xmlns:p14="http://schemas.microsoft.com/office/powerpoint/2010/main" val="2671390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solidFill>
                  <a:srgbClr val="FF0000"/>
                </a:solidFill>
              </a:rPr>
              <a:t>Food for thought:</a:t>
            </a:r>
            <a:endParaRPr lang="en-US" sz="2400" dirty="0">
              <a:solidFill>
                <a:srgbClr val="FF0000"/>
              </a:solidFill>
            </a:endParaRPr>
          </a:p>
        </p:txBody>
      </p:sp>
      <p:sp>
        <p:nvSpPr>
          <p:cNvPr id="6" name="Content Placeholder 5"/>
          <p:cNvSpPr>
            <a:spLocks noGrp="1"/>
          </p:cNvSpPr>
          <p:nvPr>
            <p:ph idx="1"/>
          </p:nvPr>
        </p:nvSpPr>
        <p:spPr/>
        <p:txBody>
          <a:bodyPr>
            <a:normAutofit lnSpcReduction="10000"/>
          </a:bodyPr>
          <a:lstStyle/>
          <a:p>
            <a:endParaRPr lang="en-US" sz="2400" i="1" dirty="0" smtClean="0"/>
          </a:p>
          <a:p>
            <a:r>
              <a:rPr lang="en-US" sz="2400" i="1" dirty="0" smtClean="0"/>
              <a:t>  </a:t>
            </a:r>
            <a:r>
              <a:rPr lang="en-US" sz="2400" b="0" dirty="0" smtClean="0"/>
              <a:t>“</a:t>
            </a:r>
            <a:r>
              <a:rPr lang="en-US" sz="2400" i="1" dirty="0" smtClean="0"/>
              <a:t>Strive </a:t>
            </a:r>
            <a:r>
              <a:rPr lang="en-US" sz="2400" i="1" dirty="0"/>
              <a:t>for continuous improvement, instead of perfection</a:t>
            </a:r>
            <a:r>
              <a:rPr lang="en-US" sz="2400" i="1" dirty="0" smtClean="0"/>
              <a:t>.”                                  </a:t>
            </a:r>
            <a:r>
              <a:rPr lang="en-US" sz="1800" b="0" dirty="0" smtClean="0"/>
              <a:t>Kim Collins</a:t>
            </a:r>
          </a:p>
          <a:p>
            <a:endParaRPr lang="en-US" sz="1800" b="0" dirty="0" smtClean="0"/>
          </a:p>
          <a:p>
            <a:endParaRPr lang="en-US" sz="1800" b="0" dirty="0"/>
          </a:p>
          <a:p>
            <a:endParaRPr lang="en-US" sz="1800" b="0" dirty="0"/>
          </a:p>
          <a:p>
            <a:r>
              <a:rPr lang="en-US" sz="2400" i="1" dirty="0" smtClean="0"/>
              <a:t>“ Without continual growth and progress, such words as improvement, achievement, and success have no meaning.”</a:t>
            </a:r>
            <a:r>
              <a:rPr lang="en-US" sz="2400" b="0" dirty="0" smtClean="0"/>
              <a:t>      </a:t>
            </a:r>
            <a:r>
              <a:rPr lang="en-US" sz="1800" b="0" dirty="0" smtClean="0"/>
              <a:t>            Benjamin Franklin</a:t>
            </a:r>
            <a:endParaRPr lang="en-US" sz="1800" b="0" dirty="0"/>
          </a:p>
          <a:p>
            <a:r>
              <a:rPr lang="en-US" sz="2400" b="0" dirty="0"/>
              <a:t/>
            </a:r>
            <a:br>
              <a:rPr lang="en-US" sz="2400" b="0" dirty="0"/>
            </a:br>
            <a:endParaRPr lang="en-US" sz="2400" dirty="0"/>
          </a:p>
        </p:txBody>
      </p:sp>
    </p:spTree>
    <p:extLst>
      <p:ext uri="{BB962C8B-B14F-4D97-AF65-F5344CB8AC3E}">
        <p14:creationId xmlns:p14="http://schemas.microsoft.com/office/powerpoint/2010/main" val="8582272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272</TotalTime>
  <Words>425</Words>
  <Application>Microsoft Office PowerPoint</Application>
  <PresentationFormat>On-screen Show (4:3)</PresentationFormat>
  <Paragraphs>103</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Essential</vt:lpstr>
      <vt:lpstr>key components for successful schools</vt:lpstr>
      <vt:lpstr>OBJECTIVES</vt:lpstr>
      <vt:lpstr>PowerPoint Presentation</vt:lpstr>
      <vt:lpstr>Key Components of a Successful school</vt:lpstr>
      <vt:lpstr>CRITICAL SUCCESS FACTORS</vt:lpstr>
      <vt:lpstr>PowerPoint Presentation</vt:lpstr>
      <vt:lpstr>Add critical success factors to improve your district/campus?</vt:lpstr>
      <vt:lpstr>Critical success factors</vt:lpstr>
      <vt:lpstr>Food for thought:</vt:lpstr>
      <vt:lpstr>RESOURCES</vt:lpstr>
    </vt:vector>
  </TitlesOfParts>
  <Company>Region 10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components for successful schools</dc:title>
  <dc:creator>Lorna Bonner</dc:creator>
  <cp:lastModifiedBy>Lorna Bonner</cp:lastModifiedBy>
  <cp:revision>37</cp:revision>
  <cp:lastPrinted>2014-12-09T14:41:33Z</cp:lastPrinted>
  <dcterms:created xsi:type="dcterms:W3CDTF">2014-10-02T14:36:14Z</dcterms:created>
  <dcterms:modified xsi:type="dcterms:W3CDTF">2014-12-09T14:42:31Z</dcterms:modified>
</cp:coreProperties>
</file>