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346" r:id="rId4"/>
    <p:sldId id="349" r:id="rId5"/>
    <p:sldId id="350" r:id="rId6"/>
    <p:sldId id="351" r:id="rId7"/>
    <p:sldId id="352" r:id="rId8"/>
    <p:sldId id="353" r:id="rId9"/>
    <p:sldId id="354" r:id="rId10"/>
    <p:sldId id="358" r:id="rId11"/>
    <p:sldId id="356" r:id="rId12"/>
    <p:sldId id="357" r:id="rId13"/>
    <p:sldId id="359" r:id="rId14"/>
    <p:sldId id="360" r:id="rId15"/>
    <p:sldId id="365" r:id="rId16"/>
    <p:sldId id="361" r:id="rId17"/>
    <p:sldId id="362" r:id="rId18"/>
    <p:sldId id="363" r:id="rId19"/>
    <p:sldId id="366" r:id="rId20"/>
    <p:sldId id="364" r:id="rId21"/>
    <p:sldId id="367" r:id="rId22"/>
    <p:sldId id="368" r:id="rId23"/>
    <p:sldId id="369" r:id="rId24"/>
    <p:sldId id="370" r:id="rId25"/>
    <p:sldId id="32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Courier New" pitchFamily="49" charset="0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D18D63A-BA53-4795-B614-2211266594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470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6765739-6DB8-4DB1-AEC3-18A6C867BF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2899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765739-6DB8-4DB1-AEC3-18A6C867BF6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2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gradFill rotWithShape="0">
          <a:gsLst>
            <a:gs pos="0">
              <a:srgbClr val="FFFFFF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ublic entity cover"/>
          <p:cNvPicPr>
            <a:picLocks noChangeAspect="1" noChangeArrowheads="1"/>
          </p:cNvPicPr>
          <p:nvPr/>
        </p:nvPicPr>
        <p:blipFill>
          <a:blip r:embed="rId2" cstate="print"/>
          <a:srcRect b="29167"/>
          <a:stretch>
            <a:fillRect/>
          </a:stretch>
        </p:blipFill>
        <p:spPr bwMode="auto">
          <a:xfrm>
            <a:off x="0" y="0"/>
            <a:ext cx="914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590675"/>
            <a:ext cx="9144000" cy="152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6" name="Picture 6" descr="PES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282700"/>
            <a:ext cx="6515100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419600"/>
            <a:ext cx="914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57800"/>
            <a:ext cx="6705600" cy="457200"/>
          </a:xfrm>
        </p:spPr>
        <p:txBody>
          <a:bodyPr/>
          <a:lstStyle>
            <a:lvl1pPr marL="0" indent="0" algn="ctr">
              <a:buFontTx/>
              <a:buNone/>
              <a:defRPr i="1">
                <a:solidFill>
                  <a:srgbClr val="0099CC"/>
                </a:solidFill>
                <a:latin typeface="Garamond Book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924800" y="6659563"/>
            <a:ext cx="121920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1F4F78DE-18F3-4528-9837-207E7B86CC16}" type="slidenum">
              <a:rPr lang="en-US" sz="700">
                <a:solidFill>
                  <a:srgbClr val="DDDDDD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700" dirty="0">
              <a:solidFill>
                <a:srgbClr val="DDDDDD"/>
              </a:solidFill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6629400"/>
            <a:ext cx="32766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7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1031" name="Picture 7" descr="Gallgh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1913"/>
            <a:ext cx="685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66"/>
          </a:solidFill>
          <a:latin typeface="Arial" charset="0"/>
        </a:defRPr>
      </a:lvl9pPr>
    </p:titleStyle>
    <p:bodyStyle>
      <a:lvl1pPr marL="468313" indent="-468313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9350" indent="-16668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cid:image001.jpg@01CF45D5.81B9C5E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allison_courrege@ajg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0"/>
            <a:ext cx="9144000" cy="2971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Management for Schools</a:t>
            </a:r>
            <a:b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Ten Risks and How to Manage Them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Allison Courrege, COSS, CPSI</a:t>
            </a:r>
            <a:b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Loss Control Specialist</a:t>
            </a:r>
            <a:b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 descr="cid:image004.jpg@01CF3EC8.4C1ACD80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4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Vehicles - Transportation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5029200"/>
          </a:xfrm>
        </p:spPr>
        <p:txBody>
          <a:bodyPr/>
          <a:lstStyle/>
          <a:p>
            <a:r>
              <a:rPr lang="en-US" altLang="en-US" sz="2400" dirty="0"/>
              <a:t>School drivers - School-owned vehicles</a:t>
            </a:r>
          </a:p>
          <a:p>
            <a:r>
              <a:rPr lang="en-US" altLang="en-US" sz="2400" dirty="0"/>
              <a:t>School leased or chartered buses, vehicles or vans  </a:t>
            </a:r>
          </a:p>
          <a:p>
            <a:r>
              <a:rPr lang="en-US" altLang="en-US" sz="2400" dirty="0"/>
              <a:t>Transportation is sole responsibility of parent/guardian or adult student</a:t>
            </a:r>
          </a:p>
          <a:p>
            <a:r>
              <a:rPr lang="en-US" altLang="en-US" sz="2400" dirty="0"/>
              <a:t>School employees or volunteers driving personal vehicles  </a:t>
            </a:r>
          </a:p>
          <a:p>
            <a:r>
              <a:rPr lang="en-US" altLang="en-US" sz="2400" dirty="0"/>
              <a:t>Students driving students is NEVER recommended</a:t>
            </a:r>
          </a:p>
          <a:p>
            <a:r>
              <a:rPr lang="en-US" altLang="en-US" sz="2400" dirty="0"/>
              <a:t>Bus/Van drivers:  need CDL’s, MVR’s, Fit Testing</a:t>
            </a:r>
          </a:p>
          <a:p>
            <a:endParaRPr lang="en-US" altLang="en-US" sz="2400" dirty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Laptop Security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5029200"/>
          </a:xfrm>
        </p:spPr>
        <p:txBody>
          <a:bodyPr/>
          <a:lstStyle/>
          <a:p>
            <a:r>
              <a:rPr lang="en-US" altLang="en-US" sz="2400" dirty="0"/>
              <a:t>Dedicated computer storage room</a:t>
            </a:r>
          </a:p>
          <a:p>
            <a:r>
              <a:rPr lang="en-US" altLang="en-US" sz="2400" dirty="0"/>
              <a:t>Storage Carts</a:t>
            </a:r>
          </a:p>
          <a:p>
            <a:r>
              <a:rPr lang="en-US" altLang="en-US" sz="2400" dirty="0"/>
              <a:t>Alarms</a:t>
            </a:r>
          </a:p>
          <a:p>
            <a:r>
              <a:rPr lang="en-US" altLang="en-US" sz="2400" dirty="0"/>
              <a:t>Key Control &amp; Limiting Access</a:t>
            </a:r>
          </a:p>
          <a:p>
            <a:r>
              <a:rPr lang="en-US" altLang="en-US" sz="2400" dirty="0"/>
              <a:t>Nightly Storage</a:t>
            </a:r>
          </a:p>
          <a:p>
            <a:r>
              <a:rPr lang="en-US" altLang="en-US" sz="2400" dirty="0"/>
              <a:t>Physical Appearance</a:t>
            </a:r>
          </a:p>
          <a:p>
            <a:r>
              <a:rPr lang="en-US" altLang="en-US" sz="2400" dirty="0"/>
              <a:t>Tracking System – check in, check out procedure</a:t>
            </a:r>
          </a:p>
          <a:p>
            <a:r>
              <a:rPr lang="en-US" altLang="en-US" sz="2400" dirty="0"/>
              <a:t>Laptop Configuration</a:t>
            </a:r>
          </a:p>
          <a:p>
            <a:r>
              <a:rPr lang="en-US" altLang="en-US" sz="2400" dirty="0"/>
              <a:t>By the way….we are still having losses!</a:t>
            </a:r>
          </a:p>
          <a:p>
            <a:pPr lvl="1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School Access and Security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5029200"/>
          </a:xfrm>
        </p:spPr>
        <p:txBody>
          <a:bodyPr/>
          <a:lstStyle/>
          <a:p>
            <a:r>
              <a:rPr lang="en-US" altLang="en-US" sz="2400" dirty="0"/>
              <a:t>Visitors use designated entrance (s)</a:t>
            </a:r>
          </a:p>
          <a:p>
            <a:r>
              <a:rPr lang="en-US" altLang="en-US" sz="2400" dirty="0"/>
              <a:t>Visitors sign in and out, and photo-ID is presented and copied</a:t>
            </a:r>
          </a:p>
          <a:p>
            <a:r>
              <a:rPr lang="en-US" altLang="en-US" sz="2400" dirty="0"/>
              <a:t>Visitors wear a badge/pass which is clearly visible &amp; identifiable</a:t>
            </a:r>
          </a:p>
          <a:p>
            <a:r>
              <a:rPr lang="en-US" altLang="en-US" sz="2400" dirty="0"/>
              <a:t>Visitors are met by an employee &amp; stay with them throughout their visit</a:t>
            </a:r>
          </a:p>
          <a:p>
            <a:r>
              <a:rPr lang="en-US" altLang="en-US" sz="2400" dirty="0"/>
              <a:t>“No entry” signs are posted where needed</a:t>
            </a:r>
          </a:p>
          <a:p>
            <a:r>
              <a:rPr lang="en-US" altLang="en-US" sz="2400" dirty="0"/>
              <a:t>“Staff only” signs are posted where needed</a:t>
            </a:r>
          </a:p>
          <a:p>
            <a:pPr algn="ctr" eaLnBrk="1" hangingPunct="1">
              <a:buNone/>
            </a:pPr>
            <a:endParaRPr lang="en-US" sz="18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Evaluating Special Activities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724400"/>
          </a:xfrm>
        </p:spPr>
        <p:txBody>
          <a:bodyPr/>
          <a:lstStyle/>
          <a:p>
            <a:r>
              <a:rPr lang="en-US" altLang="en-US" u="sng" dirty="0"/>
              <a:t>What Type of Activity is This?</a:t>
            </a:r>
          </a:p>
          <a:p>
            <a:pPr lvl="1"/>
            <a:r>
              <a:rPr lang="en-US" altLang="en-US" dirty="0"/>
              <a:t>Field Trip</a:t>
            </a:r>
          </a:p>
          <a:p>
            <a:pPr lvl="1"/>
            <a:r>
              <a:rPr lang="en-US" altLang="en-US" dirty="0"/>
              <a:t>School Sponsored Activity</a:t>
            </a:r>
          </a:p>
          <a:p>
            <a:pPr lvl="1"/>
            <a:r>
              <a:rPr lang="en-US" altLang="en-US" dirty="0"/>
              <a:t>School Co-Sponsored Activity</a:t>
            </a:r>
          </a:p>
          <a:p>
            <a:pPr lvl="1"/>
            <a:r>
              <a:rPr lang="en-US" altLang="en-US" dirty="0"/>
              <a:t>Non-School Sponsored Activity</a:t>
            </a:r>
          </a:p>
          <a:p>
            <a:pPr lvl="1"/>
            <a:r>
              <a:rPr lang="en-US" altLang="en-US" dirty="0"/>
              <a:t>Student Body Organizations</a:t>
            </a:r>
          </a:p>
          <a:p>
            <a:pPr lvl="1"/>
            <a:r>
              <a:rPr lang="en-US" altLang="en-US" dirty="0"/>
              <a:t>Booster Club Activities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Field Trips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724400"/>
          </a:xfrm>
        </p:spPr>
        <p:txBody>
          <a:bodyPr/>
          <a:lstStyle/>
          <a:p>
            <a:r>
              <a:rPr lang="en-US" altLang="en-US" sz="2400" dirty="0"/>
              <a:t>Educational Value vs. School Exposure</a:t>
            </a:r>
          </a:p>
          <a:p>
            <a:r>
              <a:rPr lang="en-US" altLang="en-US" sz="2400" dirty="0"/>
              <a:t>Written Policies/Procedures/Rules</a:t>
            </a:r>
          </a:p>
          <a:p>
            <a:r>
              <a:rPr lang="en-US" altLang="en-US" sz="2400" dirty="0"/>
              <a:t>Field Trip Checklist</a:t>
            </a:r>
          </a:p>
          <a:p>
            <a:pPr lvl="1"/>
            <a:r>
              <a:rPr lang="en-US" altLang="en-US" sz="2400" dirty="0"/>
              <a:t>Approval process/timeline, required forms</a:t>
            </a:r>
          </a:p>
          <a:p>
            <a:pPr lvl="1"/>
            <a:r>
              <a:rPr lang="en-US" altLang="en-US" sz="2400" dirty="0"/>
              <a:t>Method of insuring parent approval including</a:t>
            </a:r>
          </a:p>
          <a:p>
            <a:pPr lvl="2"/>
            <a:r>
              <a:rPr lang="en-US" altLang="en-US" dirty="0"/>
              <a:t>Authorization for Emergency Medical Treatment</a:t>
            </a:r>
          </a:p>
          <a:p>
            <a:pPr lvl="2"/>
            <a:r>
              <a:rPr lang="en-US" altLang="en-US" dirty="0"/>
              <a:t>Location of forms:  with the supervisors</a:t>
            </a:r>
          </a:p>
          <a:p>
            <a:pPr lvl="2"/>
            <a:r>
              <a:rPr lang="en-US" altLang="en-US" dirty="0"/>
              <a:t>Screening of supervisors; chaperones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Field Trip Forms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r>
              <a:rPr lang="en-US" altLang="en-US" sz="2400" dirty="0"/>
              <a:t>Student Field Trip Form -  Assumption of Risk, Voluntary Activity &amp; Hold Harmless</a:t>
            </a:r>
          </a:p>
          <a:p>
            <a:r>
              <a:rPr lang="en-US" altLang="en-US" sz="2400" dirty="0"/>
              <a:t>Medical Treatment Authorization</a:t>
            </a:r>
          </a:p>
          <a:p>
            <a:r>
              <a:rPr lang="en-US" altLang="en-US" sz="2400" dirty="0"/>
              <a:t>Adult Student Form</a:t>
            </a:r>
          </a:p>
          <a:p>
            <a:r>
              <a:rPr lang="en-US" altLang="en-US" sz="2400" dirty="0"/>
              <a:t>Volunteer Form </a:t>
            </a:r>
          </a:p>
          <a:p>
            <a:r>
              <a:rPr lang="en-US" altLang="en-US" sz="2400" dirty="0"/>
              <a:t>Out of State Trip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/>
          <a:lstStyle/>
          <a:p>
            <a:r>
              <a:rPr lang="en-US" altLang="en-US" sz="4000" dirty="0"/>
              <a:t>Non-School Sponsored Activities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800600"/>
          </a:xfrm>
        </p:spPr>
        <p:txBody>
          <a:bodyPr/>
          <a:lstStyle/>
          <a:p>
            <a:r>
              <a:rPr lang="en-US" altLang="en-US" dirty="0"/>
              <a:t>Grad </a:t>
            </a:r>
            <a:r>
              <a:rPr lang="en-US" altLang="en-US" dirty="0" err="1"/>
              <a:t>Nites</a:t>
            </a:r>
            <a:r>
              <a:rPr lang="en-US" altLang="en-US" dirty="0"/>
              <a:t> (Nights), Week-End Camping Trips, Overseas Travel</a:t>
            </a:r>
          </a:p>
          <a:p>
            <a:pPr lvl="2"/>
            <a:r>
              <a:rPr lang="en-US" altLang="en-US" dirty="0"/>
              <a:t>Notice to Parents</a:t>
            </a:r>
          </a:p>
          <a:p>
            <a:pPr lvl="2"/>
            <a:r>
              <a:rPr lang="en-US" altLang="en-US" dirty="0"/>
              <a:t>Transportation/Supervision Disclaimer</a:t>
            </a:r>
          </a:p>
          <a:p>
            <a:pPr lvl="2"/>
            <a:r>
              <a:rPr lang="en-US" altLang="en-US" dirty="0"/>
              <a:t>Parent Acknowledgement</a:t>
            </a:r>
          </a:p>
          <a:p>
            <a:pPr lvl="2"/>
            <a:r>
              <a:rPr lang="en-US" altLang="en-US" dirty="0"/>
              <a:t>Disassociate the School:  logos, equipment</a:t>
            </a:r>
          </a:p>
          <a:p>
            <a:pPr lvl="2"/>
            <a:r>
              <a:rPr lang="en-US" altLang="en-US" dirty="0"/>
              <a:t>Prohibit use of class time</a:t>
            </a:r>
          </a:p>
          <a:p>
            <a:pPr marL="0" indent="0">
              <a:buNone/>
            </a:pPr>
            <a:endParaRPr lang="en-US" sz="1800" dirty="0" smtClean="0"/>
          </a:p>
          <a:p>
            <a:pPr algn="ctr" eaLnBrk="1" hangingPunct="1">
              <a:buNone/>
            </a:pPr>
            <a:endParaRPr lang="en-US" sz="18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What is a Crisis?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724400"/>
          </a:xfrm>
        </p:spPr>
        <p:txBody>
          <a:bodyPr/>
          <a:lstStyle/>
          <a:p>
            <a:r>
              <a:rPr lang="en-US" altLang="en-US" sz="2000" dirty="0"/>
              <a:t>It’s really anything out of the ordinary!</a:t>
            </a:r>
          </a:p>
          <a:p>
            <a:r>
              <a:rPr lang="en-US" altLang="en-US" sz="2000" dirty="0"/>
              <a:t>Earthquake / Storm / Police Activity / Fight at school?</a:t>
            </a:r>
          </a:p>
          <a:p>
            <a:r>
              <a:rPr lang="en-US" altLang="en-US" sz="2000" dirty="0"/>
              <a:t>Students and/or parents with weapon(s)</a:t>
            </a:r>
          </a:p>
          <a:p>
            <a:r>
              <a:rPr lang="en-US" altLang="en-US" sz="2000" dirty="0"/>
              <a:t>Hazardous Material leak / gas leak / explosion</a:t>
            </a:r>
          </a:p>
          <a:p>
            <a:r>
              <a:rPr lang="en-US" altLang="en-US" sz="2000" dirty="0"/>
              <a:t>School bus accident / van accident</a:t>
            </a:r>
          </a:p>
          <a:p>
            <a:r>
              <a:rPr lang="en-US" altLang="en-US" sz="2000" dirty="0"/>
              <a:t>Food poisoning in the cafeteria / field trip</a:t>
            </a:r>
          </a:p>
          <a:p>
            <a:r>
              <a:rPr lang="en-US" altLang="en-US" sz="2000" dirty="0"/>
              <a:t>Lost Student</a:t>
            </a:r>
          </a:p>
          <a:p>
            <a:r>
              <a:rPr lang="en-US" altLang="en-US" sz="2000" dirty="0"/>
              <a:t>Death of a student, staff, or faculty member</a:t>
            </a:r>
          </a:p>
          <a:p>
            <a:r>
              <a:rPr lang="en-US" altLang="en-US" sz="2000" dirty="0"/>
              <a:t>Flood / broken water main</a:t>
            </a:r>
          </a:p>
          <a:p>
            <a:r>
              <a:rPr lang="en-US" altLang="en-US" sz="2000" dirty="0"/>
              <a:t>FIRE!</a:t>
            </a:r>
          </a:p>
          <a:p>
            <a:pPr marL="0" indent="0">
              <a:buNone/>
            </a:pPr>
            <a:endParaRPr lang="en-US" sz="1800" b="1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The First 30 Minutes…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724400"/>
          </a:xfrm>
        </p:spPr>
        <p:txBody>
          <a:bodyPr/>
          <a:lstStyle/>
          <a:p>
            <a:r>
              <a:rPr lang="en-US" altLang="en-US" sz="2400" dirty="0"/>
              <a:t>Understand the circumstances – do NOT speculate!</a:t>
            </a:r>
          </a:p>
          <a:p>
            <a:r>
              <a:rPr lang="en-US" altLang="en-US" sz="2400" dirty="0"/>
              <a:t>Call for help!  911 or whatever is needed</a:t>
            </a:r>
          </a:p>
          <a:p>
            <a:r>
              <a:rPr lang="en-US" altLang="en-US" sz="2400" dirty="0"/>
              <a:t>Assign the appropriate person(s) to handle the situation</a:t>
            </a:r>
          </a:p>
          <a:p>
            <a:r>
              <a:rPr lang="en-US" altLang="en-US" sz="2400" dirty="0"/>
              <a:t>Notify the Administrative offices (Board members also)</a:t>
            </a:r>
          </a:p>
          <a:p>
            <a:r>
              <a:rPr lang="en-US" altLang="en-US" sz="2400" dirty="0"/>
              <a:t>Define the problem(s) &amp; consider all options</a:t>
            </a:r>
          </a:p>
          <a:p>
            <a:r>
              <a:rPr lang="en-US" altLang="en-US" sz="2400" dirty="0"/>
              <a:t>Communicate with staff/faculty/students/parents</a:t>
            </a:r>
          </a:p>
          <a:p>
            <a:r>
              <a:rPr lang="en-US" altLang="en-US" sz="2400" dirty="0"/>
              <a:t>Secure the area/building/campus</a:t>
            </a:r>
          </a:p>
          <a:p>
            <a:r>
              <a:rPr lang="en-US" altLang="en-US" sz="2400" dirty="0"/>
              <a:t>Set up a command post</a:t>
            </a:r>
          </a:p>
          <a:p>
            <a:r>
              <a:rPr lang="en-US" altLang="en-US" sz="2400" dirty="0"/>
              <a:t>“Incident Command” situation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The next 30 minutes…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5181600"/>
          </a:xfrm>
        </p:spPr>
        <p:txBody>
          <a:bodyPr/>
          <a:lstStyle/>
          <a:p>
            <a:r>
              <a:rPr lang="en-US" altLang="en-US" sz="2400" dirty="0"/>
              <a:t>REGAIN CONTROL!</a:t>
            </a:r>
          </a:p>
          <a:p>
            <a:r>
              <a:rPr lang="en-US" altLang="en-US" sz="2400" dirty="0"/>
              <a:t>Document everything – assign a scribe</a:t>
            </a:r>
          </a:p>
          <a:p>
            <a:r>
              <a:rPr lang="en-US" altLang="en-US" sz="2400" dirty="0"/>
              <a:t>Communicate with the media – if necessary</a:t>
            </a:r>
          </a:p>
          <a:p>
            <a:r>
              <a:rPr lang="en-US" altLang="en-US" sz="2400" dirty="0"/>
              <a:t>Update the students in the classrooms – not in large settings</a:t>
            </a:r>
          </a:p>
          <a:p>
            <a:r>
              <a:rPr lang="en-US" altLang="en-US" sz="2400" dirty="0"/>
              <a:t>Consider closing the school?  If so, arrange for transportation &amp; notify the local police department</a:t>
            </a:r>
          </a:p>
          <a:p>
            <a:r>
              <a:rPr lang="en-US" altLang="en-US" sz="2400" dirty="0"/>
              <a:t>Contact “crisis counselors” and have them respond</a:t>
            </a:r>
          </a:p>
          <a:p>
            <a:pPr marL="0" indent="0">
              <a:buNone/>
            </a:pPr>
            <a:endParaRPr lang="en-US" sz="1800" b="1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Points for Discussion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School Risk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Top 10 Charter School Risks- Your Exposures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Trending Losses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Steps to Managing School Risk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How to Transfer your Risk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b="1" dirty="0" smtClean="0"/>
              <a:t>Buy Insurance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b="1" dirty="0" smtClean="0"/>
              <a:t>Ask for Certificates of Insurance from Vendors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b="1" dirty="0" smtClean="0"/>
              <a:t>Just say “no”</a:t>
            </a:r>
          </a:p>
          <a:p>
            <a:pPr>
              <a:buNone/>
            </a:pPr>
            <a:endParaRPr lang="en-US" sz="2400" b="1" dirty="0" smtClean="0"/>
          </a:p>
          <a:p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The rest of the day…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724400"/>
          </a:xfrm>
        </p:spPr>
        <p:txBody>
          <a:bodyPr/>
          <a:lstStyle/>
          <a:p>
            <a:r>
              <a:rPr lang="en-US" altLang="en-US" sz="2400" dirty="0"/>
              <a:t>Document, document, document</a:t>
            </a:r>
          </a:p>
          <a:p>
            <a:r>
              <a:rPr lang="en-US" altLang="en-US" sz="2400" dirty="0"/>
              <a:t>Inform parents by a letter sent home</a:t>
            </a:r>
          </a:p>
          <a:p>
            <a:r>
              <a:rPr lang="en-US" altLang="en-US" sz="2400" dirty="0"/>
              <a:t>If a crisis team was set up – note their role and follow-up</a:t>
            </a:r>
          </a:p>
          <a:p>
            <a:r>
              <a:rPr lang="en-US" altLang="en-US" sz="2400" dirty="0"/>
              <a:t>Disseminate accurate information</a:t>
            </a:r>
          </a:p>
          <a:p>
            <a:r>
              <a:rPr lang="en-US" altLang="en-US" sz="2400" dirty="0"/>
              <a:t>Post information about the incident on your webpage and your telephone “hot line”…Update frequently</a:t>
            </a:r>
          </a:p>
          <a:p>
            <a:r>
              <a:rPr lang="en-US" altLang="en-US" sz="2400" dirty="0"/>
              <a:t>Ensure that the school board has been notified</a:t>
            </a:r>
          </a:p>
          <a:p>
            <a:r>
              <a:rPr lang="en-US" altLang="en-US" sz="2400" dirty="0"/>
              <a:t>Visit the injured / wounded in the hospital(s)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b="1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/>
          <a:lstStyle/>
          <a:p>
            <a:r>
              <a:rPr lang="en-US" altLang="en-US" sz="4000" dirty="0"/>
              <a:t>Then…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5029200"/>
          </a:xfrm>
        </p:spPr>
        <p:txBody>
          <a:bodyPr/>
          <a:lstStyle/>
          <a:p>
            <a:r>
              <a:rPr lang="en-US" altLang="en-US" sz="2400" dirty="0"/>
              <a:t>Take the students/staff through the crisis and debrief</a:t>
            </a:r>
          </a:p>
          <a:p>
            <a:r>
              <a:rPr lang="en-US" altLang="en-US" sz="2400" dirty="0"/>
              <a:t>Offer professional counseling to everyone involved – Faculty, staff, students, aides</a:t>
            </a:r>
          </a:p>
          <a:p>
            <a:r>
              <a:rPr lang="en-US" altLang="en-US" sz="2400" dirty="0"/>
              <a:t>Make the decision when to reopen the school – make this decision as soon as possible.</a:t>
            </a:r>
          </a:p>
          <a:p>
            <a:r>
              <a:rPr lang="en-US" altLang="en-US" sz="2400" dirty="0"/>
              <a:t>Hold an open house for parents and students</a:t>
            </a:r>
          </a:p>
          <a:p>
            <a:r>
              <a:rPr lang="en-US" altLang="en-US" sz="2400" dirty="0"/>
              <a:t>Don’t forget the “incident”, but MOVE ON ALSO…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algn="ctr" eaLnBrk="1" hangingPunct="1">
              <a:buNone/>
            </a:pPr>
            <a:endParaRPr lang="en-US" sz="18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Crisis Management Plan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Team Members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Chain – of – command (in case principal is absent)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Names, addresses, phone #’s, page, cell phone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Normal assignment – if a classroom teacher/name of substitute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Assignment during a crisis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Important telephone numbers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Fire / rescue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Police, sheriff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Local hospital emergency room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News/media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Crisis counselors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Plan continued…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4495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CODE RED procedures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LOCKDOWN procedures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Types of Emergencies.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Assaults / serious personal injury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Bomb threats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Child napping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Explosion, fire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Weapons, suicide, sex offenses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Riot , Hostage situation, intruders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Natural disaster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35366" y="1828800"/>
            <a:ext cx="4495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83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</a:defRPr>
            </a:lvl2pPr>
            <a:lvl3pPr marL="1149350" indent="-16668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000" dirty="0"/>
              <a:t>Media Procedures</a:t>
            </a:r>
          </a:p>
          <a:p>
            <a:endParaRPr lang="en-US" altLang="en-US" sz="2000" dirty="0"/>
          </a:p>
          <a:p>
            <a:r>
              <a:rPr lang="en-US" altLang="en-US" sz="2000" dirty="0"/>
              <a:t>Evacuation Plan</a:t>
            </a:r>
          </a:p>
          <a:p>
            <a:pPr lvl="1"/>
            <a:r>
              <a:rPr lang="en-US" altLang="en-US" sz="2000" dirty="0"/>
              <a:t>Quarterly Drills, floor warden, written plans </a:t>
            </a:r>
          </a:p>
          <a:p>
            <a:pPr lvl="1"/>
            <a:r>
              <a:rPr lang="en-US" altLang="en-US" sz="2000" dirty="0"/>
              <a:t>Alternate site, plan for transporting students</a:t>
            </a:r>
          </a:p>
          <a:p>
            <a:endParaRPr lang="en-US" altLang="en-US" sz="2000" dirty="0"/>
          </a:p>
          <a:p>
            <a:r>
              <a:rPr lang="en-US" altLang="en-US" sz="2000" dirty="0"/>
              <a:t>Local EMS can help</a:t>
            </a:r>
          </a:p>
          <a:p>
            <a:pPr marL="582613" lvl="1" indent="0">
              <a:lnSpc>
                <a:spcPct val="90000"/>
              </a:lnSpc>
              <a:buNone/>
            </a:pPr>
            <a:endParaRPr lang="en-US" altLang="en-US" sz="2000" kern="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altLang="en-US" sz="4000" dirty="0"/>
              <a:t>Transfer Risk -Types of Insurance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257800"/>
          </a:xfrm>
        </p:spPr>
        <p:txBody>
          <a:bodyPr/>
          <a:lstStyle/>
          <a:p>
            <a:r>
              <a:rPr lang="en-US" altLang="en-US" sz="2800" dirty="0"/>
              <a:t>Commercial General Liability</a:t>
            </a:r>
          </a:p>
          <a:p>
            <a:r>
              <a:rPr lang="en-US" altLang="en-US" sz="2800" dirty="0"/>
              <a:t>Property Insurance</a:t>
            </a:r>
          </a:p>
          <a:p>
            <a:r>
              <a:rPr lang="en-US" altLang="en-US" sz="2800" dirty="0"/>
              <a:t>Automobile Liability</a:t>
            </a:r>
          </a:p>
          <a:p>
            <a:r>
              <a:rPr lang="en-US" altLang="en-US" sz="2800" dirty="0"/>
              <a:t>Employment Practices</a:t>
            </a:r>
          </a:p>
          <a:p>
            <a:r>
              <a:rPr lang="en-US" altLang="en-US" sz="2800" dirty="0"/>
              <a:t>Directors &amp; Officers – Errors &amp; Omissions</a:t>
            </a:r>
          </a:p>
          <a:p>
            <a:r>
              <a:rPr lang="en-US" altLang="en-US" sz="2800" dirty="0"/>
              <a:t>Workers’ Compensation</a:t>
            </a:r>
          </a:p>
          <a:p>
            <a:r>
              <a:rPr lang="en-US" altLang="en-US" sz="2800" dirty="0"/>
              <a:t>Student Accident Insurance</a:t>
            </a:r>
          </a:p>
          <a:p>
            <a:pPr lvl="3" algn="r"/>
            <a:r>
              <a:rPr lang="en-US" altLang="en-US" sz="2400" dirty="0"/>
              <a:t>Just to name a few!</a:t>
            </a:r>
          </a:p>
          <a:p>
            <a:endParaRPr lang="en-US" sz="1800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Allison Courrege, COSS, CPSI</a:t>
            </a:r>
            <a:br>
              <a:rPr lang="en-US" sz="1800" dirty="0" smtClean="0"/>
            </a:br>
            <a:r>
              <a:rPr lang="en-US" sz="1800" dirty="0" smtClean="0"/>
              <a:t>Arthur J. Gallagher Risk Management Services, Inc.</a:t>
            </a:r>
            <a:br>
              <a:rPr lang="en-US" sz="1800" dirty="0" smtClean="0"/>
            </a:br>
            <a:r>
              <a:rPr lang="en-US" sz="1800" dirty="0" smtClean="0"/>
              <a:t>Phone:  225-906-0146  E-mail:  </a:t>
            </a:r>
            <a:r>
              <a:rPr lang="en-US" sz="1800" dirty="0" smtClean="0">
                <a:hlinkClick r:id="rId2"/>
              </a:rPr>
              <a:t>allison_courrege@ajg.com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Jill Couvillon, ARM</a:t>
            </a:r>
            <a:br>
              <a:rPr lang="en-US" sz="1800" dirty="0" smtClean="0"/>
            </a:br>
            <a:r>
              <a:rPr lang="en-US" sz="1800" dirty="0" smtClean="0"/>
              <a:t>Arthur J. Gallagher Risk Management Services, Inc.</a:t>
            </a:r>
            <a:br>
              <a:rPr lang="en-US" sz="1800" dirty="0" smtClean="0"/>
            </a:br>
            <a:r>
              <a:rPr lang="en-US" sz="1800" dirty="0" smtClean="0"/>
              <a:t>Phone:  225-906-1222  E-mail:  </a:t>
            </a:r>
            <a:r>
              <a:rPr lang="en-US" sz="1800" dirty="0" smtClean="0">
                <a:hlinkClick r:id="rId2"/>
              </a:rPr>
              <a:t>jill_couvillon@ajg.com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School Risk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297363"/>
          </a:xfrm>
        </p:spPr>
        <p:txBody>
          <a:bodyPr/>
          <a:lstStyle/>
          <a:p>
            <a:r>
              <a:rPr lang="en-US" dirty="0" smtClean="0"/>
              <a:t>A method of managing school activities to minimize losses and liability</a:t>
            </a:r>
          </a:p>
          <a:p>
            <a:pPr lvl="1"/>
            <a:r>
              <a:rPr lang="en-US" dirty="0" smtClean="0"/>
              <a:t>Reduce hazards</a:t>
            </a:r>
          </a:p>
          <a:p>
            <a:pPr lvl="1"/>
            <a:r>
              <a:rPr lang="en-US" dirty="0" smtClean="0"/>
              <a:t>Reduce risks in school activities</a:t>
            </a:r>
          </a:p>
          <a:p>
            <a:pPr lvl="1"/>
            <a:r>
              <a:rPr lang="en-US" dirty="0" smtClean="0"/>
              <a:t>Improve safety for students, employees, and the public</a:t>
            </a:r>
          </a:p>
          <a:p>
            <a:pPr lvl="1"/>
            <a:r>
              <a:rPr lang="en-US" dirty="0" smtClean="0"/>
              <a:t>Conserve the schools financial resources (Insurance – risk transfer)</a:t>
            </a:r>
          </a:p>
          <a:p>
            <a:pPr lvl="1"/>
            <a:r>
              <a:rPr lang="en-US" dirty="0" smtClean="0"/>
              <a:t>Protect board, staff from liability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Risk Management Techniques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Avoid the Risk- “Just say No”.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Transfer Risk: Insurance, hold harmless agreements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 the Risk: Accountability and Risk Assessment activities, Safety committee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19400"/>
            <a:ext cx="9144000" cy="88423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What are your Schools Top 10 Risks?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en-US" sz="1800" dirty="0" smtClean="0"/>
          </a:p>
          <a:p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What are a Schools Top 10 Risks?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Premise Medical/General Liability</a:t>
            </a:r>
          </a:p>
          <a:p>
            <a:r>
              <a:rPr lang="en-US" sz="2400" dirty="0" smtClean="0"/>
              <a:t>Employment Practices</a:t>
            </a:r>
          </a:p>
          <a:p>
            <a:r>
              <a:rPr lang="en-US" sz="2400" dirty="0" smtClean="0"/>
              <a:t>Vehicle Accidents</a:t>
            </a:r>
          </a:p>
          <a:p>
            <a:r>
              <a:rPr lang="en-US" sz="2400" dirty="0" smtClean="0"/>
              <a:t>Workers Compensation</a:t>
            </a:r>
          </a:p>
          <a:p>
            <a:r>
              <a:rPr lang="en-US" sz="2400" dirty="0" smtClean="0"/>
              <a:t>Stolen Laptops/Equipment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Drop-off/Pickup</a:t>
            </a:r>
          </a:p>
          <a:p>
            <a:r>
              <a:rPr lang="en-US" sz="2400" dirty="0" smtClean="0"/>
              <a:t>Playground – Athletics</a:t>
            </a:r>
          </a:p>
          <a:p>
            <a:r>
              <a:rPr lang="en-US" sz="2400" dirty="0" smtClean="0"/>
              <a:t>Field trips/Foreign Travel</a:t>
            </a:r>
          </a:p>
          <a:p>
            <a:r>
              <a:rPr lang="en-US" sz="2400" dirty="0" smtClean="0"/>
              <a:t>Special Education</a:t>
            </a:r>
          </a:p>
          <a:p>
            <a:endParaRPr lang="en-US" sz="2400" dirty="0"/>
          </a:p>
          <a:p>
            <a:r>
              <a:rPr lang="en-US" sz="2400" dirty="0" smtClean="0"/>
              <a:t>Crisis Event/Student Violence</a:t>
            </a:r>
            <a:endParaRPr lang="en-US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Steps to Managing Risks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5334000"/>
          </a:xfrm>
        </p:spPr>
        <p:txBody>
          <a:bodyPr/>
          <a:lstStyle/>
          <a:p>
            <a:r>
              <a:rPr lang="en-US" sz="2000" dirty="0" smtClean="0"/>
              <a:t>Accountability- Ownership from Administration and Staff</a:t>
            </a:r>
          </a:p>
          <a:p>
            <a:r>
              <a:rPr lang="en-US" sz="2000" dirty="0" smtClean="0"/>
              <a:t>Form a </a:t>
            </a:r>
            <a:r>
              <a:rPr lang="en-US" sz="2000" dirty="0"/>
              <a:t>S</a:t>
            </a:r>
            <a:r>
              <a:rPr lang="en-US" sz="2000" dirty="0" smtClean="0"/>
              <a:t>afety Committee</a:t>
            </a:r>
          </a:p>
          <a:p>
            <a:r>
              <a:rPr lang="en-US" sz="2000" dirty="0" smtClean="0"/>
              <a:t>Develop a written Safety Program and Action Plan</a:t>
            </a:r>
          </a:p>
          <a:p>
            <a:r>
              <a:rPr lang="en-US" sz="2000" dirty="0" smtClean="0"/>
              <a:t>Conduct a Risk Assessment of the School (address all risks)</a:t>
            </a:r>
          </a:p>
          <a:p>
            <a:r>
              <a:rPr lang="en-US" sz="2000" dirty="0" smtClean="0"/>
              <a:t>Implement Plans to address exposures:</a:t>
            </a:r>
          </a:p>
          <a:p>
            <a:pPr lvl="1"/>
            <a:r>
              <a:rPr lang="en-US" sz="1600" dirty="0" smtClean="0"/>
              <a:t>Identify higher risk exposures and implement controls</a:t>
            </a:r>
          </a:p>
          <a:p>
            <a:pPr lvl="1"/>
            <a:r>
              <a:rPr lang="en-US" sz="1600" dirty="0" smtClean="0"/>
              <a:t>Employment Practices</a:t>
            </a:r>
          </a:p>
          <a:p>
            <a:pPr lvl="1"/>
            <a:r>
              <a:rPr lang="en-US" sz="1600" dirty="0" smtClean="0"/>
              <a:t>Vehicle Safety Program- Field Trips</a:t>
            </a:r>
          </a:p>
          <a:p>
            <a:pPr lvl="1"/>
            <a:r>
              <a:rPr lang="en-US" sz="1600" dirty="0" smtClean="0"/>
              <a:t>Sexual Harassment and Abuse Risk Management</a:t>
            </a:r>
          </a:p>
          <a:p>
            <a:pPr lvl="1"/>
            <a:r>
              <a:rPr lang="en-US" sz="1600" dirty="0" smtClean="0"/>
              <a:t>School Inspection Program</a:t>
            </a:r>
          </a:p>
          <a:p>
            <a:pPr lvl="1"/>
            <a:r>
              <a:rPr lang="en-US" sz="1600" dirty="0" smtClean="0"/>
              <a:t>Education Board and Staff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/>
          </a:p>
          <a:p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Premise Medical- General Liability, Workers Compensation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5029200"/>
          </a:xfrm>
        </p:spPr>
        <p:txBody>
          <a:bodyPr/>
          <a:lstStyle/>
          <a:p>
            <a:r>
              <a:rPr lang="en-US" altLang="en-US" sz="2000" dirty="0"/>
              <a:t>Be proactive about your exposures</a:t>
            </a:r>
          </a:p>
          <a:p>
            <a:r>
              <a:rPr lang="en-US" altLang="en-US" sz="2000" dirty="0"/>
              <a:t>Attention to detail and housekeeping</a:t>
            </a:r>
          </a:p>
          <a:p>
            <a:r>
              <a:rPr lang="en-US" altLang="en-US" sz="2000" dirty="0"/>
              <a:t>Implement informal and formal inspection program</a:t>
            </a:r>
          </a:p>
          <a:p>
            <a:r>
              <a:rPr lang="en-US" altLang="en-US" sz="2000" dirty="0"/>
              <a:t>Evaluate Risks with use of your safety committee</a:t>
            </a:r>
          </a:p>
          <a:p>
            <a:r>
              <a:rPr lang="en-US" altLang="en-US" sz="2000" dirty="0"/>
              <a:t>Create Action Plans – short and long term</a:t>
            </a:r>
          </a:p>
          <a:p>
            <a:r>
              <a:rPr lang="en-US" altLang="en-US" sz="2000" dirty="0"/>
              <a:t>Utilize outside specialists when needed:</a:t>
            </a:r>
          </a:p>
          <a:p>
            <a:pPr lvl="1"/>
            <a:r>
              <a:rPr lang="en-US" altLang="en-US" sz="2000" dirty="0"/>
              <a:t>Playground, Athletic Equipment – Gym</a:t>
            </a:r>
          </a:p>
          <a:p>
            <a:pPr lvl="1"/>
            <a:r>
              <a:rPr lang="en-US" altLang="en-US" sz="2000" dirty="0"/>
              <a:t>Chemistry labs</a:t>
            </a:r>
          </a:p>
          <a:p>
            <a:pPr lvl="1"/>
            <a:r>
              <a:rPr lang="en-US" altLang="en-US" sz="2000" dirty="0"/>
              <a:t>Food Service (contracted vs. own employees)</a:t>
            </a:r>
          </a:p>
          <a:p>
            <a:pPr lvl="1"/>
            <a:r>
              <a:rPr lang="en-US" altLang="en-US" sz="2000" dirty="0"/>
              <a:t>Drop-off / Pickup</a:t>
            </a:r>
          </a:p>
          <a:p>
            <a:r>
              <a:rPr lang="en-US" altLang="en-US" sz="2000" dirty="0"/>
              <a:t>Employee Training for workers compensation issues</a:t>
            </a:r>
          </a:p>
          <a:p>
            <a:pPr marL="0" indent="0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Employment Practices</a:t>
            </a:r>
            <a:endParaRPr 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5029200"/>
          </a:xfrm>
        </p:spPr>
        <p:txBody>
          <a:bodyPr/>
          <a:lstStyle/>
          <a:p>
            <a:r>
              <a:rPr lang="en-US" altLang="en-US" sz="2400" dirty="0"/>
              <a:t>Understand the exposure</a:t>
            </a:r>
          </a:p>
          <a:p>
            <a:pPr lvl="1"/>
            <a:r>
              <a:rPr lang="en-US" altLang="en-US" sz="2000" dirty="0"/>
              <a:t>Harassment, Discrimination, Wrongful Termination</a:t>
            </a:r>
          </a:p>
          <a:p>
            <a:r>
              <a:rPr lang="en-US" altLang="en-US" sz="2400" dirty="0"/>
              <a:t>Make informed decisions (No lone Rangers)</a:t>
            </a:r>
          </a:p>
          <a:p>
            <a:r>
              <a:rPr lang="en-US" altLang="en-US" sz="2400" dirty="0"/>
              <a:t>Manager Training</a:t>
            </a:r>
          </a:p>
          <a:p>
            <a:r>
              <a:rPr lang="en-US" altLang="en-US" sz="2400" dirty="0"/>
              <a:t>Follow Policies carefully</a:t>
            </a:r>
          </a:p>
          <a:p>
            <a:r>
              <a:rPr lang="en-US" altLang="en-US" sz="2400" dirty="0"/>
              <a:t>Document……Document…..Document</a:t>
            </a:r>
          </a:p>
          <a:p>
            <a:r>
              <a:rPr lang="en-US" altLang="en-US" sz="2400" dirty="0"/>
              <a:t>Appropriate HR/Legal Partner in-house or external</a:t>
            </a:r>
          </a:p>
          <a:p>
            <a:endParaRPr lang="en-US" altLang="en-US" sz="2400" dirty="0"/>
          </a:p>
          <a:p>
            <a:pPr lvl="1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r Safe Presentation - 5-6-14 (2)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2060"/>
      </a:hlink>
      <a:folHlink>
        <a:srgbClr val="0070C0"/>
      </a:folHlink>
    </a:clrScheme>
    <a:fontScheme name="PESD_Mtg_PRIMA_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SD_Mtg_PRIMA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SD_Mtg_PRIMA_2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SD_Mtg_PRIMA_2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SD_Mtg_PRIMA_2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SD_Mtg_PRIMA_2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SD_Mtg_PRIMA_2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SD_Mtg_PRIMA_2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Charter Safe Presentation - 5-6-14 (2)</Template>
  <TotalTime>24</TotalTime>
  <Words>1292</Words>
  <Application>Microsoft Macintosh PowerPoint</Application>
  <PresentationFormat>On-screen Show (4:3)</PresentationFormat>
  <Paragraphs>234</Paragraphs>
  <Slides>25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Charter Safe Presentation - 5-6-14 (2)</vt:lpstr>
      <vt:lpstr>Risk Management for Schools Top Ten Risks and How to Manage Them Allison Courrege, COSS, CPSI Loss Control Specialist   </vt:lpstr>
      <vt:lpstr>Points for Discussion</vt:lpstr>
      <vt:lpstr>School Risk Management</vt:lpstr>
      <vt:lpstr>Risk Management Techniques</vt:lpstr>
      <vt:lpstr>What are your Schools Top 10 Risks?</vt:lpstr>
      <vt:lpstr>What are a Schools Top 10 Risks?</vt:lpstr>
      <vt:lpstr>Steps to Managing Risks</vt:lpstr>
      <vt:lpstr>Premise Medical- General Liability, Workers Compensation</vt:lpstr>
      <vt:lpstr>Employment Practices</vt:lpstr>
      <vt:lpstr>Vehicles - Transportation</vt:lpstr>
      <vt:lpstr>Laptop Security</vt:lpstr>
      <vt:lpstr>School Access and Security</vt:lpstr>
      <vt:lpstr>Evaluating Special Activities</vt:lpstr>
      <vt:lpstr>Field Trips</vt:lpstr>
      <vt:lpstr>Field Trip Forms</vt:lpstr>
      <vt:lpstr>Non-School Sponsored Activities</vt:lpstr>
      <vt:lpstr>What is a Crisis?</vt:lpstr>
      <vt:lpstr>The First 30 Minutes…</vt:lpstr>
      <vt:lpstr>The next 30 minutes…</vt:lpstr>
      <vt:lpstr>The rest of the day…</vt:lpstr>
      <vt:lpstr>Then…</vt:lpstr>
      <vt:lpstr>Crisis Management Plan</vt:lpstr>
      <vt:lpstr>Plan continued…</vt:lpstr>
      <vt:lpstr>Transfer Risk -Types of Insurance</vt:lpstr>
      <vt:lpstr>Questions?  Allison Courrege, COSS, CPSI Arthur J. Gallagher Risk Management Services, Inc. Phone:  225-906-0146  E-mail:  allison_courrege@ajg.com  Jill Couvillon, ARM Arthur J. Gallagher Risk Management Services, Inc. Phone:  225-906-1222  E-mail:  jill_couvillon@ajg.com  </vt:lpstr>
    </vt:vector>
  </TitlesOfParts>
  <Company>Arthur J. Gallagher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for Schools Top Ten Risks and How to Manage Them Allison Courrege, COSS, CPSI Loss Control Specialist</dc:title>
  <dc:creator>Jill Couvillon</dc:creator>
  <cp:lastModifiedBy>Amanda Brice</cp:lastModifiedBy>
  <cp:revision>3</cp:revision>
  <dcterms:created xsi:type="dcterms:W3CDTF">2014-07-30T00:36:09Z</dcterms:created>
  <dcterms:modified xsi:type="dcterms:W3CDTF">2014-07-30T00:36:52Z</dcterms:modified>
</cp:coreProperties>
</file>