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bookmarkIdSeed="2">
  <p:sldMasterIdLst>
    <p:sldMasterId id="2147483820" r:id="rId1"/>
  </p:sldMasterIdLst>
  <p:notesMasterIdLst>
    <p:notesMasterId r:id="rId29"/>
  </p:notesMasterIdLst>
  <p:handoutMasterIdLst>
    <p:handoutMasterId r:id="rId30"/>
  </p:handoutMasterIdLst>
  <p:sldIdLst>
    <p:sldId id="269" r:id="rId2"/>
    <p:sldId id="268" r:id="rId3"/>
    <p:sldId id="436" r:id="rId4"/>
    <p:sldId id="435" r:id="rId5"/>
    <p:sldId id="295" r:id="rId6"/>
    <p:sldId id="335" r:id="rId7"/>
    <p:sldId id="483" r:id="rId8"/>
    <p:sldId id="285" r:id="rId9"/>
    <p:sldId id="490" r:id="rId10"/>
    <p:sldId id="491" r:id="rId11"/>
    <p:sldId id="348" r:id="rId12"/>
    <p:sldId id="353" r:id="rId13"/>
    <p:sldId id="409" r:id="rId14"/>
    <p:sldId id="366" r:id="rId15"/>
    <p:sldId id="460" r:id="rId16"/>
    <p:sldId id="493" r:id="rId17"/>
    <p:sldId id="494" r:id="rId18"/>
    <p:sldId id="411" r:id="rId19"/>
    <p:sldId id="484" r:id="rId20"/>
    <p:sldId id="496" r:id="rId21"/>
    <p:sldId id="288" r:id="rId22"/>
    <p:sldId id="498" r:id="rId23"/>
    <p:sldId id="495" r:id="rId24"/>
    <p:sldId id="377" r:id="rId25"/>
    <p:sldId id="497" r:id="rId26"/>
    <p:sldId id="488" r:id="rId27"/>
    <p:sldId id="489" r:id="rId2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 xmlns:p="http://schemas.openxmlformats.org/presentationml/2006/main" xmlns:r="http://schemas.openxmlformats.org/officeDocument/2006/relationships" xmlns:a="http://schemas.openxmlformats.org/drawingml/2006/main">
          <a:srgbClr val="FF0000"/>
        </p14:laserClr>
      </p:ext>
      <p:ext uri="{2FDB2607-1784-4EEB-B798-7EB5836EED8A}">
        <p14:showMediaCtrls xmlns:p14="http://schemas.microsoft.com/office/powerpoint/2010/main" xmlns="" xmlns:p="http://schemas.openxmlformats.org/presentationml/2006/main" xmlns:r="http://schemas.openxmlformats.org/officeDocument/2006/relationships" xmlns:a="http://schemas.openxmlformats.org/drawingml/2006/main" val="1"/>
      </p:ext>
    </p:extLst>
  </p:showPr>
  <p:extLst>
    <p:ext uri="{E76CE94A-603C-4142-B9EB-6D1370010A27}">
      <p14:discardImageEditData xmlns:p14="http://schemas.microsoft.com/office/powerpoint/2010/main" xmlns="" xmlns:p="http://schemas.openxmlformats.org/presentationml/2006/main" xmlns:r="http://schemas.openxmlformats.org/officeDocument/2006/relationships" xmlns:a="http://schemas.openxmlformats.org/drawingml/2006/main" val="0"/>
    </p:ext>
    <p:ext uri="{D31A062A-798A-4329-ABDD-BBA856620510}">
      <p14:defaultImageDpi xmlns:p14="http://schemas.microsoft.com/office/powerpoint/2010/main" xmlns="" xmlns:p="http://schemas.openxmlformats.org/presentationml/2006/main" xmlns:r="http://schemas.openxmlformats.org/officeDocument/2006/relationships" xmlns:a="http://schemas.openxmlformats.org/drawingml/2006/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3676" autoAdjust="0"/>
    <p:restoredTop sz="64374" autoAdjust="0"/>
  </p:normalViewPr>
  <p:slideViewPr>
    <p:cSldViewPr>
      <p:cViewPr varScale="1">
        <p:scale>
          <a:sx n="105" d="100"/>
          <a:sy n="105" d="100"/>
        </p:scale>
        <p:origin x="-268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232"/>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789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789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789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6B6122BD-71DD-4A2E-81CF-17B7F60EEA90}" type="slidenum">
              <a:rPr lang="en-US"/>
              <a:pPr>
                <a:defRPr/>
              </a:pPr>
              <a:t>‹#›</a:t>
            </a:fld>
            <a:endParaRPr 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868422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200707"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12186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0070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071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20071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C2ED84D9-BC9D-4128-B1EF-C0D50D15C23C}" type="slidenum">
              <a:rPr lang="en-US"/>
              <a:pPr>
                <a:defRPr/>
              </a:pPr>
              <a:t>‹#›</a:t>
            </a:fld>
            <a:endParaRPr 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1518325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ED84D9-BC9D-4128-B1EF-C0D50D15C23C}"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ED84D9-BC9D-4128-B1EF-C0D50D15C23C}"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2ED84D9-BC9D-4128-B1EF-C0D50D15C23C}"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2ED84D9-BC9D-4128-B1EF-C0D50D15C23C}"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ED84D9-BC9D-4128-B1EF-C0D50D15C23C}"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2ED84D9-BC9D-4128-B1EF-C0D50D15C23C}"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ED84D9-BC9D-4128-B1EF-C0D50D15C23C}"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2ED84D9-BC9D-4128-B1EF-C0D50D15C23C}"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C2ED84D9-BC9D-4128-B1EF-C0D50D15C23C}"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pPr>
              <a:defRPr/>
            </a:pPr>
            <a:fld id="{C2ED84D9-BC9D-4128-B1EF-C0D50D15C23C}"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ED84D9-BC9D-4128-B1EF-C0D50D15C23C}"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ED84D9-BC9D-4128-B1EF-C0D50D15C23C}"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ED84D9-BC9D-4128-B1EF-C0D50D15C23C}"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ED84D9-BC9D-4128-B1EF-C0D50D15C23C}"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2ED84D9-BC9D-4128-B1EF-C0D50D15C23C}"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2ED84D9-BC9D-4128-B1EF-C0D50D15C23C}"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2ED84D9-BC9D-4128-B1EF-C0D50D15C23C}"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ED84D9-BC9D-4128-B1EF-C0D50D15C23C}"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ED84D9-BC9D-4128-B1EF-C0D50D15C23C}"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ED84D9-BC9D-4128-B1EF-C0D50D15C23C}" type="slidenum">
              <a:rPr lang="en-US" smtClean="0"/>
              <a:pPr>
                <a:defRPr/>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ED84D9-BC9D-4128-B1EF-C0D50D15C23C}"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ED84D9-BC9D-4128-B1EF-C0D50D15C23C}"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ED84D9-BC9D-4128-B1EF-C0D50D15C23C}"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2ED84D9-BC9D-4128-B1EF-C0D50D15C23C}"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ED84D9-BC9D-4128-B1EF-C0D50D15C23C}"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2ED84D9-BC9D-4128-B1EF-C0D50D15C23C}"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2ED84D9-BC9D-4128-B1EF-C0D50D15C23C}"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p>
            <a:fld id="{7CB97365-EBCA-4027-87D5-99FC1D4DF0BB}" type="datetimeFigureOut">
              <a:rPr lang="en-US" smtClean="0"/>
              <a:pPr/>
              <a:t>11/26/12</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fld id="{69E29E33-B620-47F9-BB04-8846C2A5AFCC}" type="slidenum">
              <a:rPr kumimoji="0" lang="en-US" smtClean="0"/>
              <a:pPr/>
              <a:t>‹#›</a:t>
            </a:fld>
            <a:endParaRPr kumimoji="0" lang="en-US"/>
          </a:p>
        </p:txBody>
      </p:sp>
      <p:sp>
        <p:nvSpPr>
          <p:cNvPr id="12" name="Footer Placeholder 11"/>
          <p:cNvSpPr>
            <a:spLocks noGrp="1"/>
          </p:cNvSpPr>
          <p:nvPr>
            <p:ph type="ftr" sz="quarter" idx="12"/>
          </p:nvPr>
        </p:nvSpPr>
        <p:spPr>
          <a:xfrm>
            <a:off x="1600200" y="6509004"/>
            <a:ext cx="3907464" cy="274320"/>
          </a:xfrm>
        </p:spPr>
        <p:txBody>
          <a:bodyPr vert="horz" rtlCol="0"/>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4DC3869-C12B-49E0-B300-56A5069FEBF9}"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80F85F4-A42D-41B9-BCCA-F405A4B5FF59}"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11/26/12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46BE5A71-A9BE-4E53-BCA4-E2E7C098A05D}"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pPr>
              <a:defRPr/>
            </a:pPr>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pPr>
              <a:defRPr/>
            </a:pPr>
            <a:fld id="{DE7AD300-30E5-41DC-B6C2-BF7C434BB818}" type="slidenum">
              <a:rPr lang="en-US" smtClean="0"/>
              <a:pPr>
                <a:defRPr/>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641080" y="6514568"/>
            <a:ext cx="464288" cy="274320"/>
          </a:xfrm>
        </p:spPr>
        <p:txBody>
          <a:bodyPr/>
          <a:lstStyle/>
          <a:p>
            <a:pPr>
              <a:defRPr/>
            </a:pPr>
            <a:fld id="{679B4B3A-75D9-428E-BDB5-3FEFB96862F8}" type="slidenum">
              <a:rPr lang="en-US" smtClean="0"/>
              <a:pPr>
                <a:defRPr/>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8641080" y="6514568"/>
            <a:ext cx="464288" cy="274320"/>
          </a:xfrm>
        </p:spPr>
        <p:txBody>
          <a:bodyPr/>
          <a:lstStyle/>
          <a:p>
            <a:pPr>
              <a:defRPr/>
            </a:pPr>
            <a:fld id="{03E6D383-195A-4A14-9536-5D48C23A7F1F}"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9AFE3EE-6C63-461E-8587-4E8FFC8FCFEC}" type="slidenum">
              <a:rPr lang="en-US" smtClean="0"/>
              <a:pPr>
                <a:defRPr/>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pPr/>
              <a:t>11/26/12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a:defRPr/>
            </a:pPr>
            <a:fld id="{46BE5A71-A9BE-4E53-BCA4-E2E7C098A05D}"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pPr>
              <a:defRPr/>
            </a:pPr>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pPr>
              <a:defRPr/>
            </a:pPr>
            <a:fld id="{6D43CE00-DAB3-4A3D-9EFD-3ABDA5912A7B}" type="slidenum">
              <a:rPr lang="en-US" smtClean="0"/>
              <a:pPr>
                <a:defRPr/>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pPr>
              <a:defRPr/>
            </a:pPr>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pPr>
              <a:defRPr/>
            </a:pPr>
            <a:fld id="{6CE5835D-36E7-492B-9455-66EA601885E8}" type="slidenum">
              <a:rPr lang="en-US" smtClean="0"/>
              <a:pPr>
                <a:defRPr/>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lstStyle>
          <a:p>
            <a:pPr>
              <a:defRPr/>
            </a:pPr>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lstStyle>
          <a:p>
            <a:pPr>
              <a:defRPr/>
            </a:pPr>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lstStyle>
          <a:p>
            <a:pPr>
              <a:defRPr/>
            </a:pPr>
            <a:fld id="{33AAAA0C-AF44-441C-9733-36694F7B4014}" type="slidenum">
              <a:rPr lang="en-US" smtClean="0"/>
              <a:pPr>
                <a:defRPr/>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hf hdr="0" ft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hyperlink" Target="mailto:LaTrell.Edwards@fldoe.org" TargetMode="External"/><Relationship Id="rId4" Type="http://schemas.openxmlformats.org/officeDocument/2006/relationships/hyperlink" Target="mailto:Anna.Moore@fldoe.org" TargetMode="External"/><Relationship Id="rId5" Type="http://schemas.openxmlformats.org/officeDocument/2006/relationships/hyperlink" Target="mailto:bfep@fldoe.org"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4"/>
          <p:cNvSpPr>
            <a:spLocks noGrp="1" noChangeArrowheads="1"/>
          </p:cNvSpPr>
          <p:nvPr>
            <p:ph type="ctrTitle"/>
          </p:nvPr>
        </p:nvSpPr>
        <p:spPr>
          <a:xfrm>
            <a:off x="228600" y="776288"/>
            <a:ext cx="8610600" cy="1470025"/>
          </a:xfrm>
        </p:spPr>
        <p:txBody>
          <a:bodyPr>
            <a:normAutofit fontScale="90000"/>
          </a:bodyPr>
          <a:lstStyle/>
          <a:p>
            <a:pPr eaLnBrk="1" hangingPunct="1">
              <a:defRPr/>
            </a:pPr>
            <a:r>
              <a:rPr lang="en-US" dirty="0" smtClean="0"/>
              <a:t>Florida Charter School Conference</a:t>
            </a:r>
          </a:p>
        </p:txBody>
      </p:sp>
      <p:sp>
        <p:nvSpPr>
          <p:cNvPr id="47109" name="Rectangle 5"/>
          <p:cNvSpPr>
            <a:spLocks noGrp="1" noChangeArrowheads="1"/>
          </p:cNvSpPr>
          <p:nvPr>
            <p:ph type="subTitle" idx="1"/>
          </p:nvPr>
        </p:nvSpPr>
        <p:spPr>
          <a:xfrm>
            <a:off x="304800" y="2209800"/>
            <a:ext cx="8603456" cy="1447800"/>
          </a:xfrm>
        </p:spPr>
        <p:txBody>
          <a:bodyPr>
            <a:normAutofit fontScale="85000" lnSpcReduction="10000"/>
          </a:bodyPr>
          <a:lstStyle/>
          <a:p>
            <a:pPr eaLnBrk="1" hangingPunct="1">
              <a:defRPr/>
            </a:pPr>
            <a:r>
              <a:rPr lang="en-US" dirty="0" smtClean="0"/>
              <a:t>Understanding the Requirements of Title I, Part A</a:t>
            </a:r>
          </a:p>
          <a:p>
            <a:pPr eaLnBrk="1" hangingPunct="1">
              <a:defRPr/>
            </a:pPr>
            <a:endParaRPr lang="en-US" sz="2400" dirty="0" smtClean="0"/>
          </a:p>
          <a:p>
            <a:pPr eaLnBrk="1" hangingPunct="1">
              <a:defRPr/>
            </a:pPr>
            <a:r>
              <a:rPr lang="en-US" sz="2400" dirty="0" smtClean="0"/>
              <a:t>November 15, 2012</a:t>
            </a:r>
          </a:p>
          <a:p>
            <a:pPr eaLnBrk="1" hangingPunct="1">
              <a:defRPr/>
            </a:pPr>
            <a:r>
              <a:rPr lang="en-US" sz="2400" dirty="0" err="1" smtClean="0"/>
              <a:t>Caribe</a:t>
            </a:r>
            <a:r>
              <a:rPr lang="en-US" sz="2400" dirty="0" smtClean="0"/>
              <a:t> Royale </a:t>
            </a:r>
            <a:endParaRPr lang="en-US" sz="2000" dirty="0" smtClean="0"/>
          </a:p>
        </p:txBody>
      </p:sp>
      <p:sp>
        <p:nvSpPr>
          <p:cNvPr id="4" name="TextBox 3"/>
          <p:cNvSpPr txBox="1"/>
          <p:nvPr/>
        </p:nvSpPr>
        <p:spPr>
          <a:xfrm>
            <a:off x="685800" y="4191000"/>
            <a:ext cx="4191000" cy="1708160"/>
          </a:xfrm>
          <a:prstGeom prst="rect">
            <a:avLst/>
          </a:prstGeom>
          <a:noFill/>
        </p:spPr>
        <p:txBody>
          <a:bodyPr wrap="square" rtlCol="0">
            <a:spAutoFit/>
          </a:bodyPr>
          <a:lstStyle/>
          <a:p>
            <a:pPr>
              <a:lnSpc>
                <a:spcPct val="150000"/>
              </a:lnSpc>
            </a:pPr>
            <a:r>
              <a:rPr lang="en-US" sz="1400" dirty="0" smtClean="0"/>
              <a:t>LaTrell Edwards, Florida Department of Education</a:t>
            </a:r>
          </a:p>
          <a:p>
            <a:pPr>
              <a:lnSpc>
                <a:spcPct val="150000"/>
              </a:lnSpc>
            </a:pPr>
            <a:r>
              <a:rPr lang="en-US" sz="1400" dirty="0" smtClean="0"/>
              <a:t>Anna Moore, Florida Department of Education</a:t>
            </a:r>
          </a:p>
          <a:p>
            <a:pPr>
              <a:lnSpc>
                <a:spcPct val="150000"/>
              </a:lnSpc>
            </a:pPr>
            <a:r>
              <a:rPr lang="en-US" sz="1400" dirty="0" smtClean="0"/>
              <a:t>Ernesto Lontoc, Palm Beach County Public Schools</a:t>
            </a:r>
          </a:p>
          <a:p>
            <a:pPr>
              <a:lnSpc>
                <a:spcPct val="150000"/>
              </a:lnSpc>
            </a:pPr>
            <a:r>
              <a:rPr lang="en-US" sz="1400" dirty="0" smtClean="0"/>
              <a:t>Jessica Swere, Hillsborough County Public Schools</a:t>
            </a:r>
          </a:p>
          <a:p>
            <a:pPr>
              <a:lnSpc>
                <a:spcPct val="150000"/>
              </a:lnSpc>
            </a:pPr>
            <a:r>
              <a:rPr lang="en-US" sz="1400" dirty="0" smtClean="0"/>
              <a:t>Dr. Ruth Jacoby, Somerset Academy, Inc.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Targeted assistance programs must…</a:t>
            </a:r>
            <a:endParaRPr lang="en-US" dirty="0"/>
          </a:p>
        </p:txBody>
      </p:sp>
      <p:sp>
        <p:nvSpPr>
          <p:cNvPr id="3" name="Content Placeholder 2"/>
          <p:cNvSpPr>
            <a:spLocks noGrp="1"/>
          </p:cNvSpPr>
          <p:nvPr>
            <p:ph idx="1"/>
          </p:nvPr>
        </p:nvSpPr>
        <p:spPr/>
        <p:txBody>
          <a:bodyPr>
            <a:normAutofit/>
          </a:bodyPr>
          <a:lstStyle/>
          <a:p>
            <a:pPr marL="292100" lvl="1" indent="-292100">
              <a:spcBef>
                <a:spcPts val="0"/>
              </a:spcBef>
              <a:buClr>
                <a:schemeClr val="accent1"/>
              </a:buClr>
              <a:buSzPct val="70000"/>
              <a:buFont typeface="Wingdings 2"/>
              <a:buChar char=""/>
            </a:pPr>
            <a:r>
              <a:rPr lang="en-US" sz="3200" dirty="0" smtClean="0"/>
              <a:t>Supplement the core curriculum</a:t>
            </a:r>
          </a:p>
          <a:p>
            <a:pPr marL="292100" lvl="1" indent="-292100">
              <a:spcBef>
                <a:spcPts val="0"/>
              </a:spcBef>
              <a:buClr>
                <a:schemeClr val="accent1"/>
              </a:buClr>
              <a:buSzPct val="70000"/>
              <a:buFont typeface="Wingdings 2"/>
              <a:buChar char=""/>
            </a:pPr>
            <a:r>
              <a:rPr lang="en-US" sz="3200" dirty="0" smtClean="0"/>
              <a:t>Use HQ instructional staff</a:t>
            </a:r>
          </a:p>
          <a:p>
            <a:pPr marL="292100" lvl="1" indent="-292100">
              <a:spcBef>
                <a:spcPts val="0"/>
              </a:spcBef>
              <a:buClr>
                <a:schemeClr val="accent1"/>
              </a:buClr>
              <a:buSzPct val="70000"/>
              <a:buFont typeface="Wingdings 2"/>
              <a:buChar char=""/>
            </a:pPr>
            <a:r>
              <a:rPr lang="en-US" sz="3200" dirty="0" smtClean="0"/>
              <a:t>Provide professional development</a:t>
            </a:r>
          </a:p>
          <a:p>
            <a:pPr marL="292100" lvl="1" indent="-292100">
              <a:spcBef>
                <a:spcPts val="0"/>
              </a:spcBef>
              <a:buClr>
                <a:schemeClr val="accent1"/>
              </a:buClr>
              <a:buSzPct val="70000"/>
              <a:buFont typeface="Wingdings 2"/>
              <a:buChar char=""/>
            </a:pPr>
            <a:r>
              <a:rPr lang="en-US" sz="3200" dirty="0" smtClean="0"/>
              <a:t>Increase parent and family engagement</a:t>
            </a:r>
          </a:p>
          <a:p>
            <a:pPr marL="292100" lvl="1" indent="-292100">
              <a:spcBef>
                <a:spcPts val="0"/>
              </a:spcBef>
              <a:buClr>
                <a:schemeClr val="accent1"/>
              </a:buClr>
              <a:buSzPct val="70000"/>
              <a:buFont typeface="Wingdings 2"/>
              <a:buChar char=""/>
            </a:pPr>
            <a:r>
              <a:rPr lang="en-US" sz="3200" dirty="0" smtClean="0"/>
              <a:t>Coordinate with other programs and provide transition services from Pre-K to elementary grades</a:t>
            </a:r>
          </a:p>
          <a:p>
            <a:endParaRPr lang="en-US" dirty="0"/>
          </a:p>
        </p:txBody>
      </p:sp>
      <p:sp>
        <p:nvSpPr>
          <p:cNvPr id="4" name="Slide Number Placeholder 3"/>
          <p:cNvSpPr>
            <a:spLocks noGrp="1"/>
          </p:cNvSpPr>
          <p:nvPr>
            <p:ph type="sldNum" sz="quarter" idx="12"/>
          </p:nvPr>
        </p:nvSpPr>
        <p:spPr/>
        <p:txBody>
          <a:bodyPr/>
          <a:lstStyle/>
          <a:p>
            <a:pPr>
              <a:defRPr/>
            </a:pPr>
            <a:fld id="{46BE5A71-A9BE-4E53-BCA4-E2E7C098A05D}"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defRPr/>
            </a:pPr>
            <a:r>
              <a:rPr lang="en-US" dirty="0" smtClean="0"/>
              <a:t>Schoolwide Model</a:t>
            </a:r>
          </a:p>
        </p:txBody>
      </p:sp>
      <p:sp>
        <p:nvSpPr>
          <p:cNvPr id="159747" name="Rectangle 3"/>
          <p:cNvSpPr>
            <a:spLocks noGrp="1" noChangeArrowheads="1"/>
          </p:cNvSpPr>
          <p:nvPr>
            <p:ph idx="1"/>
          </p:nvPr>
        </p:nvSpPr>
        <p:spPr/>
        <p:txBody>
          <a:bodyPr/>
          <a:lstStyle/>
          <a:p>
            <a:pPr eaLnBrk="1" hangingPunct="1">
              <a:defRPr/>
            </a:pPr>
            <a:r>
              <a:rPr lang="en-US" dirty="0" smtClean="0"/>
              <a:t>Student poverty level must be at or above 40%</a:t>
            </a:r>
          </a:p>
          <a:p>
            <a:pPr eaLnBrk="1" hangingPunct="1">
              <a:defRPr/>
            </a:pPr>
            <a:endParaRPr lang="en-US" dirty="0" smtClean="0"/>
          </a:p>
          <a:p>
            <a:pPr eaLnBrk="1" hangingPunct="1">
              <a:defRPr/>
            </a:pPr>
            <a:endParaRPr lang="en-US" sz="600" dirty="0" smtClean="0"/>
          </a:p>
          <a:p>
            <a:pPr eaLnBrk="1" hangingPunct="1">
              <a:defRPr/>
            </a:pPr>
            <a:r>
              <a:rPr lang="en-US" dirty="0" smtClean="0"/>
              <a:t>More flexible than a targeted assistance program</a:t>
            </a:r>
          </a:p>
          <a:p>
            <a:pPr eaLnBrk="1" hangingPunct="1">
              <a:defRPr/>
            </a:pPr>
            <a:endParaRPr lang="en-US" dirty="0"/>
          </a:p>
        </p:txBody>
      </p:sp>
      <p:sp>
        <p:nvSpPr>
          <p:cNvPr id="2" name="Slide Number Placeholder 1"/>
          <p:cNvSpPr>
            <a:spLocks noGrp="1"/>
          </p:cNvSpPr>
          <p:nvPr>
            <p:ph type="sldNum" sz="quarter" idx="12"/>
          </p:nvPr>
        </p:nvSpPr>
        <p:spPr/>
        <p:txBody>
          <a:bodyPr/>
          <a:lstStyle/>
          <a:p>
            <a:pPr>
              <a:defRPr/>
            </a:pPr>
            <a:fld id="{46BE5A71-A9BE-4E53-BCA4-E2E7C098A05D}"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defRPr/>
            </a:pPr>
            <a:r>
              <a:rPr lang="en-US" dirty="0"/>
              <a:t>Schoolwide </a:t>
            </a:r>
            <a:r>
              <a:rPr lang="en-US" dirty="0" smtClean="0"/>
              <a:t>Planning Cycle</a:t>
            </a:r>
            <a:endParaRPr lang="en-US" b="0" dirty="0" smtClean="0"/>
          </a:p>
        </p:txBody>
      </p:sp>
      <p:sp>
        <p:nvSpPr>
          <p:cNvPr id="169987" name="Rectangle 3"/>
          <p:cNvSpPr>
            <a:spLocks noGrp="1" noChangeArrowheads="1"/>
          </p:cNvSpPr>
          <p:nvPr>
            <p:ph idx="1"/>
          </p:nvPr>
        </p:nvSpPr>
        <p:spPr>
          <a:xfrm>
            <a:off x="304800" y="1524000"/>
            <a:ext cx="8458200" cy="5029200"/>
          </a:xfrm>
        </p:spPr>
        <p:txBody>
          <a:bodyPr>
            <a:normAutofit/>
          </a:bodyPr>
          <a:lstStyle/>
          <a:p>
            <a:pPr marL="514350" indent="-514350">
              <a:buClr>
                <a:schemeClr val="tx2"/>
              </a:buClr>
              <a:defRPr/>
            </a:pPr>
            <a:r>
              <a:rPr lang="en-US" sz="4000" dirty="0" smtClean="0"/>
              <a:t>Conduct a CNA</a:t>
            </a:r>
          </a:p>
          <a:p>
            <a:pPr marL="514350" indent="-514350">
              <a:buClr>
                <a:schemeClr val="tx2"/>
              </a:buClr>
              <a:defRPr/>
            </a:pPr>
            <a:endParaRPr lang="en-US" sz="4000" dirty="0" smtClean="0"/>
          </a:p>
          <a:p>
            <a:pPr marL="514350" indent="-514350">
              <a:buClr>
                <a:schemeClr val="tx2"/>
              </a:buClr>
              <a:defRPr/>
            </a:pPr>
            <a:r>
              <a:rPr lang="en-US" sz="4000" dirty="0" smtClean="0"/>
              <a:t>Develop and implement the </a:t>
            </a:r>
            <a:r>
              <a:rPr lang="en-US" sz="4000" dirty="0" err="1" smtClean="0"/>
              <a:t>schoolwide</a:t>
            </a:r>
            <a:r>
              <a:rPr lang="en-US" sz="4000" dirty="0" smtClean="0"/>
              <a:t> plan</a:t>
            </a:r>
          </a:p>
          <a:p>
            <a:pPr marL="514350" indent="-514350">
              <a:buClr>
                <a:schemeClr val="tx2"/>
              </a:buClr>
              <a:defRPr/>
            </a:pPr>
            <a:endParaRPr lang="en-US" sz="4000" dirty="0" smtClean="0"/>
          </a:p>
          <a:p>
            <a:pPr marL="514350" indent="-514350">
              <a:buClr>
                <a:schemeClr val="tx2"/>
              </a:buClr>
              <a:defRPr/>
            </a:pPr>
            <a:r>
              <a:rPr lang="en-US" sz="4000" dirty="0" smtClean="0"/>
              <a:t>Annually evaluate and modify the plan based on the evaluation</a:t>
            </a:r>
          </a:p>
        </p:txBody>
      </p:sp>
      <p:sp>
        <p:nvSpPr>
          <p:cNvPr id="2" name="Slide Number Placeholder 1"/>
          <p:cNvSpPr>
            <a:spLocks noGrp="1"/>
          </p:cNvSpPr>
          <p:nvPr>
            <p:ph type="sldNum" sz="quarter" idx="12"/>
          </p:nvPr>
        </p:nvSpPr>
        <p:spPr/>
        <p:txBody>
          <a:bodyPr/>
          <a:lstStyle/>
          <a:p>
            <a:pPr>
              <a:defRPr/>
            </a:pPr>
            <a:fld id="{46BE5A71-A9BE-4E53-BCA4-E2E7C098A05D}"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09600"/>
            <a:ext cx="8534400" cy="1431925"/>
          </a:xfrm>
        </p:spPr>
        <p:txBody>
          <a:bodyPr>
            <a:noAutofit/>
          </a:bodyPr>
          <a:lstStyle/>
          <a:p>
            <a:pPr algn="ctr"/>
            <a:r>
              <a:rPr lang="en-US" sz="4800" dirty="0" smtClean="0"/>
              <a:t>Allocations and Set-Asides</a:t>
            </a:r>
            <a:endParaRPr lang="en-US" sz="4800" dirty="0"/>
          </a:p>
        </p:txBody>
      </p:sp>
      <p:pic>
        <p:nvPicPr>
          <p:cNvPr id="81922" name="Picture 2" descr="http://www.aafr.org/images/moneypuzzle.jpg"/>
          <p:cNvPicPr>
            <a:picLocks noChangeAspect="1" noChangeArrowheads="1"/>
          </p:cNvPicPr>
          <p:nvPr/>
        </p:nvPicPr>
        <p:blipFill>
          <a:blip r:embed="rId3" cstate="print"/>
          <a:srcRect/>
          <a:stretch>
            <a:fillRect/>
          </a:stretch>
        </p:blipFill>
        <p:spPr bwMode="auto">
          <a:xfrm>
            <a:off x="2590800" y="2819400"/>
            <a:ext cx="3886200" cy="365685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457200" y="304800"/>
            <a:ext cx="8229600" cy="838200"/>
          </a:xfrm>
        </p:spPr>
        <p:txBody>
          <a:bodyPr>
            <a:normAutofit fontScale="90000"/>
          </a:bodyPr>
          <a:lstStyle/>
          <a:p>
            <a:pPr eaLnBrk="1" hangingPunct="1">
              <a:defRPr/>
            </a:pPr>
            <a:r>
              <a:rPr lang="en-US" dirty="0" smtClean="0"/>
              <a:t>Determining School Allocations</a:t>
            </a:r>
          </a:p>
        </p:txBody>
      </p:sp>
      <p:sp>
        <p:nvSpPr>
          <p:cNvPr id="186371" name="Rectangle 3"/>
          <p:cNvSpPr>
            <a:spLocks noGrp="1" noChangeArrowheads="1"/>
          </p:cNvSpPr>
          <p:nvPr>
            <p:ph idx="1"/>
          </p:nvPr>
        </p:nvSpPr>
        <p:spPr>
          <a:xfrm>
            <a:off x="457200" y="1219200"/>
            <a:ext cx="8229600" cy="5105399"/>
          </a:xfrm>
        </p:spPr>
        <p:txBody>
          <a:bodyPr/>
          <a:lstStyle/>
          <a:p>
            <a:endParaRPr lang="en-US" dirty="0" smtClean="0"/>
          </a:p>
          <a:p>
            <a:r>
              <a:rPr lang="en-US" sz="4000" dirty="0" smtClean="0"/>
              <a:t>LEA Responsibility</a:t>
            </a:r>
          </a:p>
          <a:p>
            <a:endParaRPr lang="en-US" sz="4000" dirty="0" smtClean="0"/>
          </a:p>
          <a:p>
            <a:r>
              <a:rPr lang="en-US" sz="4000" dirty="0" smtClean="0"/>
              <a:t>How are schools selected?</a:t>
            </a:r>
            <a:endParaRPr lang="en-US" sz="4000" dirty="0"/>
          </a:p>
          <a:p>
            <a:pPr>
              <a:buSzPct val="80000"/>
            </a:pPr>
            <a:endParaRPr lang="en-US" sz="4000" dirty="0" smtClean="0"/>
          </a:p>
          <a:p>
            <a:pPr>
              <a:buSzPct val="80000"/>
            </a:pPr>
            <a:r>
              <a:rPr lang="en-US" sz="4000" dirty="0" smtClean="0"/>
              <a:t>How are funds distributed to schools?</a:t>
            </a:r>
            <a:endParaRPr lang="en-US" dirty="0"/>
          </a:p>
          <a:p>
            <a:pPr eaLnBrk="1" hangingPunct="1">
              <a:defRPr/>
            </a:pPr>
            <a:endParaRPr lang="en-US" sz="2800" dirty="0" smtClean="0"/>
          </a:p>
        </p:txBody>
      </p:sp>
      <p:sp>
        <p:nvSpPr>
          <p:cNvPr id="2" name="Slide Number Placeholder 1"/>
          <p:cNvSpPr>
            <a:spLocks noGrp="1"/>
          </p:cNvSpPr>
          <p:nvPr>
            <p:ph type="sldNum" sz="quarter" idx="12"/>
          </p:nvPr>
        </p:nvSpPr>
        <p:spPr/>
        <p:txBody>
          <a:bodyPr/>
          <a:lstStyle/>
          <a:p>
            <a:pPr>
              <a:defRPr/>
            </a:pPr>
            <a:fld id="{46BE5A71-A9BE-4E53-BCA4-E2E7C098A05D}"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eaLnBrk="1" hangingPunct="1">
              <a:defRPr/>
            </a:pPr>
            <a:r>
              <a:rPr lang="en-US" dirty="0" smtClean="0"/>
              <a:t>Title I Set-Asides</a:t>
            </a:r>
          </a:p>
        </p:txBody>
      </p:sp>
      <p:sp>
        <p:nvSpPr>
          <p:cNvPr id="186371" name="Rectangle 3"/>
          <p:cNvSpPr>
            <a:spLocks noGrp="1" noChangeArrowheads="1"/>
          </p:cNvSpPr>
          <p:nvPr>
            <p:ph idx="1"/>
          </p:nvPr>
        </p:nvSpPr>
        <p:spPr/>
        <p:txBody>
          <a:bodyPr>
            <a:normAutofit/>
          </a:bodyPr>
          <a:lstStyle/>
          <a:p>
            <a:r>
              <a:rPr lang="en-US" sz="4400" dirty="0"/>
              <a:t>Set-asides are amounts used at </a:t>
            </a:r>
            <a:r>
              <a:rPr lang="en-US" sz="4400" dirty="0" smtClean="0"/>
              <a:t>the LEA level </a:t>
            </a:r>
            <a:r>
              <a:rPr lang="en-US" sz="4400" dirty="0"/>
              <a:t>before allocating funds to schools; some are </a:t>
            </a:r>
            <a:r>
              <a:rPr lang="en-US" sz="4400" dirty="0" smtClean="0"/>
              <a:t>required, others are optional.</a:t>
            </a:r>
            <a:endParaRPr lang="en-US" sz="4400" dirty="0"/>
          </a:p>
          <a:p>
            <a:pPr lvl="1">
              <a:buSzPct val="80000"/>
              <a:buFont typeface="Tahoma" pitchFamily="34" charset="0"/>
              <a:buChar char="̶"/>
            </a:pPr>
            <a:endParaRPr lang="en-US" dirty="0"/>
          </a:p>
        </p:txBody>
      </p:sp>
      <p:sp>
        <p:nvSpPr>
          <p:cNvPr id="2" name="Slide Number Placeholder 1"/>
          <p:cNvSpPr>
            <a:spLocks noGrp="1"/>
          </p:cNvSpPr>
          <p:nvPr>
            <p:ph type="sldNum" sz="quarter" idx="12"/>
          </p:nvPr>
        </p:nvSpPr>
        <p:spPr/>
        <p:txBody>
          <a:bodyPr/>
          <a:lstStyle/>
          <a:p>
            <a:pPr>
              <a:defRPr/>
            </a:pPr>
            <a:fld id="{46BE5A71-A9BE-4E53-BCA4-E2E7C098A05D}" type="slidenum">
              <a:rPr lang="en-US" smtClean="0"/>
              <a:pPr>
                <a:defRPr/>
              </a:pPr>
              <a:t>15</a:t>
            </a:fld>
            <a:endParaRPr lang="en-US"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822535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 Part A Set-Asides</a:t>
            </a:r>
            <a:endParaRPr lang="en-US" dirty="0"/>
          </a:p>
        </p:txBody>
      </p:sp>
      <p:sp>
        <p:nvSpPr>
          <p:cNvPr id="3" name="Content Placeholder 2"/>
          <p:cNvSpPr>
            <a:spLocks noGrp="1"/>
          </p:cNvSpPr>
          <p:nvPr>
            <p:ph idx="1"/>
          </p:nvPr>
        </p:nvSpPr>
        <p:spPr>
          <a:xfrm>
            <a:off x="457200" y="1295400"/>
            <a:ext cx="8229600" cy="4877117"/>
          </a:xfrm>
        </p:spPr>
        <p:txBody>
          <a:bodyPr>
            <a:normAutofit/>
          </a:bodyPr>
          <a:lstStyle/>
          <a:p>
            <a:pPr marL="292100" lvl="1" indent="-292100">
              <a:spcBef>
                <a:spcPts val="0"/>
              </a:spcBef>
              <a:buClr>
                <a:schemeClr val="accent1"/>
              </a:buClr>
              <a:buSzPct val="70000"/>
              <a:buFont typeface="Wingdings 2"/>
              <a:buChar char=""/>
            </a:pPr>
            <a:r>
              <a:rPr lang="en-US" sz="4000" dirty="0" smtClean="0"/>
              <a:t>Administration (optional, as needed)</a:t>
            </a:r>
          </a:p>
          <a:p>
            <a:pPr marL="292100" lvl="1" indent="-292100">
              <a:spcBef>
                <a:spcPts val="0"/>
              </a:spcBef>
              <a:buClr>
                <a:schemeClr val="accent1"/>
              </a:buClr>
              <a:buSzPct val="70000"/>
              <a:buFont typeface="Wingdings 2"/>
              <a:buChar char=""/>
            </a:pPr>
            <a:r>
              <a:rPr lang="en-US" sz="4000" dirty="0" smtClean="0"/>
              <a:t>Maintain Highly Qualified Status of Teachers and Paraprofessionals*</a:t>
            </a:r>
          </a:p>
          <a:p>
            <a:pPr marL="292100" lvl="1" indent="-292100">
              <a:spcBef>
                <a:spcPts val="0"/>
              </a:spcBef>
              <a:buClr>
                <a:schemeClr val="accent1"/>
              </a:buClr>
              <a:buSzPct val="70000"/>
              <a:buFont typeface="Wingdings 2"/>
              <a:buChar char=""/>
            </a:pPr>
            <a:r>
              <a:rPr lang="en-US" sz="4000" dirty="0" smtClean="0"/>
              <a:t>Parent Involvement*</a:t>
            </a:r>
          </a:p>
          <a:p>
            <a:pPr marL="292100" lvl="1" indent="-292100">
              <a:spcBef>
                <a:spcPts val="0"/>
              </a:spcBef>
              <a:buClr>
                <a:schemeClr val="accent1"/>
              </a:buClr>
              <a:buSzPct val="70000"/>
              <a:buFont typeface="Wingdings 2"/>
              <a:buChar char=""/>
            </a:pPr>
            <a:r>
              <a:rPr lang="en-US" sz="4000" dirty="0" smtClean="0"/>
              <a:t>Homeless Students</a:t>
            </a:r>
          </a:p>
          <a:p>
            <a:endParaRPr lang="en-US" dirty="0"/>
          </a:p>
        </p:txBody>
      </p:sp>
      <p:sp>
        <p:nvSpPr>
          <p:cNvPr id="4" name="Slide Number Placeholder 3"/>
          <p:cNvSpPr>
            <a:spLocks noGrp="1"/>
          </p:cNvSpPr>
          <p:nvPr>
            <p:ph type="sldNum" sz="quarter" idx="12"/>
          </p:nvPr>
        </p:nvSpPr>
        <p:spPr/>
        <p:txBody>
          <a:bodyPr/>
          <a:lstStyle/>
          <a:p>
            <a:pPr>
              <a:defRPr/>
            </a:pPr>
            <a:fld id="{46BE5A71-A9BE-4E53-BCA4-E2E7C098A05D}"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 Part A Set-Asides</a:t>
            </a:r>
            <a:endParaRPr lang="en-US" dirty="0"/>
          </a:p>
        </p:txBody>
      </p:sp>
      <p:sp>
        <p:nvSpPr>
          <p:cNvPr id="3" name="Content Placeholder 2"/>
          <p:cNvSpPr>
            <a:spLocks noGrp="1"/>
          </p:cNvSpPr>
          <p:nvPr>
            <p:ph idx="1"/>
          </p:nvPr>
        </p:nvSpPr>
        <p:spPr/>
        <p:txBody>
          <a:bodyPr/>
          <a:lstStyle/>
          <a:p>
            <a:pPr marL="292100" lvl="1" indent="-292100">
              <a:spcBef>
                <a:spcPts val="0"/>
              </a:spcBef>
              <a:buClr>
                <a:schemeClr val="accent1"/>
              </a:buClr>
              <a:buSzPct val="70000"/>
              <a:buFont typeface="Wingdings 2"/>
              <a:buChar char=""/>
            </a:pPr>
            <a:r>
              <a:rPr lang="en-US" sz="3200" dirty="0" smtClean="0"/>
              <a:t>Neglected &amp; Delinquent  Students (required, amount optional)</a:t>
            </a:r>
          </a:p>
          <a:p>
            <a:pPr marL="292100" lvl="1" indent="-292100">
              <a:spcBef>
                <a:spcPts val="0"/>
              </a:spcBef>
              <a:buClr>
                <a:schemeClr val="accent1"/>
              </a:buClr>
              <a:buSzPct val="70000"/>
              <a:buFont typeface="Wingdings 2"/>
              <a:buChar char=""/>
            </a:pPr>
            <a:r>
              <a:rPr lang="en-US" sz="3200" dirty="0" smtClean="0"/>
              <a:t>LEA-Wide Activities*: </a:t>
            </a:r>
          </a:p>
          <a:p>
            <a:pPr marL="292100" lvl="1" indent="-292100">
              <a:spcBef>
                <a:spcPts val="0"/>
              </a:spcBef>
              <a:buClr>
                <a:schemeClr val="accent1"/>
              </a:buClr>
              <a:buSzPct val="70000"/>
              <a:buNone/>
            </a:pPr>
            <a:r>
              <a:rPr lang="en-US" sz="3200" dirty="0" smtClean="0"/>
              <a:t>   Instructional Activities and Professional Development (optional)</a:t>
            </a:r>
          </a:p>
          <a:p>
            <a:pPr marL="292100" lvl="1" indent="-292100">
              <a:spcBef>
                <a:spcPts val="0"/>
              </a:spcBef>
              <a:buClr>
                <a:schemeClr val="accent1"/>
              </a:buClr>
              <a:buSzPct val="70000"/>
              <a:buFont typeface="Wingdings 2"/>
              <a:buChar char=""/>
            </a:pPr>
            <a:r>
              <a:rPr lang="en-US" sz="3200" dirty="0" smtClean="0"/>
              <a:t>Professional Development for Priority and Focus Schools (optional)</a:t>
            </a:r>
          </a:p>
          <a:p>
            <a:pPr marL="292100" lvl="1" indent="-292100">
              <a:spcBef>
                <a:spcPts val="0"/>
              </a:spcBef>
              <a:buClr>
                <a:schemeClr val="accent1"/>
              </a:buClr>
              <a:buSzPct val="70000"/>
              <a:buFont typeface="Wingdings 2"/>
              <a:buChar char=""/>
            </a:pPr>
            <a:r>
              <a:rPr lang="en-US" sz="3200" dirty="0" smtClean="0"/>
              <a:t>SES*</a:t>
            </a:r>
          </a:p>
          <a:p>
            <a:endParaRPr lang="en-US" dirty="0"/>
          </a:p>
        </p:txBody>
      </p:sp>
      <p:sp>
        <p:nvSpPr>
          <p:cNvPr id="4" name="Slide Number Placeholder 3"/>
          <p:cNvSpPr>
            <a:spLocks noGrp="1"/>
          </p:cNvSpPr>
          <p:nvPr>
            <p:ph type="sldNum" sz="quarter" idx="12"/>
          </p:nvPr>
        </p:nvSpPr>
        <p:spPr/>
        <p:txBody>
          <a:bodyPr/>
          <a:lstStyle/>
          <a:p>
            <a:pPr>
              <a:defRPr/>
            </a:pPr>
            <a:fld id="{46BE5A71-A9BE-4E53-BCA4-E2E7C098A05D}"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467600" cy="1447800"/>
          </a:xfrm>
        </p:spPr>
        <p:txBody>
          <a:bodyPr/>
          <a:lstStyle/>
          <a:p>
            <a:r>
              <a:rPr lang="en-US" dirty="0" smtClean="0"/>
              <a:t>Supplement Not Supplant </a:t>
            </a:r>
            <a:endParaRPr lang="en-US" dirty="0"/>
          </a:p>
        </p:txBody>
      </p:sp>
      <p:sp>
        <p:nvSpPr>
          <p:cNvPr id="3" name="Content Placeholder 2"/>
          <p:cNvSpPr>
            <a:spLocks noGrp="1"/>
          </p:cNvSpPr>
          <p:nvPr>
            <p:ph idx="1"/>
          </p:nvPr>
        </p:nvSpPr>
        <p:spPr/>
        <p:txBody>
          <a:bodyPr/>
          <a:lstStyle/>
          <a:p>
            <a:r>
              <a:rPr lang="en-US" dirty="0"/>
              <a:t>Federal funds must be used to “supplement, not supplant” services, staff, programs, or materials that would otherwise be paid with state or local funds (and, in some cases, other federal funds</a:t>
            </a:r>
            <a:r>
              <a:rPr lang="en-US" dirty="0" smtClean="0"/>
              <a:t>).</a:t>
            </a:r>
          </a:p>
          <a:p>
            <a:pPr marL="0" indent="0">
              <a:buNone/>
            </a:pPr>
            <a:endParaRPr lang="en-US" sz="600" dirty="0"/>
          </a:p>
          <a:p>
            <a:r>
              <a:rPr lang="en-US" dirty="0"/>
              <a:t>Always ask:  “What would have happened in the absence of federal funds?”</a:t>
            </a:r>
            <a:endParaRPr lang="en-US" b="1" dirty="0"/>
          </a:p>
          <a:p>
            <a:pPr algn="ctr" eaLnBrk="1" hangingPunct="1">
              <a:lnSpc>
                <a:spcPct val="80000"/>
              </a:lnSpc>
              <a:buNone/>
            </a:pPr>
            <a:endParaRPr lang="en-US" sz="1800" b="1" dirty="0" smtClean="0"/>
          </a:p>
          <a:p>
            <a:endParaRPr lang="en-US" dirty="0"/>
          </a:p>
        </p:txBody>
      </p:sp>
      <p:sp>
        <p:nvSpPr>
          <p:cNvPr id="4" name="Slide Number Placeholder 3"/>
          <p:cNvSpPr>
            <a:spLocks noGrp="1"/>
          </p:cNvSpPr>
          <p:nvPr>
            <p:ph type="sldNum" sz="quarter" idx="12"/>
          </p:nvPr>
        </p:nvSpPr>
        <p:spPr/>
        <p:txBody>
          <a:bodyPr/>
          <a:lstStyle/>
          <a:p>
            <a:pPr>
              <a:defRPr/>
            </a:pPr>
            <a:fld id="{46BE5A71-A9BE-4E53-BCA4-E2E7C098A05D}"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Parental Involvement</a:t>
            </a:r>
            <a:endParaRPr lang="en-US" dirty="0"/>
          </a:p>
        </p:txBody>
      </p:sp>
      <p:sp>
        <p:nvSpPr>
          <p:cNvPr id="4" name="Slide Number Placeholder 3"/>
          <p:cNvSpPr>
            <a:spLocks noGrp="1"/>
          </p:cNvSpPr>
          <p:nvPr>
            <p:ph type="sldNum" sz="quarter" idx="12"/>
          </p:nvPr>
        </p:nvSpPr>
        <p:spPr/>
        <p:txBody>
          <a:bodyPr/>
          <a:lstStyle/>
          <a:p>
            <a:pPr>
              <a:defRPr/>
            </a:pPr>
            <a:fld id="{46BE5A71-A9BE-4E53-BCA4-E2E7C098A05D}" type="slidenum">
              <a:rPr lang="en-US" smtClean="0"/>
              <a:pPr>
                <a:defRPr/>
              </a:pPr>
              <a:t>19</a:t>
            </a:fld>
            <a:endParaRPr lang="en-US" dirty="0"/>
          </a:p>
        </p:txBody>
      </p:sp>
      <p:pic>
        <p:nvPicPr>
          <p:cNvPr id="109573" name="Picture 5" descr="C:\Documents and Settings\anna.moore\Local Settings\Temporary Internet Files\Content.IE5\SWFSFLSF\MP900442843[1].jpg"/>
          <p:cNvPicPr>
            <a:picLocks noChangeAspect="1" noChangeArrowheads="1"/>
          </p:cNvPicPr>
          <p:nvPr/>
        </p:nvPicPr>
        <p:blipFill>
          <a:blip r:embed="rId3" cstate="print"/>
          <a:srcRect/>
          <a:stretch>
            <a:fillRect/>
          </a:stretch>
        </p:blipFill>
        <p:spPr bwMode="auto">
          <a:xfrm>
            <a:off x="1524000" y="1905000"/>
            <a:ext cx="6488288" cy="4343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AGENDA</a:t>
            </a:r>
          </a:p>
        </p:txBody>
      </p:sp>
      <p:sp>
        <p:nvSpPr>
          <p:cNvPr id="7" name="Content Placeholder 6"/>
          <p:cNvSpPr>
            <a:spLocks noGrp="1"/>
          </p:cNvSpPr>
          <p:nvPr>
            <p:ph idx="1"/>
          </p:nvPr>
        </p:nvSpPr>
        <p:spPr/>
        <p:txBody>
          <a:bodyPr/>
          <a:lstStyle/>
          <a:p>
            <a:pPr eaLnBrk="1" hangingPunct="1">
              <a:defRPr/>
            </a:pPr>
            <a:r>
              <a:rPr lang="en-US" dirty="0" smtClean="0"/>
              <a:t>Welcome </a:t>
            </a:r>
            <a:r>
              <a:rPr lang="en-US" dirty="0"/>
              <a:t>and Introductions		</a:t>
            </a:r>
          </a:p>
          <a:p>
            <a:pPr eaLnBrk="1" hangingPunct="1">
              <a:defRPr/>
            </a:pPr>
            <a:r>
              <a:rPr lang="en-US" dirty="0" smtClean="0"/>
              <a:t>Title I History</a:t>
            </a:r>
          </a:p>
          <a:p>
            <a:pPr eaLnBrk="1" hangingPunct="1">
              <a:defRPr/>
            </a:pPr>
            <a:r>
              <a:rPr lang="en-US" dirty="0" smtClean="0"/>
              <a:t>Program Models</a:t>
            </a:r>
          </a:p>
          <a:p>
            <a:pPr eaLnBrk="1" hangingPunct="1">
              <a:defRPr/>
            </a:pPr>
            <a:r>
              <a:rPr lang="en-US" dirty="0" smtClean="0"/>
              <a:t>Allocations and Set-Asides</a:t>
            </a:r>
          </a:p>
          <a:p>
            <a:pPr eaLnBrk="1" hangingPunct="1">
              <a:defRPr/>
            </a:pPr>
            <a:r>
              <a:rPr lang="en-US" dirty="0" smtClean="0"/>
              <a:t>Parental Involvement</a:t>
            </a:r>
            <a:endParaRPr lang="en-US" dirty="0"/>
          </a:p>
          <a:p>
            <a:pPr>
              <a:buNone/>
            </a:pPr>
            <a:endParaRPr lang="en-US" dirty="0"/>
          </a:p>
        </p:txBody>
      </p:sp>
      <p:sp>
        <p:nvSpPr>
          <p:cNvPr id="8" name="Slide Number Placeholder 7"/>
          <p:cNvSpPr>
            <a:spLocks noGrp="1"/>
          </p:cNvSpPr>
          <p:nvPr>
            <p:ph type="sldNum" sz="quarter" idx="12"/>
          </p:nvPr>
        </p:nvSpPr>
        <p:spPr/>
        <p:txBody>
          <a:bodyPr/>
          <a:lstStyle/>
          <a:p>
            <a:pPr>
              <a:defRPr/>
            </a:pPr>
            <a:fld id="{46BE5A71-A9BE-4E53-BCA4-E2E7C098A05D}"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How are Parents Involved in Decisions?</a:t>
            </a:r>
            <a:endParaRPr lang="en-US" dirty="0"/>
          </a:p>
        </p:txBody>
      </p:sp>
      <p:sp>
        <p:nvSpPr>
          <p:cNvPr id="3" name="Content Placeholder 2"/>
          <p:cNvSpPr>
            <a:spLocks noGrp="1"/>
          </p:cNvSpPr>
          <p:nvPr>
            <p:ph idx="1"/>
          </p:nvPr>
        </p:nvSpPr>
        <p:spPr/>
        <p:txBody>
          <a:bodyPr>
            <a:normAutofit/>
          </a:bodyPr>
          <a:lstStyle/>
          <a:p>
            <a:r>
              <a:rPr lang="en-US" sz="4000" dirty="0" smtClean="0"/>
              <a:t>Parents must be involved in the Title I program by assisting the schools with decisions about:</a:t>
            </a:r>
          </a:p>
          <a:p>
            <a:pPr lvl="1"/>
            <a:r>
              <a:rPr lang="en-US" sz="3200" dirty="0" smtClean="0"/>
              <a:t>How Title I funds will be used (SAC)</a:t>
            </a:r>
          </a:p>
          <a:p>
            <a:pPr lvl="1"/>
            <a:r>
              <a:rPr lang="en-US" sz="3200" dirty="0" smtClean="0"/>
              <a:t>The development of plans</a:t>
            </a:r>
            <a:endParaRPr lang="en-US" sz="3200" dirty="0"/>
          </a:p>
        </p:txBody>
      </p:sp>
      <p:sp>
        <p:nvSpPr>
          <p:cNvPr id="4" name="Slide Number Placeholder 3"/>
          <p:cNvSpPr>
            <a:spLocks noGrp="1"/>
          </p:cNvSpPr>
          <p:nvPr>
            <p:ph type="sldNum" sz="quarter" idx="12"/>
          </p:nvPr>
        </p:nvSpPr>
        <p:spPr/>
        <p:txBody>
          <a:bodyPr/>
          <a:lstStyle/>
          <a:p>
            <a:pPr>
              <a:defRPr/>
            </a:pPr>
            <a:fld id="{46BE5A71-A9BE-4E53-BCA4-E2E7C098A05D}"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chor="b">
            <a:normAutofit fontScale="90000"/>
          </a:bodyPr>
          <a:lstStyle/>
          <a:p>
            <a:pPr eaLnBrk="1" hangingPunct="1">
              <a:defRPr/>
            </a:pPr>
            <a:r>
              <a:rPr lang="en-US" dirty="0" smtClean="0"/>
              <a:t>Parent Notification Requirements</a:t>
            </a:r>
          </a:p>
        </p:txBody>
      </p:sp>
      <p:sp>
        <p:nvSpPr>
          <p:cNvPr id="16387" name="Rectangle 3"/>
          <p:cNvSpPr>
            <a:spLocks noGrp="1" noChangeArrowheads="1"/>
          </p:cNvSpPr>
          <p:nvPr>
            <p:ph idx="1"/>
          </p:nvPr>
        </p:nvSpPr>
        <p:spPr/>
        <p:txBody>
          <a:bodyPr>
            <a:normAutofit fontScale="92500" lnSpcReduction="20000"/>
          </a:bodyPr>
          <a:lstStyle/>
          <a:p>
            <a:pPr marL="273050" indent="-273050" algn="r" eaLnBrk="1" hangingPunct="1">
              <a:lnSpc>
                <a:spcPct val="110000"/>
              </a:lnSpc>
              <a:buFont typeface="Wingdings" pitchFamily="2" charset="2"/>
              <a:buNone/>
              <a:defRPr/>
            </a:pPr>
            <a:endParaRPr lang="en-US" sz="600" dirty="0" smtClean="0"/>
          </a:p>
          <a:p>
            <a:pPr marL="273050" indent="-273050" algn="r" eaLnBrk="1" hangingPunct="1">
              <a:lnSpc>
                <a:spcPct val="110000"/>
              </a:lnSpc>
              <a:buFont typeface="Wingdings" pitchFamily="2" charset="2"/>
              <a:buNone/>
              <a:defRPr/>
            </a:pPr>
            <a:endParaRPr lang="en-US" sz="700" dirty="0" smtClean="0"/>
          </a:p>
          <a:p>
            <a:pPr marL="273050" indent="-273050" eaLnBrk="1" hangingPunct="1">
              <a:lnSpc>
                <a:spcPct val="110000"/>
              </a:lnSpc>
              <a:defRPr/>
            </a:pPr>
            <a:r>
              <a:rPr lang="en-US" b="1" dirty="0" smtClean="0"/>
              <a:t>School and LEA Parent Involvement Policies</a:t>
            </a:r>
            <a:endParaRPr lang="en-US" dirty="0" smtClean="0"/>
          </a:p>
          <a:p>
            <a:pPr marL="282575" indent="0" eaLnBrk="1" hangingPunct="1">
              <a:lnSpc>
                <a:spcPct val="110000"/>
              </a:lnSpc>
              <a:buNone/>
              <a:defRPr/>
            </a:pPr>
            <a:r>
              <a:rPr lang="en-US" sz="2000" dirty="0" smtClean="0"/>
              <a:t>[NCLB Section 1118(a)(2) and (b)(1), Parent Involvement Guidance, C-3 and C–4 (district), and D-1 (school)] </a:t>
            </a:r>
          </a:p>
          <a:p>
            <a:pPr marL="273050" indent="-273050" eaLnBrk="1" hangingPunct="1">
              <a:lnSpc>
                <a:spcPct val="110000"/>
              </a:lnSpc>
              <a:defRPr/>
            </a:pPr>
            <a:endParaRPr lang="en-US" sz="900" dirty="0" smtClean="0"/>
          </a:p>
          <a:p>
            <a:pPr marL="273050" indent="-273050" eaLnBrk="1" hangingPunct="1">
              <a:lnSpc>
                <a:spcPct val="110000"/>
              </a:lnSpc>
              <a:defRPr/>
            </a:pPr>
            <a:r>
              <a:rPr lang="en-US" b="1" dirty="0" smtClean="0"/>
              <a:t>Compact</a:t>
            </a:r>
          </a:p>
          <a:p>
            <a:pPr marL="282575" indent="0" eaLnBrk="1" hangingPunct="1">
              <a:lnSpc>
                <a:spcPct val="110000"/>
              </a:lnSpc>
              <a:buNone/>
              <a:defRPr/>
            </a:pPr>
            <a:r>
              <a:rPr lang="en-US" sz="2000" dirty="0" smtClean="0"/>
              <a:t>[NCLB Section 1118(d)], Parent Involvement Guidance D-8]</a:t>
            </a:r>
          </a:p>
          <a:p>
            <a:pPr marL="273050" indent="-273050">
              <a:defRPr/>
            </a:pPr>
            <a:endParaRPr lang="en-US" b="1" dirty="0" smtClean="0"/>
          </a:p>
          <a:p>
            <a:pPr marL="273050" indent="-273050">
              <a:defRPr/>
            </a:pPr>
            <a:r>
              <a:rPr lang="en-US" b="1" dirty="0" smtClean="0"/>
              <a:t>Annual Report Cards</a:t>
            </a:r>
            <a:endParaRPr lang="en-US" dirty="0" smtClean="0"/>
          </a:p>
          <a:p>
            <a:pPr marL="282575" indent="0">
              <a:buNone/>
              <a:defRPr/>
            </a:pPr>
            <a:r>
              <a:rPr lang="en-US" sz="2000" dirty="0" smtClean="0"/>
              <a:t>[NCLB Section 1111(h)(1) and (2), Parent Involvement Guidance, B-5 (State) and C-7 (District)]</a:t>
            </a:r>
          </a:p>
          <a:p>
            <a:pPr marL="282575" indent="0">
              <a:buNone/>
              <a:defRPr/>
            </a:pPr>
            <a:endParaRPr lang="en-US" sz="2000" dirty="0" smtClean="0"/>
          </a:p>
          <a:p>
            <a:pPr marL="273050" indent="-273050">
              <a:defRPr/>
            </a:pPr>
            <a:r>
              <a:rPr lang="en-US" b="1" dirty="0" smtClean="0"/>
              <a:t>Individual Student Assessment</a:t>
            </a:r>
            <a:endParaRPr lang="en-US" dirty="0" smtClean="0"/>
          </a:p>
          <a:p>
            <a:pPr marL="282575" indent="0">
              <a:buNone/>
              <a:defRPr/>
            </a:pPr>
            <a:r>
              <a:rPr lang="en-US" sz="2000" dirty="0" smtClean="0"/>
              <a:t>[NCLB Section 1111(h)(6)(B)(</a:t>
            </a:r>
            <a:r>
              <a:rPr lang="en-US" sz="2000" dirty="0" err="1" smtClean="0"/>
              <a:t>i</a:t>
            </a:r>
            <a:r>
              <a:rPr lang="en-US" sz="2000" dirty="0" smtClean="0"/>
              <a:t>), Parent Involvement Guidance, D-10] </a:t>
            </a:r>
          </a:p>
          <a:p>
            <a:pPr marL="282575" indent="0">
              <a:buNone/>
              <a:defRPr/>
            </a:pPr>
            <a:endParaRPr lang="en-US" sz="1600" dirty="0" smtClean="0"/>
          </a:p>
          <a:p>
            <a:pPr marL="282575" indent="0" eaLnBrk="1" hangingPunct="1">
              <a:lnSpc>
                <a:spcPct val="110000"/>
              </a:lnSpc>
              <a:buNone/>
              <a:defRPr/>
            </a:pPr>
            <a:endParaRPr lang="en-US" sz="1600" dirty="0" smtClean="0"/>
          </a:p>
        </p:txBody>
      </p:sp>
      <p:sp>
        <p:nvSpPr>
          <p:cNvPr id="2" name="Slide Number Placeholder 1"/>
          <p:cNvSpPr>
            <a:spLocks noGrp="1"/>
          </p:cNvSpPr>
          <p:nvPr>
            <p:ph type="sldNum" sz="quarter" idx="12"/>
          </p:nvPr>
        </p:nvSpPr>
        <p:spPr/>
        <p:txBody>
          <a:bodyPr/>
          <a:lstStyle/>
          <a:p>
            <a:pPr>
              <a:defRPr/>
            </a:pPr>
            <a:fld id="{46BE5A71-A9BE-4E53-BCA4-E2E7C098A05D}"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Parental Involvement Requirements</a:t>
            </a:r>
            <a:endParaRPr lang="en-US" dirty="0"/>
          </a:p>
        </p:txBody>
      </p:sp>
      <p:sp>
        <p:nvSpPr>
          <p:cNvPr id="3" name="Content Placeholder 2"/>
          <p:cNvSpPr>
            <a:spLocks noGrp="1"/>
          </p:cNvSpPr>
          <p:nvPr>
            <p:ph idx="1"/>
          </p:nvPr>
        </p:nvSpPr>
        <p:spPr/>
        <p:txBody>
          <a:bodyPr/>
          <a:lstStyle/>
          <a:p>
            <a:r>
              <a:rPr lang="en-US" dirty="0" smtClean="0"/>
              <a:t>Annual Meeting</a:t>
            </a:r>
          </a:p>
          <a:p>
            <a:r>
              <a:rPr lang="en-US" dirty="0" smtClean="0"/>
              <a:t>Policies that require parent input</a:t>
            </a:r>
          </a:p>
          <a:p>
            <a:pPr lvl="1"/>
            <a:r>
              <a:rPr lang="en-US" dirty="0" smtClean="0"/>
              <a:t>LEA level</a:t>
            </a:r>
          </a:p>
          <a:p>
            <a:pPr lvl="1"/>
            <a:r>
              <a:rPr lang="en-US" dirty="0" smtClean="0"/>
              <a:t>School level</a:t>
            </a:r>
          </a:p>
          <a:p>
            <a:pPr lvl="1"/>
            <a:r>
              <a:rPr lang="en-US" dirty="0" smtClean="0"/>
              <a:t>School Improvement Plan</a:t>
            </a:r>
          </a:p>
          <a:p>
            <a:pPr lvl="1"/>
            <a:r>
              <a:rPr lang="en-US" dirty="0" smtClean="0"/>
              <a:t>Parent-School Compact</a:t>
            </a:r>
          </a:p>
          <a:p>
            <a:r>
              <a:rPr lang="en-US" dirty="0" smtClean="0"/>
              <a:t>Specific parental notifications</a:t>
            </a:r>
          </a:p>
          <a:p>
            <a:pPr lvl="1"/>
            <a:r>
              <a:rPr lang="en-US" dirty="0" smtClean="0"/>
              <a:t>SES</a:t>
            </a:r>
          </a:p>
          <a:p>
            <a:pPr lvl="1"/>
            <a:r>
              <a:rPr lang="en-US" dirty="0" smtClean="0"/>
              <a:t>Choice-Related Transportation</a:t>
            </a:r>
            <a:endParaRPr lang="en-US" dirty="0"/>
          </a:p>
        </p:txBody>
      </p:sp>
      <p:sp>
        <p:nvSpPr>
          <p:cNvPr id="4" name="Slide Number Placeholder 3"/>
          <p:cNvSpPr>
            <a:spLocks noGrp="1"/>
          </p:cNvSpPr>
          <p:nvPr>
            <p:ph type="sldNum" sz="quarter" idx="12"/>
          </p:nvPr>
        </p:nvSpPr>
        <p:spPr/>
        <p:txBody>
          <a:bodyPr/>
          <a:lstStyle/>
          <a:p>
            <a:pPr>
              <a:defRPr/>
            </a:pPr>
            <a:fld id="{46BE5A71-A9BE-4E53-BCA4-E2E7C098A05D}"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Title I Parental Involvement Plan</a:t>
            </a:r>
            <a:endParaRPr lang="en-US" dirty="0"/>
          </a:p>
        </p:txBody>
      </p:sp>
      <p:sp>
        <p:nvSpPr>
          <p:cNvPr id="3" name="Content Placeholder 2"/>
          <p:cNvSpPr>
            <a:spLocks noGrp="1"/>
          </p:cNvSpPr>
          <p:nvPr>
            <p:ph idx="1"/>
          </p:nvPr>
        </p:nvSpPr>
        <p:spPr>
          <a:xfrm>
            <a:off x="457200" y="1646236"/>
            <a:ext cx="8229600" cy="4830763"/>
          </a:xfrm>
        </p:spPr>
        <p:txBody>
          <a:bodyPr>
            <a:normAutofit lnSpcReduction="10000"/>
          </a:bodyPr>
          <a:lstStyle/>
          <a:p>
            <a:r>
              <a:rPr lang="en-US" sz="4000" dirty="0" smtClean="0"/>
              <a:t>School Parent Involvement Policy is:</a:t>
            </a:r>
            <a:r>
              <a:rPr lang="en-US" sz="4000" u="sng" dirty="0" smtClean="0"/>
              <a:t> </a:t>
            </a:r>
          </a:p>
          <a:p>
            <a:pPr lvl="1"/>
            <a:r>
              <a:rPr lang="en-US" sz="3200" dirty="0" smtClean="0"/>
              <a:t>Written </a:t>
            </a:r>
          </a:p>
          <a:p>
            <a:pPr lvl="1"/>
            <a:r>
              <a:rPr lang="en-US" sz="3200" dirty="0" smtClean="0"/>
              <a:t>Agreed upon by parents </a:t>
            </a:r>
          </a:p>
          <a:p>
            <a:pPr lvl="1">
              <a:lnSpc>
                <a:spcPct val="80000"/>
              </a:lnSpc>
              <a:buFont typeface="Arial" pitchFamily="34" charset="0"/>
              <a:buChar char="•"/>
              <a:defRPr/>
            </a:pPr>
            <a:r>
              <a:rPr lang="en-US" sz="3200" dirty="0" smtClean="0"/>
              <a:t>Describes the means for carrying out parent involvement activities at the school level</a:t>
            </a:r>
          </a:p>
          <a:p>
            <a:pPr lvl="1">
              <a:lnSpc>
                <a:spcPct val="80000"/>
              </a:lnSpc>
              <a:defRPr/>
            </a:pPr>
            <a:r>
              <a:rPr lang="en-US" sz="3200" dirty="0" smtClean="0"/>
              <a:t>Distributed to parents, and the local community, in a format and language, to the extent practicable, that parents can understand</a:t>
            </a:r>
          </a:p>
          <a:p>
            <a:pPr lvl="1"/>
            <a:endParaRPr lang="en-US" u="sng" dirty="0" smtClean="0"/>
          </a:p>
          <a:p>
            <a:endParaRPr lang="en-US" dirty="0"/>
          </a:p>
        </p:txBody>
      </p:sp>
      <p:sp>
        <p:nvSpPr>
          <p:cNvPr id="4" name="Slide Number Placeholder 3"/>
          <p:cNvSpPr>
            <a:spLocks noGrp="1"/>
          </p:cNvSpPr>
          <p:nvPr>
            <p:ph type="sldNum" sz="quarter" idx="12"/>
          </p:nvPr>
        </p:nvSpPr>
        <p:spPr/>
        <p:txBody>
          <a:bodyPr/>
          <a:lstStyle/>
          <a:p>
            <a:pPr>
              <a:defRPr/>
            </a:pPr>
            <a:fld id="{46BE5A71-A9BE-4E53-BCA4-E2E7C098A05D}"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914400" y="0"/>
            <a:ext cx="7543800" cy="914400"/>
          </a:xfrm>
        </p:spPr>
        <p:txBody>
          <a:bodyPr>
            <a:normAutofit/>
          </a:bodyPr>
          <a:lstStyle/>
          <a:p>
            <a:pPr eaLnBrk="1" hangingPunct="1">
              <a:defRPr/>
            </a:pPr>
            <a:r>
              <a:rPr lang="en-US" sz="3600" dirty="0" smtClean="0"/>
              <a:t>Parent-School Compact</a:t>
            </a:r>
          </a:p>
        </p:txBody>
      </p:sp>
      <p:sp>
        <p:nvSpPr>
          <p:cNvPr id="197635" name="Rectangle 3"/>
          <p:cNvSpPr>
            <a:spLocks noGrp="1" noChangeArrowheads="1"/>
          </p:cNvSpPr>
          <p:nvPr>
            <p:ph idx="1"/>
          </p:nvPr>
        </p:nvSpPr>
        <p:spPr>
          <a:xfrm>
            <a:off x="457200" y="1219200"/>
            <a:ext cx="8229600" cy="4953317"/>
          </a:xfrm>
        </p:spPr>
        <p:txBody>
          <a:bodyPr>
            <a:normAutofit/>
          </a:bodyPr>
          <a:lstStyle/>
          <a:p>
            <a:pPr marL="0" indent="0" eaLnBrk="1" hangingPunct="1">
              <a:lnSpc>
                <a:spcPct val="90000"/>
              </a:lnSpc>
              <a:buFont typeface="Wingdings" pitchFamily="2" charset="2"/>
              <a:buNone/>
              <a:defRPr/>
            </a:pPr>
            <a:endParaRPr lang="en-US" sz="600" dirty="0" smtClean="0"/>
          </a:p>
          <a:p>
            <a:r>
              <a:rPr lang="en-US" dirty="0" smtClean="0"/>
              <a:t>Describe the school’s responsibility to provide high-quality curriculum and instruction in a supportive and effective learning environment</a:t>
            </a:r>
          </a:p>
          <a:p>
            <a:r>
              <a:rPr lang="en-US" dirty="0" smtClean="0"/>
              <a:t>Identify ways in which parents will be responsible for supporting their children’s learning</a:t>
            </a:r>
          </a:p>
          <a:p>
            <a:r>
              <a:rPr lang="en-US" dirty="0" smtClean="0"/>
              <a:t>Must be discussed at a parent-teacher conference for elementary aged students</a:t>
            </a:r>
            <a:endParaRPr lang="en-US" dirty="0"/>
          </a:p>
        </p:txBody>
      </p:sp>
      <p:sp>
        <p:nvSpPr>
          <p:cNvPr id="2" name="Slide Number Placeholder 1"/>
          <p:cNvSpPr>
            <a:spLocks noGrp="1"/>
          </p:cNvSpPr>
          <p:nvPr>
            <p:ph type="sldNum" sz="quarter" idx="12"/>
          </p:nvPr>
        </p:nvSpPr>
        <p:spPr/>
        <p:txBody>
          <a:bodyPr/>
          <a:lstStyle/>
          <a:p>
            <a:pPr>
              <a:defRPr/>
            </a:pPr>
            <a:fld id="{46BE5A71-A9BE-4E53-BCA4-E2E7C098A05D}"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Parent’s Rights</a:t>
            </a:r>
            <a:endParaRPr lang="en-US" dirty="0"/>
          </a:p>
        </p:txBody>
      </p:sp>
      <p:sp>
        <p:nvSpPr>
          <p:cNvPr id="3" name="Content Placeholder 2"/>
          <p:cNvSpPr>
            <a:spLocks noGrp="1"/>
          </p:cNvSpPr>
          <p:nvPr>
            <p:ph idx="1"/>
          </p:nvPr>
        </p:nvSpPr>
        <p:spPr/>
        <p:txBody>
          <a:bodyPr/>
          <a:lstStyle/>
          <a:p>
            <a:r>
              <a:rPr lang="en-US" dirty="0" smtClean="0"/>
              <a:t>Curriculum being used</a:t>
            </a:r>
          </a:p>
          <a:p>
            <a:r>
              <a:rPr lang="en-US" dirty="0" smtClean="0"/>
              <a:t>State’s standards and expectations</a:t>
            </a:r>
          </a:p>
          <a:p>
            <a:r>
              <a:rPr lang="en-US" dirty="0" smtClean="0"/>
              <a:t>Child’s level of achievement</a:t>
            </a:r>
          </a:p>
          <a:p>
            <a:r>
              <a:rPr lang="en-US" dirty="0" smtClean="0"/>
              <a:t>Request and receive notice regarding the qualifications of child’s teacher</a:t>
            </a:r>
          </a:p>
          <a:p>
            <a:r>
              <a:rPr lang="en-US" dirty="0" smtClean="0"/>
              <a:t>Be informed if their child is taught be a non-highly qualified teacher for four or more consecutive weeks</a:t>
            </a:r>
            <a:endParaRPr lang="en-US" dirty="0"/>
          </a:p>
        </p:txBody>
      </p:sp>
      <p:sp>
        <p:nvSpPr>
          <p:cNvPr id="4" name="Slide Number Placeholder 3"/>
          <p:cNvSpPr>
            <a:spLocks noGrp="1"/>
          </p:cNvSpPr>
          <p:nvPr>
            <p:ph type="sldNum" sz="quarter" idx="12"/>
          </p:nvPr>
        </p:nvSpPr>
        <p:spPr/>
        <p:txBody>
          <a:bodyPr/>
          <a:lstStyle/>
          <a:p>
            <a:pPr>
              <a:defRPr/>
            </a:pPr>
            <a:fld id="{46BE5A71-A9BE-4E53-BCA4-E2E7C098A05D}"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1026" name="Picture 2" descr="C:\Documents and Settings\anna.moore\Local Settings\Temporary Internet Files\Content.IE5\6AN230DV\MP900382649[1].jpg"/>
          <p:cNvPicPr>
            <a:picLocks noGrp="1" noChangeAspect="1" noChangeArrowheads="1"/>
          </p:cNvPicPr>
          <p:nvPr>
            <p:ph idx="1"/>
          </p:nvPr>
        </p:nvPicPr>
        <p:blipFill>
          <a:blip r:embed="rId3" cstate="print"/>
          <a:stretch>
            <a:fillRect/>
          </a:stretch>
        </p:blipFill>
        <p:spPr bwMode="auto">
          <a:xfrm>
            <a:off x="2955585" y="1646238"/>
            <a:ext cx="3232830" cy="4525962"/>
          </a:xfrm>
          <a:prstGeom prst="rect">
            <a:avLst/>
          </a:prstGeom>
          <a:noFill/>
        </p:spPr>
      </p:pic>
      <p:sp>
        <p:nvSpPr>
          <p:cNvPr id="4" name="Slide Number Placeholder 3"/>
          <p:cNvSpPr>
            <a:spLocks noGrp="1"/>
          </p:cNvSpPr>
          <p:nvPr>
            <p:ph type="sldNum" sz="quarter" idx="12"/>
          </p:nvPr>
        </p:nvSpPr>
        <p:spPr/>
        <p:txBody>
          <a:bodyPr/>
          <a:lstStyle/>
          <a:p>
            <a:pPr>
              <a:defRPr/>
            </a:pPr>
            <a:fld id="{46BE5A71-A9BE-4E53-BCA4-E2E7C098A05D}"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dirty="0" smtClean="0">
                <a:hlinkClick r:id="rId3"/>
              </a:rPr>
              <a:t>LaTrell.Edwards@fldoe.org</a:t>
            </a:r>
            <a:endParaRPr lang="en-US" dirty="0" smtClean="0"/>
          </a:p>
          <a:p>
            <a:r>
              <a:rPr lang="en-US" dirty="0" smtClean="0">
                <a:hlinkClick r:id="rId4"/>
              </a:rPr>
              <a:t>Anna.Moore@fldoe.org</a:t>
            </a:r>
            <a:endParaRPr lang="en-US" dirty="0" smtClean="0"/>
          </a:p>
          <a:p>
            <a:endParaRPr lang="en-US" dirty="0" smtClean="0"/>
          </a:p>
          <a:p>
            <a:r>
              <a:rPr lang="en-US" dirty="0" smtClean="0"/>
              <a:t>850-245-0479</a:t>
            </a:r>
          </a:p>
          <a:p>
            <a:endParaRPr lang="en-US" dirty="0" smtClean="0"/>
          </a:p>
          <a:p>
            <a:r>
              <a:rPr lang="en-US" dirty="0" smtClean="0">
                <a:hlinkClick r:id="rId5"/>
              </a:rPr>
              <a:t>bfep@fldoe.org</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46BE5A71-A9BE-4E53-BCA4-E2E7C098A05D}" type="slidenum">
              <a:rPr lang="en-US" smtClean="0"/>
              <a:pPr>
                <a:defRPr/>
              </a:pPr>
              <a:t>27</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en-US" dirty="0"/>
              <a:t>1965 – </a:t>
            </a:r>
            <a:r>
              <a:rPr lang="en-US" i="1" dirty="0" smtClean="0"/>
              <a:t>The First Title I</a:t>
            </a:r>
            <a:endParaRPr lang="en-US" dirty="0"/>
          </a:p>
        </p:txBody>
      </p:sp>
      <p:sp>
        <p:nvSpPr>
          <p:cNvPr id="3" name="Content Placeholder 2"/>
          <p:cNvSpPr>
            <a:spLocks noGrp="1"/>
          </p:cNvSpPr>
          <p:nvPr>
            <p:ph idx="1"/>
          </p:nvPr>
        </p:nvSpPr>
        <p:spPr>
          <a:xfrm>
            <a:off x="914400" y="1905000"/>
            <a:ext cx="3505200" cy="4267200"/>
          </a:xfrm>
        </p:spPr>
        <p:txBody>
          <a:bodyPr>
            <a:normAutofit lnSpcReduction="10000"/>
          </a:bodyPr>
          <a:lstStyle/>
          <a:p>
            <a:pPr marL="0" indent="0">
              <a:buNone/>
            </a:pPr>
            <a:r>
              <a:rPr lang="en-US" dirty="0">
                <a:latin typeface="Tahoma" pitchFamily="34" charset="0"/>
                <a:ea typeface="Tahoma" pitchFamily="34" charset="0"/>
                <a:cs typeface="Tahoma" pitchFamily="34" charset="0"/>
              </a:rPr>
              <a:t>Sitting next to his first teacher, President Johnson signs the Elementary and Secondary Education Act of 1965 on April 11, 1965</a:t>
            </a:r>
            <a:r>
              <a:rPr lang="en-US" dirty="0" smtClean="0">
                <a:latin typeface="Tahoma" pitchFamily="34" charset="0"/>
                <a:ea typeface="Tahoma" pitchFamily="34" charset="0"/>
                <a:cs typeface="Tahoma" pitchFamily="34" charset="0"/>
              </a:rPr>
              <a:t>.</a:t>
            </a:r>
            <a:endParaRPr lang="en-US" dirty="0">
              <a:latin typeface="Tahoma"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p:txBody>
          <a:bodyPr/>
          <a:lstStyle/>
          <a:p>
            <a:pPr>
              <a:defRPr/>
            </a:pPr>
            <a:fld id="{46BE5A71-A9BE-4E53-BCA4-E2E7C098A05D}" type="slidenum">
              <a:rPr lang="en-US" smtClean="0"/>
              <a:pPr>
                <a:defRPr/>
              </a:pPr>
              <a:t>3</a:t>
            </a:fld>
            <a:endParaRPr lang="en-US" dirty="0"/>
          </a:p>
        </p:txBody>
      </p:sp>
      <p:sp>
        <p:nvSpPr>
          <p:cNvPr id="10243" name="Rectangle 8" descr="C:\Documents and Settings\maryanne.lesiak\Desktop\longflagbig.jpg"/>
          <p:cNvSpPr>
            <a:spLocks noChangeArrowheads="1"/>
          </p:cNvSpPr>
          <p:nvPr/>
        </p:nvSpPr>
        <p:spPr bwMode="auto">
          <a:xfrm>
            <a:off x="4607351" y="1600200"/>
            <a:ext cx="3581400" cy="4572000"/>
          </a:xfrm>
          <a:prstGeom prst="rect">
            <a:avLst/>
          </a:prstGeom>
          <a:blipFill dpi="0" rotWithShape="0">
            <a:blip r:embed="rId3" cstate="print"/>
            <a:srcRect/>
            <a:stretch>
              <a:fillRect/>
            </a:stretch>
          </a:blipFill>
          <a:ln w="76200" cmpd="tri">
            <a:solidFill>
              <a:schemeClr val="tx2"/>
            </a:solidFill>
            <a:miter lim="800000"/>
            <a:headEnd/>
            <a:tailEnd/>
          </a:ln>
        </p:spPr>
        <p:txBody>
          <a:bodyPr wrap="none" anchor="ctr"/>
          <a:lstStyle/>
          <a:p>
            <a:pPr eaLnBrk="0" hangingPunct="0"/>
            <a:endParaRPr lang="en-US"/>
          </a:p>
        </p:txBody>
      </p:sp>
      <p:pic>
        <p:nvPicPr>
          <p:cNvPr id="10244" name="Picture 5" descr="images/display/0/00/001/0012/1260.jpg"/>
          <p:cNvPicPr>
            <a:picLocks noChangeAspect="1" noChangeArrowheads="1"/>
          </p:cNvPicPr>
          <p:nvPr/>
        </p:nvPicPr>
        <p:blipFill>
          <a:blip r:embed="rId4" cstate="print"/>
          <a:srcRect/>
          <a:stretch>
            <a:fillRect/>
          </a:stretch>
        </p:blipFill>
        <p:spPr bwMode="auto">
          <a:xfrm>
            <a:off x="4940726" y="1889984"/>
            <a:ext cx="2914650" cy="3992431"/>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463519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defRPr/>
            </a:pPr>
            <a:r>
              <a:rPr lang="en-US" dirty="0" smtClean="0"/>
              <a:t>Title I  - A Brief History</a:t>
            </a:r>
          </a:p>
        </p:txBody>
      </p:sp>
      <p:sp>
        <p:nvSpPr>
          <p:cNvPr id="137219" name="Rectangle 3"/>
          <p:cNvSpPr>
            <a:spLocks noGrp="1" noChangeArrowheads="1"/>
          </p:cNvSpPr>
          <p:nvPr>
            <p:ph idx="1"/>
          </p:nvPr>
        </p:nvSpPr>
        <p:spPr/>
        <p:txBody>
          <a:bodyPr/>
          <a:lstStyle/>
          <a:p>
            <a:pPr eaLnBrk="1" hangingPunct="1">
              <a:lnSpc>
                <a:spcPct val="90000"/>
              </a:lnSpc>
              <a:defRPr/>
            </a:pPr>
            <a:r>
              <a:rPr lang="en-US" sz="2400" dirty="0" smtClean="0"/>
              <a:t>1965 – ESEA originally passed</a:t>
            </a:r>
          </a:p>
          <a:p>
            <a:pPr eaLnBrk="1" hangingPunct="1">
              <a:lnSpc>
                <a:spcPct val="90000"/>
              </a:lnSpc>
              <a:defRPr/>
            </a:pPr>
            <a:endParaRPr lang="en-US" sz="600" dirty="0" smtClean="0"/>
          </a:p>
          <a:p>
            <a:pPr eaLnBrk="1" hangingPunct="1">
              <a:lnSpc>
                <a:spcPct val="90000"/>
              </a:lnSpc>
              <a:defRPr/>
            </a:pPr>
            <a:r>
              <a:rPr lang="en-US" sz="2400" dirty="0" smtClean="0"/>
              <a:t>Reauthorized with different “nicknames”</a:t>
            </a:r>
          </a:p>
          <a:p>
            <a:pPr lvl="1" eaLnBrk="1" hangingPunct="1">
              <a:lnSpc>
                <a:spcPct val="90000"/>
              </a:lnSpc>
              <a:defRPr/>
            </a:pPr>
            <a:r>
              <a:rPr lang="en-US" sz="2200" dirty="0" smtClean="0"/>
              <a:t>1994 – Improving America’s School Act (Title I) </a:t>
            </a:r>
          </a:p>
          <a:p>
            <a:pPr lvl="1" eaLnBrk="1" hangingPunct="1">
              <a:lnSpc>
                <a:spcPct val="90000"/>
              </a:lnSpc>
              <a:defRPr/>
            </a:pPr>
            <a:r>
              <a:rPr lang="en-US" sz="2200" dirty="0" smtClean="0"/>
              <a:t>2001 – No Child Left Behind</a:t>
            </a:r>
          </a:p>
          <a:p>
            <a:pPr lvl="1" eaLnBrk="1" hangingPunct="1">
              <a:lnSpc>
                <a:spcPct val="90000"/>
              </a:lnSpc>
              <a:defRPr/>
            </a:pPr>
            <a:endParaRPr lang="en-US" sz="600" dirty="0" smtClean="0"/>
          </a:p>
          <a:p>
            <a:pPr eaLnBrk="1" hangingPunct="1">
              <a:lnSpc>
                <a:spcPct val="90000"/>
              </a:lnSpc>
              <a:defRPr/>
            </a:pPr>
            <a:r>
              <a:rPr lang="en-US" sz="2400" dirty="0" smtClean="0"/>
              <a:t>Modified through regulations and new funding</a:t>
            </a:r>
          </a:p>
          <a:p>
            <a:pPr lvl="1" eaLnBrk="1" hangingPunct="1">
              <a:lnSpc>
                <a:spcPct val="90000"/>
              </a:lnSpc>
              <a:defRPr/>
            </a:pPr>
            <a:r>
              <a:rPr lang="en-US" sz="2200" dirty="0" smtClean="0"/>
              <a:t>2008 – New Regulations – CFR 200</a:t>
            </a:r>
          </a:p>
          <a:p>
            <a:pPr lvl="1" eaLnBrk="1" hangingPunct="1">
              <a:lnSpc>
                <a:spcPct val="90000"/>
              </a:lnSpc>
              <a:defRPr/>
            </a:pPr>
            <a:r>
              <a:rPr lang="en-US" sz="2200" dirty="0" smtClean="0"/>
              <a:t>2009 – Title I ARRA funding</a:t>
            </a:r>
          </a:p>
          <a:p>
            <a:pPr lvl="1" eaLnBrk="1" hangingPunct="1">
              <a:lnSpc>
                <a:spcPct val="90000"/>
              </a:lnSpc>
              <a:defRPr/>
            </a:pPr>
            <a:r>
              <a:rPr lang="en-US" sz="2200" dirty="0" smtClean="0"/>
              <a:t>2011 – ESEA Flexibility Waivers</a:t>
            </a:r>
          </a:p>
          <a:p>
            <a:pPr lvl="1" eaLnBrk="1" hangingPunct="1">
              <a:lnSpc>
                <a:spcPct val="90000"/>
              </a:lnSpc>
              <a:defRPr/>
            </a:pPr>
            <a:endParaRPr lang="en-US" sz="600" dirty="0" smtClean="0"/>
          </a:p>
          <a:p>
            <a:pPr eaLnBrk="1" hangingPunct="1">
              <a:lnSpc>
                <a:spcPct val="90000"/>
              </a:lnSpc>
              <a:defRPr/>
            </a:pPr>
            <a:r>
              <a:rPr lang="en-US" sz="2400" dirty="0"/>
              <a:t>Reauthorization</a:t>
            </a:r>
            <a:r>
              <a:rPr lang="en-US" sz="2400" dirty="0" smtClean="0"/>
              <a:t>???</a:t>
            </a:r>
            <a:endParaRPr lang="en-US" sz="2400" dirty="0"/>
          </a:p>
        </p:txBody>
      </p:sp>
      <p:sp>
        <p:nvSpPr>
          <p:cNvPr id="2" name="Slide Number Placeholder 1"/>
          <p:cNvSpPr>
            <a:spLocks noGrp="1"/>
          </p:cNvSpPr>
          <p:nvPr>
            <p:ph type="sldNum" sz="quarter" idx="12"/>
          </p:nvPr>
        </p:nvSpPr>
        <p:spPr/>
        <p:txBody>
          <a:bodyPr/>
          <a:lstStyle/>
          <a:p>
            <a:pPr>
              <a:defRPr/>
            </a:pPr>
            <a:fld id="{46BE5A71-A9BE-4E53-BCA4-E2E7C098A05D}" type="slidenum">
              <a:rPr lang="en-US" smtClean="0"/>
              <a:pPr>
                <a:defRPr/>
              </a:pPr>
              <a:t>4</a:t>
            </a:fld>
            <a:endParaRPr lang="en-US"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798864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en-US" dirty="0" smtClean="0"/>
              <a:t>Purpose of Title I</a:t>
            </a:r>
          </a:p>
        </p:txBody>
      </p:sp>
      <p:sp>
        <p:nvSpPr>
          <p:cNvPr id="83971" name="Rectangle 3"/>
          <p:cNvSpPr>
            <a:spLocks noGrp="1" noChangeArrowheads="1"/>
          </p:cNvSpPr>
          <p:nvPr>
            <p:ph idx="1"/>
          </p:nvPr>
        </p:nvSpPr>
        <p:spPr/>
        <p:txBody>
          <a:bodyPr/>
          <a:lstStyle/>
          <a:p>
            <a:pPr eaLnBrk="1" hangingPunct="1">
              <a:defRPr/>
            </a:pPr>
            <a:r>
              <a:rPr lang="en-US" sz="2400" dirty="0" smtClean="0"/>
              <a:t>Increase </a:t>
            </a:r>
            <a:r>
              <a:rPr lang="en-US" sz="2400" dirty="0"/>
              <a:t>the achievement of all students, </a:t>
            </a:r>
            <a:r>
              <a:rPr lang="en-US" sz="2400" i="1" dirty="0"/>
              <a:t>particularly those who are </a:t>
            </a:r>
            <a:r>
              <a:rPr lang="en-US" sz="2400" i="1" dirty="0" smtClean="0"/>
              <a:t>disadvantaged.</a:t>
            </a:r>
          </a:p>
          <a:p>
            <a:pPr eaLnBrk="1" hangingPunct="1">
              <a:defRPr/>
            </a:pPr>
            <a:endParaRPr lang="en-US" sz="600" i="1" dirty="0"/>
          </a:p>
          <a:p>
            <a:pPr eaLnBrk="1" hangingPunct="1">
              <a:defRPr/>
            </a:pPr>
            <a:endParaRPr lang="en-US" sz="2400" dirty="0" smtClean="0"/>
          </a:p>
          <a:p>
            <a:pPr eaLnBrk="1" hangingPunct="1">
              <a:defRPr/>
            </a:pPr>
            <a:r>
              <a:rPr lang="en-US" sz="2400" dirty="0" smtClean="0"/>
              <a:t>Ensure all children have fair, equal, and significant opportunity to obtain high quality education</a:t>
            </a:r>
          </a:p>
          <a:p>
            <a:pPr eaLnBrk="1" hangingPunct="1">
              <a:defRPr/>
            </a:pPr>
            <a:endParaRPr lang="en-US" sz="600" dirty="0" smtClean="0"/>
          </a:p>
          <a:p>
            <a:pPr eaLnBrk="1" hangingPunct="1">
              <a:defRPr/>
            </a:pPr>
            <a:endParaRPr lang="en-US" sz="2400" dirty="0" smtClean="0"/>
          </a:p>
          <a:p>
            <a:pPr eaLnBrk="1" hangingPunct="1">
              <a:defRPr/>
            </a:pPr>
            <a:r>
              <a:rPr lang="en-US" sz="2400" dirty="0" smtClean="0"/>
              <a:t>Reach, at minimum, proficiency on challenging state standards &amp; assessments (reading, mathematics, and readiness)</a:t>
            </a:r>
          </a:p>
        </p:txBody>
      </p:sp>
      <p:sp>
        <p:nvSpPr>
          <p:cNvPr id="2" name="Slide Number Placeholder 1"/>
          <p:cNvSpPr>
            <a:spLocks noGrp="1"/>
          </p:cNvSpPr>
          <p:nvPr>
            <p:ph type="sldNum" sz="quarter" idx="12"/>
          </p:nvPr>
        </p:nvSpPr>
        <p:spPr/>
        <p:txBody>
          <a:bodyPr/>
          <a:lstStyle/>
          <a:p>
            <a:pPr>
              <a:defRPr/>
            </a:pPr>
            <a:fld id="{46BE5A71-A9BE-4E53-BCA4-E2E7C098A05D}"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normAutofit fontScale="90000"/>
          </a:bodyPr>
          <a:lstStyle/>
          <a:p>
            <a:pPr eaLnBrk="1" hangingPunct="1">
              <a:defRPr/>
            </a:pPr>
            <a:r>
              <a:rPr lang="en-US" sz="4200" dirty="0" smtClean="0"/>
              <a:t>Federal Funds Supplement State and Local Support</a:t>
            </a:r>
          </a:p>
        </p:txBody>
      </p:sp>
      <p:sp>
        <p:nvSpPr>
          <p:cNvPr id="146435" name="Rectangle 3"/>
          <p:cNvSpPr>
            <a:spLocks noGrp="1" noChangeArrowheads="1"/>
          </p:cNvSpPr>
          <p:nvPr>
            <p:ph idx="1"/>
          </p:nvPr>
        </p:nvSpPr>
        <p:spPr/>
        <p:txBody>
          <a:bodyPr>
            <a:normAutofit/>
          </a:bodyPr>
          <a:lstStyle/>
          <a:p>
            <a:pPr eaLnBrk="1" hangingPunct="1">
              <a:defRPr/>
            </a:pPr>
            <a:r>
              <a:rPr lang="en-US" sz="3200" dirty="0" smtClean="0"/>
              <a:t>Title I, Part A provides federal dollars to help </a:t>
            </a:r>
            <a:r>
              <a:rPr lang="en-US" sz="3200" i="1" dirty="0" smtClean="0"/>
              <a:t>supplement</a:t>
            </a:r>
            <a:r>
              <a:rPr lang="en-US" sz="3200" b="1" dirty="0" smtClean="0"/>
              <a:t> </a:t>
            </a:r>
            <a:r>
              <a:rPr lang="en-US" sz="3200" dirty="0" smtClean="0"/>
              <a:t>educational opportunities.</a:t>
            </a:r>
          </a:p>
          <a:p>
            <a:pPr eaLnBrk="1" hangingPunct="1">
              <a:defRPr/>
            </a:pPr>
            <a:endParaRPr lang="en-US" sz="3200" dirty="0" smtClean="0"/>
          </a:p>
          <a:p>
            <a:pPr eaLnBrk="1" hangingPunct="1">
              <a:defRPr/>
            </a:pPr>
            <a:r>
              <a:rPr lang="en-US" sz="3200" dirty="0" smtClean="0"/>
              <a:t>Funds flow to SEAs then to LEAs and finally to Title I schools.</a:t>
            </a:r>
          </a:p>
          <a:p>
            <a:pPr marL="0" indent="0" eaLnBrk="1" hangingPunct="1">
              <a:buNone/>
              <a:defRPr/>
            </a:pPr>
            <a:r>
              <a:rPr lang="en-US" sz="3200" dirty="0"/>
              <a:t>	</a:t>
            </a:r>
            <a:endParaRPr lang="en-US" sz="3200" dirty="0" smtClean="0"/>
          </a:p>
        </p:txBody>
      </p:sp>
      <p:sp>
        <p:nvSpPr>
          <p:cNvPr id="2" name="Slide Number Placeholder 1"/>
          <p:cNvSpPr>
            <a:spLocks noGrp="1"/>
          </p:cNvSpPr>
          <p:nvPr>
            <p:ph type="sldNum" sz="quarter" idx="12"/>
          </p:nvPr>
        </p:nvSpPr>
        <p:spPr/>
        <p:txBody>
          <a:bodyPr/>
          <a:lstStyle/>
          <a:p>
            <a:pPr>
              <a:defRPr/>
            </a:pPr>
            <a:fld id="{46BE5A71-A9BE-4E53-BCA4-E2E7C098A05D}" type="slidenum">
              <a:rPr lang="en-US" smtClean="0"/>
              <a:pPr>
                <a:defRPr/>
              </a:pPr>
              <a:t>6</a:t>
            </a:fld>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219200"/>
          </a:xfrm>
        </p:spPr>
        <p:txBody>
          <a:bodyPr>
            <a:normAutofit/>
          </a:bodyPr>
          <a:lstStyle/>
          <a:p>
            <a:pPr algn="ctr"/>
            <a:r>
              <a:rPr lang="en-US" sz="4800" dirty="0" smtClean="0"/>
              <a:t>Title I Program Models</a:t>
            </a:r>
            <a:endParaRPr lang="en-US" sz="4800" dirty="0"/>
          </a:p>
        </p:txBody>
      </p:sp>
      <p:sp>
        <p:nvSpPr>
          <p:cNvPr id="3" name="Slide Number Placeholder 2"/>
          <p:cNvSpPr>
            <a:spLocks noGrp="1"/>
          </p:cNvSpPr>
          <p:nvPr>
            <p:ph type="sldNum" sz="quarter" idx="12"/>
          </p:nvPr>
        </p:nvSpPr>
        <p:spPr/>
        <p:txBody>
          <a:bodyPr/>
          <a:lstStyle/>
          <a:p>
            <a:pPr>
              <a:defRPr/>
            </a:pPr>
            <a:fld id="{C9AFE3EE-6C63-461E-8587-4E8FFC8FCFEC}" type="slidenum">
              <a:rPr lang="en-US" smtClean="0"/>
              <a:pPr>
                <a:defRPr/>
              </a:pPr>
              <a:t>7</a:t>
            </a:fld>
            <a:endParaRPr lang="en-US"/>
          </a:p>
        </p:txBody>
      </p:sp>
      <p:pic>
        <p:nvPicPr>
          <p:cNvPr id="1031" name="Picture 7" descr="http://worldrelieffortworth.org/wp-content/uploads/2011/10/Love-Learn-Engage.jpg"/>
          <p:cNvPicPr>
            <a:picLocks noChangeAspect="1" noChangeArrowheads="1"/>
          </p:cNvPicPr>
          <p:nvPr/>
        </p:nvPicPr>
        <p:blipFill>
          <a:blip r:embed="rId3" cstate="print"/>
          <a:srcRect/>
          <a:stretch>
            <a:fillRect/>
          </a:stretch>
        </p:blipFill>
        <p:spPr bwMode="auto">
          <a:xfrm>
            <a:off x="838200" y="1828800"/>
            <a:ext cx="7029450" cy="465204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n-US" dirty="0" smtClean="0"/>
              <a:t>Title I Program Models</a:t>
            </a:r>
          </a:p>
        </p:txBody>
      </p:sp>
      <p:sp>
        <p:nvSpPr>
          <p:cNvPr id="68611" name="Rectangle 3"/>
          <p:cNvSpPr>
            <a:spLocks noGrp="1" noChangeArrowheads="1"/>
          </p:cNvSpPr>
          <p:nvPr>
            <p:ph idx="1"/>
          </p:nvPr>
        </p:nvSpPr>
        <p:spPr/>
        <p:txBody>
          <a:bodyPr/>
          <a:lstStyle/>
          <a:p>
            <a:pPr eaLnBrk="1" hangingPunct="1">
              <a:defRPr/>
            </a:pPr>
            <a:r>
              <a:rPr lang="en-US" b="1" dirty="0" smtClean="0"/>
              <a:t>Targeted Assistance </a:t>
            </a:r>
          </a:p>
          <a:p>
            <a:pPr lvl="1">
              <a:defRPr/>
            </a:pPr>
            <a:r>
              <a:rPr lang="en-US" dirty="0" smtClean="0"/>
              <a:t>Section 1115</a:t>
            </a:r>
          </a:p>
          <a:p>
            <a:pPr lvl="1" eaLnBrk="1" hangingPunct="1">
              <a:defRPr/>
            </a:pPr>
            <a:r>
              <a:rPr lang="en-US" dirty="0" smtClean="0"/>
              <a:t>Eligible Students</a:t>
            </a:r>
          </a:p>
          <a:p>
            <a:pPr lvl="1" eaLnBrk="1" hangingPunct="1">
              <a:defRPr/>
            </a:pPr>
            <a:r>
              <a:rPr lang="en-US" dirty="0" smtClean="0"/>
              <a:t>Targeted Resources</a:t>
            </a:r>
          </a:p>
          <a:p>
            <a:pPr eaLnBrk="1" hangingPunct="1">
              <a:defRPr/>
            </a:pPr>
            <a:endParaRPr lang="en-US" sz="600" dirty="0" smtClean="0"/>
          </a:p>
          <a:p>
            <a:pPr eaLnBrk="1" hangingPunct="1">
              <a:defRPr/>
            </a:pPr>
            <a:r>
              <a:rPr lang="en-US" b="1" dirty="0" err="1" smtClean="0"/>
              <a:t>Schoolwide</a:t>
            </a:r>
            <a:r>
              <a:rPr lang="en-US" b="1" dirty="0" smtClean="0"/>
              <a:t> </a:t>
            </a:r>
          </a:p>
          <a:p>
            <a:pPr lvl="1">
              <a:defRPr/>
            </a:pPr>
            <a:r>
              <a:rPr lang="en-US" dirty="0" smtClean="0"/>
              <a:t>Section 1114</a:t>
            </a:r>
          </a:p>
          <a:p>
            <a:pPr lvl="1" eaLnBrk="1" hangingPunct="1">
              <a:defRPr/>
            </a:pPr>
            <a:r>
              <a:rPr lang="en-US" dirty="0" smtClean="0"/>
              <a:t>Needs Assessment</a:t>
            </a:r>
          </a:p>
          <a:p>
            <a:pPr lvl="1" eaLnBrk="1" hangingPunct="1">
              <a:defRPr/>
            </a:pPr>
            <a:r>
              <a:rPr lang="en-US" dirty="0" smtClean="0"/>
              <a:t>Schoolwide Plan</a:t>
            </a:r>
          </a:p>
          <a:p>
            <a:pPr lvl="1" eaLnBrk="1" hangingPunct="1">
              <a:defRPr/>
            </a:pPr>
            <a:endParaRPr lang="en-US" dirty="0" smtClean="0"/>
          </a:p>
          <a:p>
            <a:pPr lvl="1" eaLnBrk="1" hangingPunct="1">
              <a:defRPr/>
            </a:pPr>
            <a:endParaRPr lang="en-US" dirty="0" smtClean="0"/>
          </a:p>
        </p:txBody>
      </p:sp>
      <p:sp>
        <p:nvSpPr>
          <p:cNvPr id="2" name="Slide Number Placeholder 1"/>
          <p:cNvSpPr>
            <a:spLocks noGrp="1"/>
          </p:cNvSpPr>
          <p:nvPr>
            <p:ph type="sldNum" sz="quarter" idx="12"/>
          </p:nvPr>
        </p:nvSpPr>
        <p:spPr/>
        <p:txBody>
          <a:bodyPr/>
          <a:lstStyle/>
          <a:p>
            <a:pPr>
              <a:defRPr/>
            </a:pPr>
            <a:fld id="{46BE5A71-A9BE-4E53-BCA4-E2E7C098A05D}"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Targeted Assistance Model</a:t>
            </a:r>
            <a:endParaRPr lang="en-US" dirty="0"/>
          </a:p>
        </p:txBody>
      </p:sp>
      <p:sp>
        <p:nvSpPr>
          <p:cNvPr id="3" name="Content Placeholder 2"/>
          <p:cNvSpPr>
            <a:spLocks noGrp="1"/>
          </p:cNvSpPr>
          <p:nvPr>
            <p:ph idx="1"/>
          </p:nvPr>
        </p:nvSpPr>
        <p:spPr/>
        <p:txBody>
          <a:bodyPr/>
          <a:lstStyle/>
          <a:p>
            <a:r>
              <a:rPr lang="en-US" dirty="0" smtClean="0"/>
              <a:t>School poverty level must be below 40%</a:t>
            </a:r>
          </a:p>
          <a:p>
            <a:endParaRPr lang="en-US" dirty="0" smtClean="0"/>
          </a:p>
          <a:p>
            <a:r>
              <a:rPr lang="en-US" dirty="0" smtClean="0"/>
              <a:t>Eligibility</a:t>
            </a:r>
          </a:p>
          <a:p>
            <a:endParaRPr lang="en-US" dirty="0" smtClean="0"/>
          </a:p>
          <a:p>
            <a:r>
              <a:rPr lang="en-US" dirty="0" smtClean="0"/>
              <a:t>Criteria</a:t>
            </a:r>
          </a:p>
          <a:p>
            <a:endParaRPr lang="en-US" dirty="0" smtClean="0"/>
          </a:p>
          <a:p>
            <a:r>
              <a:rPr lang="en-US" dirty="0" smtClean="0"/>
              <a:t>Delivery Models</a:t>
            </a:r>
            <a:endParaRPr lang="en-US" dirty="0"/>
          </a:p>
        </p:txBody>
      </p:sp>
      <p:sp>
        <p:nvSpPr>
          <p:cNvPr id="4" name="Slide Number Placeholder 3"/>
          <p:cNvSpPr>
            <a:spLocks noGrp="1"/>
          </p:cNvSpPr>
          <p:nvPr>
            <p:ph type="sldNum" sz="quarter" idx="12"/>
          </p:nvPr>
        </p:nvSpPr>
        <p:spPr/>
        <p:txBody>
          <a:bodyPr/>
          <a:lstStyle/>
          <a:p>
            <a:pPr>
              <a:defRPr/>
            </a:pPr>
            <a:fld id="{46BE5A71-A9BE-4E53-BCA4-E2E7C098A05D}" type="slidenum">
              <a:rPr lang="en-US" smtClean="0"/>
              <a:pPr>
                <a:defRPr/>
              </a:pPr>
              <a:t>9</a:t>
            </a:fld>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4210</TotalTime>
  <Words>972</Words>
  <Application>Microsoft Macintosh PowerPoint</Application>
  <PresentationFormat>On-screen Show (4:3)</PresentationFormat>
  <Paragraphs>211</Paragraphs>
  <Slides>27</Slides>
  <Notes>27</Notes>
  <HiddenSlides>0</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Foundry</vt:lpstr>
      <vt:lpstr>Florida Charter School Conference</vt:lpstr>
      <vt:lpstr>AGENDA</vt:lpstr>
      <vt:lpstr>1965 – The First Title I</vt:lpstr>
      <vt:lpstr>Title I  - A Brief History</vt:lpstr>
      <vt:lpstr>Purpose of Title I</vt:lpstr>
      <vt:lpstr>Federal Funds Supplement State and Local Support</vt:lpstr>
      <vt:lpstr>Title I Program Models</vt:lpstr>
      <vt:lpstr>Title I Program Models</vt:lpstr>
      <vt:lpstr>Targeted Assistance Model</vt:lpstr>
      <vt:lpstr>Targeted assistance programs must…</vt:lpstr>
      <vt:lpstr>Schoolwide Model</vt:lpstr>
      <vt:lpstr>Schoolwide Planning Cycle</vt:lpstr>
      <vt:lpstr>Allocations and Set-Asides</vt:lpstr>
      <vt:lpstr>Determining School Allocations</vt:lpstr>
      <vt:lpstr>Title I Set-Asides</vt:lpstr>
      <vt:lpstr>Title I, Part A Set-Asides</vt:lpstr>
      <vt:lpstr>Title I, Part A Set-Asides</vt:lpstr>
      <vt:lpstr>Supplement Not Supplant </vt:lpstr>
      <vt:lpstr>Parental Involvement</vt:lpstr>
      <vt:lpstr>How are Parents Involved in Decisions?</vt:lpstr>
      <vt:lpstr>Parent Notification Requirements</vt:lpstr>
      <vt:lpstr>Parental Involvement Requirements</vt:lpstr>
      <vt:lpstr>Title I Parental Involvement Plan</vt:lpstr>
      <vt:lpstr>Parent-School Compact</vt:lpstr>
      <vt:lpstr>Parent’s Rights</vt:lpstr>
      <vt:lpstr>Questions?</vt:lpstr>
      <vt:lpstr>Contact Information</vt:lpstr>
    </vt:vector>
  </TitlesOfParts>
  <Company>Kansas Department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Role of NASTID</dc:title>
  <dc:creator>jmiller</dc:creator>
  <cp:lastModifiedBy>Amanda Brice</cp:lastModifiedBy>
  <cp:revision>231</cp:revision>
  <cp:lastPrinted>2012-07-25T16:39:21Z</cp:lastPrinted>
  <dcterms:created xsi:type="dcterms:W3CDTF">2012-11-26T17:57:55Z</dcterms:created>
  <dcterms:modified xsi:type="dcterms:W3CDTF">2012-11-26T17:58:47Z</dcterms:modified>
</cp:coreProperties>
</file>