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 autoAdjust="0"/>
    <p:restoredTop sz="85843" autoAdjust="0"/>
  </p:normalViewPr>
  <p:slideViewPr>
    <p:cSldViewPr>
      <p:cViewPr>
        <p:scale>
          <a:sx n="70" d="100"/>
          <a:sy n="70" d="100"/>
        </p:scale>
        <p:origin x="-3560" y="-1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3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DBBC3-F82A-4513-B392-6A9DCA08E867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DAA6D-86FF-4ECA-B67A-D33589C3C1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4452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7234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415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9897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2225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353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DAA6D-86FF-4ECA-B67A-D33589C3C1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30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507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677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81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832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589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490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241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742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635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814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776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884FD-E147-414E-9A25-9CEC57D7822E}" type="datetimeFigureOut">
              <a:rPr lang="en-US" smtClean="0"/>
              <a:pPr/>
              <a:t>11/26/12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4C17B-DED1-4F23-BFAD-CD5B3CB3D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431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5"/>
          <p:cNvSpPr txBox="1">
            <a:spLocks/>
          </p:cNvSpPr>
          <p:nvPr/>
        </p:nvSpPr>
        <p:spPr>
          <a:xfrm>
            <a:off x="4419600" y="1828800"/>
            <a:ext cx="4724400" cy="27432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  <a:latin typeface="Bookman Old Style" pitchFamily="18" charset="0"/>
              </a:rPr>
              <a:t>“Working with your Authorizer to get from Approved to Open!”</a:t>
            </a:r>
            <a:endParaRPr lang="en-US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5"/>
          <p:cNvSpPr txBox="1">
            <a:spLocks/>
          </p:cNvSpPr>
          <p:nvPr/>
        </p:nvSpPr>
        <p:spPr>
          <a:xfrm>
            <a:off x="463990" y="5486400"/>
            <a:ext cx="8382000" cy="9906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Presented by members of the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 smtClean="0">
                <a:solidFill>
                  <a:srgbClr val="FFFF00"/>
                </a:solidFill>
                <a:latin typeface="Bookman Old Style" pitchFamily="18" charset="0"/>
              </a:rPr>
              <a:t>Florida Association of Charter School Authorizers (FASCA)</a:t>
            </a:r>
            <a:endParaRPr lang="en-US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704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685800" y="990600"/>
            <a:ext cx="76200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Develop a “realistic” timeline and schedule for opening:</a:t>
            </a:r>
          </a:p>
          <a:p>
            <a:pPr lvl="1"/>
            <a:r>
              <a:rPr lang="en-US" sz="3000" dirty="0" smtClean="0"/>
              <a:t>Implement and/or revise student recruitment plan (marketing and advertising)</a:t>
            </a:r>
          </a:p>
          <a:p>
            <a:pPr lvl="1"/>
            <a:r>
              <a:rPr lang="en-US" sz="3000" dirty="0" smtClean="0"/>
              <a:t>Finalize student enrollment timeline</a:t>
            </a:r>
          </a:p>
          <a:p>
            <a:pPr lvl="1"/>
            <a:r>
              <a:rPr lang="en-US" sz="3000" dirty="0" smtClean="0"/>
              <a:t>Recruit and hire staff</a:t>
            </a:r>
          </a:p>
          <a:p>
            <a:pPr lvl="1"/>
            <a:r>
              <a:rPr lang="en-US" sz="3000" dirty="0" smtClean="0"/>
              <a:t>Formalize academic program</a:t>
            </a:r>
          </a:p>
          <a:p>
            <a:pPr lvl="1"/>
            <a:r>
              <a:rPr lang="en-US" sz="3000" dirty="0" smtClean="0"/>
              <a:t>Procure </a:t>
            </a:r>
            <a:r>
              <a:rPr lang="en-US" dirty="0" smtClean="0"/>
              <a:t>and finalize all goods and services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795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26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10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Charter Contract Negotiations </a:t>
            </a:r>
            <a:r>
              <a:rPr lang="en-US" sz="2000" dirty="0" smtClean="0"/>
              <a:t>(</a:t>
            </a:r>
            <a:r>
              <a:rPr lang="en-US" sz="2400" dirty="0" smtClean="0"/>
              <a:t>official approval to operate)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/>
              <a:t>Business and contractual </a:t>
            </a:r>
            <a:r>
              <a:rPr lang="en-US" dirty="0" smtClean="0"/>
              <a:t>relationships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Facility identification, preparation and </a:t>
            </a:r>
            <a:r>
              <a:rPr lang="en-US" dirty="0" smtClean="0"/>
              <a:t>acquisition </a:t>
            </a:r>
            <a:r>
              <a:rPr lang="en-US" sz="2400" dirty="0"/>
              <a:t>(Plan A &amp; Plan B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dirty="0" smtClean="0"/>
              <a:t>School </a:t>
            </a:r>
            <a:r>
              <a:rPr lang="en-US" dirty="0"/>
              <a:t>Policies and Procedures </a:t>
            </a:r>
            <a:r>
              <a:rPr lang="en-US" dirty="0" smtClean="0"/>
              <a:t>Development </a:t>
            </a:r>
            <a:r>
              <a:rPr lang="en-US" sz="2400" dirty="0"/>
              <a:t>(ongoing and continuous)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95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457200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 smtClean="0">
                <a:solidFill>
                  <a:schemeClr val="bg1"/>
                </a:solidFill>
              </a:rPr>
              <a:t>Testimonials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447800"/>
            <a:ext cx="4724400" cy="395128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Ms</a:t>
            </a:r>
            <a:r>
              <a:rPr lang="en-US" b="1" dirty="0">
                <a:solidFill>
                  <a:srgbClr val="FFFF00"/>
                </a:solidFill>
              </a:rPr>
              <a:t>. Sonia Lopez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</a:rPr>
              <a:t>Alpha Charter of Excellence (ACE)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1217 S.W. Fourth Street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Miami, FL 33135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Kindergarten through grade 5</a:t>
            </a:r>
          </a:p>
          <a:p>
            <a:pPr algn="ctr"/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FF00"/>
                </a:solidFill>
              </a:rPr>
              <a:t>Ms</a:t>
            </a:r>
            <a:r>
              <a:rPr lang="en-US" b="1" dirty="0">
                <a:solidFill>
                  <a:srgbClr val="FFFF00"/>
                </a:solidFill>
              </a:rPr>
              <a:t>. </a:t>
            </a:r>
            <a:r>
              <a:rPr lang="en-US" b="1" dirty="0" err="1">
                <a:solidFill>
                  <a:srgbClr val="FFFF00"/>
                </a:solidFill>
              </a:rPr>
              <a:t>Zenobia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Cann</a:t>
            </a:r>
            <a:endParaRPr lang="en-US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FFFF00"/>
                </a:solidFill>
              </a:rPr>
              <a:t>W.E. Phillips Learning Academy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2506 S. Parsons </a:t>
            </a:r>
            <a:r>
              <a:rPr lang="en-US" dirty="0" smtClean="0">
                <a:solidFill>
                  <a:srgbClr val="FFFF00"/>
                </a:solidFill>
              </a:rPr>
              <a:t>Avenue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Seffner</a:t>
            </a:r>
            <a:r>
              <a:rPr lang="en-US" dirty="0">
                <a:solidFill>
                  <a:srgbClr val="FFFF00"/>
                </a:solidFill>
              </a:rPr>
              <a:t>, FL  </a:t>
            </a:r>
            <a:r>
              <a:rPr lang="en-US" dirty="0" smtClean="0">
                <a:solidFill>
                  <a:srgbClr val="FFFF00"/>
                </a:solidFill>
              </a:rPr>
              <a:t>33584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Kindergarten </a:t>
            </a:r>
            <a:r>
              <a:rPr lang="en-US" dirty="0">
                <a:solidFill>
                  <a:srgbClr val="FFFF00"/>
                </a:solidFill>
              </a:rPr>
              <a:t>through grade 5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2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457200"/>
            <a:ext cx="3962400" cy="639762"/>
          </a:xfrm>
        </p:spPr>
        <p:txBody>
          <a:bodyPr>
            <a:noAutofit/>
          </a:bodyPr>
          <a:lstStyle/>
          <a:p>
            <a:pPr algn="ctr"/>
            <a:r>
              <a:rPr lang="en-US" sz="3200" u="sng" dirty="0" smtClean="0">
                <a:solidFill>
                  <a:schemeClr val="bg1"/>
                </a:solidFill>
              </a:rPr>
              <a:t>A Panel Discussion</a:t>
            </a:r>
            <a:endParaRPr lang="en-US" sz="3200" u="sng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219200"/>
            <a:ext cx="4724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>
                <a:solidFill>
                  <a:srgbClr val="FFFF00"/>
                </a:solidFill>
              </a:rPr>
              <a:t>Christopher Bernier</a:t>
            </a:r>
          </a:p>
          <a:p>
            <a:pPr marL="40005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 Orange County Public Schools</a:t>
            </a:r>
          </a:p>
          <a:p>
            <a:pPr marL="400050" lvl="1" indent="0"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</a:rPr>
              <a:t>Juanita Edwards</a:t>
            </a:r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Palm Beach County School District</a:t>
            </a:r>
          </a:p>
          <a:p>
            <a:pPr marL="457200" lvl="1" indent="0"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</a:rPr>
              <a:t>Jenna Hodgens</a:t>
            </a:r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Hillsborough County Public Schools</a:t>
            </a:r>
          </a:p>
          <a:p>
            <a:pPr marL="457200" lvl="1" indent="0"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</a:rPr>
              <a:t>Tiffanie Pauline</a:t>
            </a:r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Miami-Dade County Public Schools</a:t>
            </a:r>
          </a:p>
          <a:p>
            <a:pPr marL="457200" lvl="1" indent="0"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</a:rPr>
              <a:t>Nancy C. Scowcroft</a:t>
            </a:r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Pasco County School District</a:t>
            </a:r>
          </a:p>
          <a:p>
            <a:pPr marL="457200" lvl="1" indent="0">
              <a:buNone/>
            </a:pPr>
            <a:endParaRPr lang="en-US" sz="2600" b="1" dirty="0" smtClean="0">
              <a:solidFill>
                <a:srgbClr val="FFFF00"/>
              </a:solidFill>
            </a:endParaRPr>
          </a:p>
          <a:p>
            <a:r>
              <a:rPr lang="en-US" sz="2900" b="1" dirty="0" smtClean="0">
                <a:solidFill>
                  <a:srgbClr val="FFFF00"/>
                </a:solidFill>
              </a:rPr>
              <a:t>Kia Sweeney Scott</a:t>
            </a:r>
          </a:p>
          <a:p>
            <a:pPr marL="457200" lvl="1" indent="0">
              <a:buNone/>
            </a:pPr>
            <a:r>
              <a:rPr lang="en-US" sz="2600" b="1" dirty="0" smtClean="0">
                <a:solidFill>
                  <a:srgbClr val="FFFF00"/>
                </a:solidFill>
              </a:rPr>
              <a:t>Orange County Public Schools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60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457200"/>
            <a:ext cx="4041775" cy="639762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 smtClean="0">
                <a:solidFill>
                  <a:schemeClr val="bg1"/>
                </a:solidFill>
              </a:rPr>
              <a:t>Agenda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143000"/>
            <a:ext cx="4724400" cy="39512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COMMUNICATION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GOVERNANCE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FUNDING &amp; FINANCE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DEVELOPMENT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OPERATIONS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SCHOOL OPERATOR TESTIMONIALS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FF00"/>
                </a:solidFill>
              </a:rPr>
              <a:t>PANEL DISCUSSION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993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178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47800" y="1371600"/>
            <a:ext cx="6019800" cy="4525963"/>
          </a:xfrm>
        </p:spPr>
        <p:txBody>
          <a:bodyPr/>
          <a:lstStyle/>
          <a:p>
            <a:r>
              <a:rPr lang="en-US" dirty="0" smtClean="0"/>
              <a:t>Understand District rules and expectations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and maintain open lines of communication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Foster an environment of mutual cooperation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36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362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609600" y="838200"/>
            <a:ext cx="8077200" cy="5791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Non-profit corporation</a:t>
            </a:r>
          </a:p>
          <a:p>
            <a:r>
              <a:rPr lang="en-US" sz="2800" dirty="0" smtClean="0"/>
              <a:t>Transition from a Founding Board to a Governing Board</a:t>
            </a:r>
          </a:p>
          <a:p>
            <a:r>
              <a:rPr lang="en-US" sz="2800" dirty="0" smtClean="0"/>
              <a:t>Defined organizational structure</a:t>
            </a:r>
          </a:p>
          <a:p>
            <a:r>
              <a:rPr lang="en-US" sz="2800" dirty="0" smtClean="0"/>
              <a:t>Background Clearance/Screening</a:t>
            </a:r>
          </a:p>
          <a:p>
            <a:r>
              <a:rPr lang="en-US" sz="2800" dirty="0" smtClean="0"/>
              <a:t>New Applicant and Governance training</a:t>
            </a:r>
          </a:p>
          <a:p>
            <a:r>
              <a:rPr lang="en-US" sz="2800" dirty="0" smtClean="0"/>
              <a:t>Roles and responsibilities:</a:t>
            </a:r>
          </a:p>
          <a:p>
            <a:pPr lvl="1"/>
            <a:r>
              <a:rPr lang="en-US" sz="2400" dirty="0" smtClean="0"/>
              <a:t>Governing Board</a:t>
            </a:r>
          </a:p>
          <a:p>
            <a:pPr lvl="1"/>
            <a:r>
              <a:rPr lang="en-US" sz="2400" dirty="0" smtClean="0"/>
              <a:t>Education Service Provider (ESP)</a:t>
            </a:r>
          </a:p>
          <a:p>
            <a:pPr lvl="1"/>
            <a:r>
              <a:rPr lang="en-US" sz="2400" dirty="0" smtClean="0"/>
              <a:t>Employees</a:t>
            </a:r>
          </a:p>
          <a:p>
            <a:r>
              <a:rPr lang="en-US" sz="2800" dirty="0" smtClean="0"/>
              <a:t>Principal search and appointment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357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055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1600200" y="1371600"/>
            <a:ext cx="60198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Revised financial projections</a:t>
            </a:r>
          </a:p>
          <a:p>
            <a:pPr marL="0" indent="0">
              <a:buFont typeface="Arial" pitchFamily="34" charset="0"/>
              <a:buNone/>
            </a:pPr>
            <a:endParaRPr lang="en-US" sz="4000" dirty="0" smtClean="0"/>
          </a:p>
          <a:p>
            <a:r>
              <a:rPr lang="en-US" sz="4000" dirty="0" smtClean="0"/>
              <a:t>REAL Grants &amp; other fundraising opportunities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158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83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286</Words>
  <Application>Microsoft Macintosh PowerPoint</Application>
  <PresentationFormat>On-screen Show (4:3)</PresentationFormat>
  <Paragraphs>78</Paragraphs>
  <Slides>14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Ortega, Marcus B.</dc:creator>
  <cp:lastModifiedBy>Amanda Brice</cp:lastModifiedBy>
  <cp:revision>16</cp:revision>
  <dcterms:created xsi:type="dcterms:W3CDTF">2012-11-26T18:06:00Z</dcterms:created>
  <dcterms:modified xsi:type="dcterms:W3CDTF">2012-11-26T18:06:42Z</dcterms:modified>
</cp:coreProperties>
</file>